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3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6" r:id="rId1"/>
    <p:sldMasterId id="2147483708" r:id="rId2"/>
    <p:sldMasterId id="2147483720" r:id="rId3"/>
    <p:sldMasterId id="2147483732" r:id="rId4"/>
    <p:sldMasterId id="2147483745" r:id="rId5"/>
    <p:sldMasterId id="2147483758" r:id="rId6"/>
    <p:sldMasterId id="2147483771" r:id="rId7"/>
    <p:sldMasterId id="2147483784" r:id="rId8"/>
    <p:sldMasterId id="2147483797" r:id="rId9"/>
    <p:sldMasterId id="2147483810" r:id="rId10"/>
    <p:sldMasterId id="2147483823" r:id="rId11"/>
    <p:sldMasterId id="2147483836" r:id="rId12"/>
    <p:sldMasterId id="2147483861" r:id="rId13"/>
    <p:sldMasterId id="2147483873" r:id="rId14"/>
    <p:sldMasterId id="2147483896" r:id="rId15"/>
  </p:sldMasterIdLst>
  <p:notesMasterIdLst>
    <p:notesMasterId r:id="rId32"/>
  </p:notesMasterIdLst>
  <p:handoutMasterIdLst>
    <p:handoutMasterId r:id="rId33"/>
  </p:handoutMasterIdLst>
  <p:sldIdLst>
    <p:sldId id="453" r:id="rId16"/>
    <p:sldId id="455" r:id="rId17"/>
    <p:sldId id="534" r:id="rId18"/>
    <p:sldId id="537" r:id="rId19"/>
    <p:sldId id="516" r:id="rId20"/>
    <p:sldId id="524" r:id="rId21"/>
    <p:sldId id="527" r:id="rId22"/>
    <p:sldId id="532" r:id="rId23"/>
    <p:sldId id="526" r:id="rId24"/>
    <p:sldId id="536" r:id="rId25"/>
    <p:sldId id="523" r:id="rId26"/>
    <p:sldId id="539" r:id="rId27"/>
    <p:sldId id="525" r:id="rId28"/>
    <p:sldId id="531" r:id="rId29"/>
    <p:sldId id="529" r:id="rId30"/>
    <p:sldId id="508" r:id="rId31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97" userDrawn="1">
          <p15:clr>
            <a:srgbClr val="A4A3A4"/>
          </p15:clr>
        </p15:guide>
        <p15:guide id="2" pos="2472" userDrawn="1">
          <p15:clr>
            <a:srgbClr val="A4A3A4"/>
          </p15:clr>
        </p15:guide>
        <p15:guide id="3" pos="295" userDrawn="1">
          <p15:clr>
            <a:srgbClr val="A4A3A4"/>
          </p15:clr>
        </p15:guide>
        <p15:guide id="4" orient="horz" pos="1298" userDrawn="1">
          <p15:clr>
            <a:srgbClr val="A4A3A4"/>
          </p15:clr>
        </p15:guide>
        <p15:guide id="5" orient="horz" pos="2341" userDrawn="1">
          <p15:clr>
            <a:srgbClr val="A4A3A4"/>
          </p15:clr>
        </p15:guide>
        <p15:guide id="6" orient="horz" pos="2886" userDrawn="1">
          <p15:clr>
            <a:srgbClr val="A4A3A4"/>
          </p15:clr>
        </p15:guide>
        <p15:guide id="7" orient="horz" pos="3430" userDrawn="1">
          <p15:clr>
            <a:srgbClr val="A4A3A4"/>
          </p15:clr>
        </p15:guide>
        <p15:guide id="8" orient="horz" pos="3974" userDrawn="1">
          <p15:clr>
            <a:srgbClr val="A4A3A4"/>
          </p15:clr>
        </p15:guide>
        <p15:guide id="9" pos="1429" userDrawn="1">
          <p15:clr>
            <a:srgbClr val="A4A3A4"/>
          </p15:clr>
        </p15:guide>
        <p15:guide id="10" pos="3560" userDrawn="1">
          <p15:clr>
            <a:srgbClr val="A4A3A4"/>
          </p15:clr>
        </p15:guide>
        <p15:guide id="11" pos="4649" userDrawn="1">
          <p15:clr>
            <a:srgbClr val="A4A3A4"/>
          </p15:clr>
        </p15:guide>
        <p15:guide id="12" orient="horz" pos="2205">
          <p15:clr>
            <a:srgbClr val="A4A3A4"/>
          </p15:clr>
        </p15:guide>
        <p15:guide id="13" orient="horz" pos="799">
          <p15:clr>
            <a:srgbClr val="A4A3A4"/>
          </p15:clr>
        </p15:guide>
        <p15:guide id="14" orient="horz" pos="2160">
          <p15:clr>
            <a:srgbClr val="A4A3A4"/>
          </p15:clr>
        </p15:guide>
        <p15:guide id="15" orient="horz" pos="2841">
          <p15:clr>
            <a:srgbClr val="A4A3A4"/>
          </p15:clr>
        </p15:guide>
        <p15:guide id="16" orient="horz" pos="1116">
          <p15:clr>
            <a:srgbClr val="A4A3A4"/>
          </p15:clr>
        </p15:guide>
        <p15:guide id="17" orient="horz" pos="4110">
          <p15:clr>
            <a:srgbClr val="A4A3A4"/>
          </p15:clr>
        </p15:guide>
        <p15:guide id="18" pos="1066">
          <p15:clr>
            <a:srgbClr val="A4A3A4"/>
          </p15:clr>
        </p15:guide>
        <p15:guide id="19" pos="4104">
          <p15:clr>
            <a:srgbClr val="A4A3A4"/>
          </p15:clr>
        </p15:guide>
        <p15:guide id="20" pos="37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Tekijä" initials="A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CA00"/>
    <a:srgbClr val="A2BC08"/>
    <a:srgbClr val="BDCE00"/>
    <a:srgbClr val="0099FF"/>
    <a:srgbClr val="FFFFFF"/>
    <a:srgbClr val="FF6600"/>
    <a:srgbClr val="FF9900"/>
    <a:srgbClr val="BDCE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86911" autoAdjust="0"/>
  </p:normalViewPr>
  <p:slideViewPr>
    <p:cSldViewPr>
      <p:cViewPr varScale="1">
        <p:scale>
          <a:sx n="58" d="100"/>
          <a:sy n="58" d="100"/>
        </p:scale>
        <p:origin x="978" y="66"/>
      </p:cViewPr>
      <p:guideLst>
        <p:guide orient="horz" pos="1797"/>
        <p:guide pos="2472"/>
        <p:guide pos="295"/>
        <p:guide orient="horz" pos="1298"/>
        <p:guide orient="horz" pos="2341"/>
        <p:guide orient="horz" pos="2886"/>
        <p:guide orient="horz" pos="3430"/>
        <p:guide orient="horz" pos="3974"/>
        <p:guide pos="1429"/>
        <p:guide pos="3560"/>
        <p:guide pos="4649"/>
        <p:guide orient="horz" pos="2205"/>
        <p:guide orient="horz" pos="799"/>
        <p:guide orient="horz" pos="2160"/>
        <p:guide orient="horz" pos="2841"/>
        <p:guide orient="horz" pos="1116"/>
        <p:guide orient="horz" pos="4110"/>
        <p:guide pos="1066"/>
        <p:guide pos="4104"/>
        <p:guide pos="37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246"/>
    </p:cViewPr>
  </p:sorterViewPr>
  <p:notesViewPr>
    <p:cSldViewPr>
      <p:cViewPr varScale="1">
        <p:scale>
          <a:sx n="81" d="100"/>
          <a:sy n="81" d="100"/>
        </p:scale>
        <p:origin x="3642" y="90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EA1098-0BBF-48C6-9905-8B256C6F81C0}" type="doc">
      <dgm:prSet loTypeId="urn:microsoft.com/office/officeart/2005/8/layout/h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AA178923-FCCD-4D32-9645-1346232DCCD1}">
      <dgm:prSet phldrT="[Text]" custT="1"/>
      <dgm:spPr/>
      <dgm:t>
        <a:bodyPr/>
        <a:lstStyle/>
        <a:p>
          <a:r>
            <a:rPr lang="fi-FI" sz="2000" b="1" dirty="0" smtClean="0"/>
            <a:t>–&gt; 30.5.</a:t>
          </a:r>
          <a:endParaRPr lang="fi-FI" sz="2000" b="1" dirty="0"/>
        </a:p>
      </dgm:t>
    </dgm:pt>
    <dgm:pt modelId="{722B0365-9EA4-4C22-92C9-A5126724B5A1}" type="parTrans" cxnId="{3951570C-60EB-40E6-9329-F37C03EF06A3}">
      <dgm:prSet/>
      <dgm:spPr/>
      <dgm:t>
        <a:bodyPr/>
        <a:lstStyle/>
        <a:p>
          <a:endParaRPr lang="fi-FI"/>
        </a:p>
      </dgm:t>
    </dgm:pt>
    <dgm:pt modelId="{2A28A8A2-D9D5-4465-9573-2673041864D3}" type="sibTrans" cxnId="{3951570C-60EB-40E6-9329-F37C03EF06A3}">
      <dgm:prSet/>
      <dgm:spPr/>
      <dgm:t>
        <a:bodyPr/>
        <a:lstStyle/>
        <a:p>
          <a:endParaRPr lang="fi-FI"/>
        </a:p>
      </dgm:t>
    </dgm:pt>
    <dgm:pt modelId="{2850B02E-CBFE-4220-AC54-7FD35533FE0A}">
      <dgm:prSet phldrT="[Text]" custT="1"/>
      <dgm:spPr/>
      <dgm:t>
        <a:bodyPr/>
        <a:lstStyle/>
        <a:p>
          <a:r>
            <a:rPr lang="fi-FI" sz="2000" b="1" dirty="0" smtClean="0"/>
            <a:t>30.5–5.6</a:t>
          </a:r>
          <a:r>
            <a:rPr lang="fi-FI" sz="1800" b="1" dirty="0" smtClean="0"/>
            <a:t>.</a:t>
          </a:r>
          <a:endParaRPr lang="fi-FI" sz="1800" b="1" dirty="0"/>
        </a:p>
      </dgm:t>
    </dgm:pt>
    <dgm:pt modelId="{D64FC5C5-7D44-4C49-88F2-73201746038C}" type="parTrans" cxnId="{8E3DB46A-41A1-4F75-B750-93B2D8367A04}">
      <dgm:prSet/>
      <dgm:spPr/>
      <dgm:t>
        <a:bodyPr/>
        <a:lstStyle/>
        <a:p>
          <a:endParaRPr lang="fi-FI"/>
        </a:p>
      </dgm:t>
    </dgm:pt>
    <dgm:pt modelId="{7F88E228-77C3-4841-AB8E-9D7E1CB93864}" type="sibTrans" cxnId="{8E3DB46A-41A1-4F75-B750-93B2D8367A04}">
      <dgm:prSet/>
      <dgm:spPr/>
      <dgm:t>
        <a:bodyPr/>
        <a:lstStyle/>
        <a:p>
          <a:endParaRPr lang="fi-FI"/>
        </a:p>
      </dgm:t>
    </dgm:pt>
    <dgm:pt modelId="{0E4ABB77-C612-48A1-861A-36B81E963F53}">
      <dgm:prSet phldrT="[Text]" custT="1"/>
      <dgm:spPr/>
      <dgm:t>
        <a:bodyPr/>
        <a:lstStyle/>
        <a:p>
          <a:pPr algn="l"/>
          <a:r>
            <a:rPr lang="fi-FI" sz="1400" b="1" dirty="0" smtClean="0"/>
            <a:t>Räjäytä </a:t>
          </a:r>
          <a:r>
            <a:rPr lang="fi-FI" sz="1400" b="1" dirty="0" err="1" smtClean="0"/>
            <a:t>some</a:t>
          </a:r>
          <a:r>
            <a:rPr lang="fi-FI" sz="1400" b="1" dirty="0" smtClean="0"/>
            <a:t>!</a:t>
          </a:r>
          <a:r>
            <a:rPr lang="fi-FI" sz="1400" dirty="0" smtClean="0"/>
            <a:t> </a:t>
          </a:r>
          <a:br>
            <a:rPr lang="fi-FI" sz="1400" dirty="0" smtClean="0"/>
          </a:br>
          <a:r>
            <a:rPr lang="fi-FI" sz="1400" dirty="0" smtClean="0"/>
            <a:t>Ole aktiivinen keskustelija kaikissa kanavissanne, kerro sitoumustyöstä (#Sitoumus2050), haasta uusia tahoja ja verkostoja (#</a:t>
          </a:r>
          <a:r>
            <a:rPr lang="fi-FI" sz="1400" dirty="0" err="1" smtClean="0"/>
            <a:t>kestävänkehityksenviikko</a:t>
          </a:r>
          <a:r>
            <a:rPr lang="fi-FI" sz="1400" dirty="0" smtClean="0"/>
            <a:t>), kerro ja toivo #</a:t>
          </a:r>
          <a:r>
            <a:rPr lang="fi-FI" sz="1400" dirty="0" err="1" smtClean="0"/>
            <a:t>suomijonkahaluan</a:t>
          </a:r>
          <a:r>
            <a:rPr lang="fi-FI" sz="1400" dirty="0" smtClean="0"/>
            <a:t> -tarinoita</a:t>
          </a:r>
          <a:endParaRPr lang="fi-FI" sz="1400" dirty="0"/>
        </a:p>
      </dgm:t>
    </dgm:pt>
    <dgm:pt modelId="{58C252A3-1D75-4D1C-BDEC-6419E02E1EF1}" type="parTrans" cxnId="{9E6C9137-0C42-4139-AD9B-43C8C3078982}">
      <dgm:prSet/>
      <dgm:spPr/>
      <dgm:t>
        <a:bodyPr/>
        <a:lstStyle/>
        <a:p>
          <a:endParaRPr lang="fi-FI"/>
        </a:p>
      </dgm:t>
    </dgm:pt>
    <dgm:pt modelId="{918B5E54-AFD7-47B7-8EEB-697A89AEEDFF}" type="sibTrans" cxnId="{9E6C9137-0C42-4139-AD9B-43C8C3078982}">
      <dgm:prSet/>
      <dgm:spPr/>
      <dgm:t>
        <a:bodyPr/>
        <a:lstStyle/>
        <a:p>
          <a:endParaRPr lang="fi-FI"/>
        </a:p>
      </dgm:t>
    </dgm:pt>
    <dgm:pt modelId="{BD3063FE-9059-4731-B947-3087098F1B59}">
      <dgm:prSet phldrT="[Text]" custT="1"/>
      <dgm:spPr/>
      <dgm:t>
        <a:bodyPr/>
        <a:lstStyle/>
        <a:p>
          <a:r>
            <a:rPr lang="fi-FI" sz="2000" b="1" dirty="0" smtClean="0"/>
            <a:t>6.6. –&gt; </a:t>
          </a:r>
          <a:endParaRPr lang="fi-FI" sz="2000" b="1" dirty="0"/>
        </a:p>
      </dgm:t>
    </dgm:pt>
    <dgm:pt modelId="{A29A2905-89FD-4170-A532-91A52EC82F97}" type="parTrans" cxnId="{D56B9E68-1D59-4049-970A-CB1BF2489A4F}">
      <dgm:prSet/>
      <dgm:spPr/>
      <dgm:t>
        <a:bodyPr/>
        <a:lstStyle/>
        <a:p>
          <a:endParaRPr lang="fi-FI"/>
        </a:p>
      </dgm:t>
    </dgm:pt>
    <dgm:pt modelId="{17D39EA1-7858-45ED-A5FF-370341432916}" type="sibTrans" cxnId="{D56B9E68-1D59-4049-970A-CB1BF2489A4F}">
      <dgm:prSet/>
      <dgm:spPr/>
      <dgm:t>
        <a:bodyPr/>
        <a:lstStyle/>
        <a:p>
          <a:endParaRPr lang="fi-FI"/>
        </a:p>
      </dgm:t>
    </dgm:pt>
    <dgm:pt modelId="{F37616AA-3EA2-4D55-9107-4B9EC0957FE1}">
      <dgm:prSet phldrT="[Text]" custT="1"/>
      <dgm:spPr/>
      <dgm:t>
        <a:bodyPr/>
        <a:lstStyle/>
        <a:p>
          <a:r>
            <a:rPr lang="fi-FI" sz="1400" b="1" dirty="0" smtClean="0"/>
            <a:t>Kerro kuluneesta viikosta monipuolisesti</a:t>
          </a:r>
          <a:r>
            <a:rPr lang="fi-FI" sz="1400" dirty="0" smtClean="0"/>
            <a:t>, jatka keskustelua #Sitoumus2050 -tunnisteen alla. </a:t>
          </a:r>
          <a:endParaRPr lang="fi-FI" sz="1400" dirty="0"/>
        </a:p>
      </dgm:t>
    </dgm:pt>
    <dgm:pt modelId="{D6AB0869-CF74-4D8C-94C4-6E96C6B119A3}" type="parTrans" cxnId="{46219873-9FBD-4A3D-A5D5-C34ABEA36F29}">
      <dgm:prSet/>
      <dgm:spPr/>
      <dgm:t>
        <a:bodyPr/>
        <a:lstStyle/>
        <a:p>
          <a:endParaRPr lang="fi-FI"/>
        </a:p>
      </dgm:t>
    </dgm:pt>
    <dgm:pt modelId="{F31E1199-AB8A-4A04-ACBF-5D8141EA6FDF}" type="sibTrans" cxnId="{46219873-9FBD-4A3D-A5D5-C34ABEA36F29}">
      <dgm:prSet/>
      <dgm:spPr/>
      <dgm:t>
        <a:bodyPr/>
        <a:lstStyle/>
        <a:p>
          <a:endParaRPr lang="fi-FI"/>
        </a:p>
      </dgm:t>
    </dgm:pt>
    <dgm:pt modelId="{A9612E57-D5CE-4C79-9724-C8CB27772E44}">
      <dgm:prSet phldrT="[Text]" custT="1"/>
      <dgm:spPr/>
      <dgm:t>
        <a:bodyPr/>
        <a:lstStyle/>
        <a:p>
          <a:pPr algn="l"/>
          <a:r>
            <a:rPr lang="fi-FI" sz="1400" b="1" dirty="0" smtClean="0">
              <a:solidFill>
                <a:schemeClr val="tx1"/>
              </a:solidFill>
            </a:rPr>
            <a:t>Muistuta kestävän kehityksen viikon ajankohdasta ja kerro mikä viikko on </a:t>
          </a:r>
          <a:r>
            <a:rPr lang="fi-FI" sz="1400" dirty="0" smtClean="0">
              <a:solidFill>
                <a:schemeClr val="tx1"/>
              </a:solidFill>
            </a:rPr>
            <a:t>– haasta keskustelijoita mukaan ja pyydä mukaan jakamaan viestejä </a:t>
          </a:r>
          <a:endParaRPr lang="fi-FI" sz="1400" dirty="0">
            <a:solidFill>
              <a:schemeClr val="tx1"/>
            </a:solidFill>
          </a:endParaRPr>
        </a:p>
      </dgm:t>
    </dgm:pt>
    <dgm:pt modelId="{8AAA43B5-48CD-4703-A719-873F89FA0570}" type="sibTrans" cxnId="{1B02C707-69AF-4C5C-A820-46C95164F38A}">
      <dgm:prSet/>
      <dgm:spPr/>
      <dgm:t>
        <a:bodyPr/>
        <a:lstStyle/>
        <a:p>
          <a:endParaRPr lang="fi-FI"/>
        </a:p>
      </dgm:t>
    </dgm:pt>
    <dgm:pt modelId="{DF8061DA-FB8F-4DA3-8B4A-9D04655A3D5D}" type="parTrans" cxnId="{1B02C707-69AF-4C5C-A820-46C95164F38A}">
      <dgm:prSet/>
      <dgm:spPr/>
      <dgm:t>
        <a:bodyPr/>
        <a:lstStyle/>
        <a:p>
          <a:endParaRPr lang="fi-FI"/>
        </a:p>
      </dgm:t>
    </dgm:pt>
    <dgm:pt modelId="{4CE309D0-DB10-4E0B-B49F-93A0F6208CE5}" type="pres">
      <dgm:prSet presAssocID="{20EA1098-0BBF-48C6-9905-8B256C6F81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73AEE3C9-640B-409E-9393-EE6E65EF5088}" type="pres">
      <dgm:prSet presAssocID="{20EA1098-0BBF-48C6-9905-8B256C6F81C0}" presName="dummy" presStyleCnt="0"/>
      <dgm:spPr/>
      <dgm:t>
        <a:bodyPr/>
        <a:lstStyle/>
        <a:p>
          <a:endParaRPr lang="fi-FI"/>
        </a:p>
      </dgm:t>
    </dgm:pt>
    <dgm:pt modelId="{3EFD6E78-D7BB-4E6A-B031-2247815D5A8A}" type="pres">
      <dgm:prSet presAssocID="{20EA1098-0BBF-48C6-9905-8B256C6F81C0}" presName="linH" presStyleCnt="0"/>
      <dgm:spPr/>
      <dgm:t>
        <a:bodyPr/>
        <a:lstStyle/>
        <a:p>
          <a:endParaRPr lang="fi-FI"/>
        </a:p>
      </dgm:t>
    </dgm:pt>
    <dgm:pt modelId="{847C1344-39B0-4EEC-8691-52FDC3533B87}" type="pres">
      <dgm:prSet presAssocID="{20EA1098-0BBF-48C6-9905-8B256C6F81C0}" presName="padding1" presStyleCnt="0"/>
      <dgm:spPr/>
      <dgm:t>
        <a:bodyPr/>
        <a:lstStyle/>
        <a:p>
          <a:endParaRPr lang="fi-FI"/>
        </a:p>
      </dgm:t>
    </dgm:pt>
    <dgm:pt modelId="{87A77B47-28D6-48AD-98C4-70192F3234FE}" type="pres">
      <dgm:prSet presAssocID="{AA178923-FCCD-4D32-9645-1346232DCCD1}" presName="linV" presStyleCnt="0"/>
      <dgm:spPr/>
      <dgm:t>
        <a:bodyPr/>
        <a:lstStyle/>
        <a:p>
          <a:endParaRPr lang="fi-FI"/>
        </a:p>
      </dgm:t>
    </dgm:pt>
    <dgm:pt modelId="{BF97E355-4DC4-416C-91F0-6F8EA4D2EACE}" type="pres">
      <dgm:prSet presAssocID="{AA178923-FCCD-4D32-9645-1346232DCCD1}" presName="spVertical1" presStyleCnt="0"/>
      <dgm:spPr/>
      <dgm:t>
        <a:bodyPr/>
        <a:lstStyle/>
        <a:p>
          <a:endParaRPr lang="fi-FI"/>
        </a:p>
      </dgm:t>
    </dgm:pt>
    <dgm:pt modelId="{4ACEBE7F-8ADF-404C-89B8-460712AE512F}" type="pres">
      <dgm:prSet presAssocID="{AA178923-FCCD-4D32-9645-1346232DCCD1}" presName="parTx" presStyleLbl="revTx" presStyleIdx="0" presStyleCnt="6" custScaleX="133656" custScaleY="83486" custLinFactNeighborX="-20264" custLinFactNeighborY="125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BD26718-0795-4E46-B9D2-83CDD97F488C}" type="pres">
      <dgm:prSet presAssocID="{AA178923-FCCD-4D32-9645-1346232DCCD1}" presName="spVertical2" presStyleCnt="0"/>
      <dgm:spPr/>
      <dgm:t>
        <a:bodyPr/>
        <a:lstStyle/>
        <a:p>
          <a:endParaRPr lang="fi-FI"/>
        </a:p>
      </dgm:t>
    </dgm:pt>
    <dgm:pt modelId="{AA24AB22-1D36-4FC5-B40C-3184E1783489}" type="pres">
      <dgm:prSet presAssocID="{AA178923-FCCD-4D32-9645-1346232DCCD1}" presName="spVertical3" presStyleCnt="0"/>
      <dgm:spPr/>
      <dgm:t>
        <a:bodyPr/>
        <a:lstStyle/>
        <a:p>
          <a:endParaRPr lang="fi-FI"/>
        </a:p>
      </dgm:t>
    </dgm:pt>
    <dgm:pt modelId="{27C79767-B269-4B9D-BABF-382CF12460AD}" type="pres">
      <dgm:prSet presAssocID="{AA178923-FCCD-4D32-9645-1346232DCCD1}" presName="desTx" presStyleLbl="revTx" presStyleIdx="1" presStyleCnt="6" custScaleY="127059" custLinFactNeighborX="-40885" custLinFactNeighborY="3630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24A7421-0D7E-4EC9-BCC4-5C2EDF1FE961}" type="pres">
      <dgm:prSet presAssocID="{2A28A8A2-D9D5-4465-9573-2673041864D3}" presName="space" presStyleCnt="0"/>
      <dgm:spPr/>
      <dgm:t>
        <a:bodyPr/>
        <a:lstStyle/>
        <a:p>
          <a:endParaRPr lang="fi-FI"/>
        </a:p>
      </dgm:t>
    </dgm:pt>
    <dgm:pt modelId="{4DD14C0F-FFF1-4667-A64A-32ECF15F8266}" type="pres">
      <dgm:prSet presAssocID="{2850B02E-CBFE-4220-AC54-7FD35533FE0A}" presName="linV" presStyleCnt="0"/>
      <dgm:spPr/>
      <dgm:t>
        <a:bodyPr/>
        <a:lstStyle/>
        <a:p>
          <a:endParaRPr lang="fi-FI"/>
        </a:p>
      </dgm:t>
    </dgm:pt>
    <dgm:pt modelId="{DE597B45-A79A-4046-AF5E-34D20734FADB}" type="pres">
      <dgm:prSet presAssocID="{2850B02E-CBFE-4220-AC54-7FD35533FE0A}" presName="spVertical1" presStyleCnt="0"/>
      <dgm:spPr/>
      <dgm:t>
        <a:bodyPr/>
        <a:lstStyle/>
        <a:p>
          <a:endParaRPr lang="fi-FI"/>
        </a:p>
      </dgm:t>
    </dgm:pt>
    <dgm:pt modelId="{F88A1FA5-6F89-4FE8-9C5B-329C72CDFCD0}" type="pres">
      <dgm:prSet presAssocID="{2850B02E-CBFE-4220-AC54-7FD35533FE0A}" presName="parTx" presStyleLbl="revTx" presStyleIdx="2" presStyleCnt="6" custLinFactNeighborX="-21982" custLinFactNeighborY="-58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40EE683-378E-4CEA-A478-2058959015F6}" type="pres">
      <dgm:prSet presAssocID="{2850B02E-CBFE-4220-AC54-7FD35533FE0A}" presName="spVertical2" presStyleCnt="0"/>
      <dgm:spPr/>
      <dgm:t>
        <a:bodyPr/>
        <a:lstStyle/>
        <a:p>
          <a:endParaRPr lang="fi-FI"/>
        </a:p>
      </dgm:t>
    </dgm:pt>
    <dgm:pt modelId="{EF325824-C428-4A38-A0D3-9397C431F60F}" type="pres">
      <dgm:prSet presAssocID="{2850B02E-CBFE-4220-AC54-7FD35533FE0A}" presName="spVertical3" presStyleCnt="0"/>
      <dgm:spPr/>
      <dgm:t>
        <a:bodyPr/>
        <a:lstStyle/>
        <a:p>
          <a:endParaRPr lang="fi-FI"/>
        </a:p>
      </dgm:t>
    </dgm:pt>
    <dgm:pt modelId="{D475E8AA-B83A-499B-BE4E-9A8DFCC2F6A8}" type="pres">
      <dgm:prSet presAssocID="{2850B02E-CBFE-4220-AC54-7FD35533FE0A}" presName="desTx" presStyleLbl="revTx" presStyleIdx="3" presStyleCnt="6" custScaleX="123586" custScaleY="154118" custLinFactNeighborX="-25247" custLinFactNeighborY="-498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FDABB5F-0744-4677-A5F7-1F84026DEE7E}" type="pres">
      <dgm:prSet presAssocID="{7F88E228-77C3-4841-AB8E-9D7E1CB93864}" presName="space" presStyleCnt="0"/>
      <dgm:spPr/>
      <dgm:t>
        <a:bodyPr/>
        <a:lstStyle/>
        <a:p>
          <a:endParaRPr lang="fi-FI"/>
        </a:p>
      </dgm:t>
    </dgm:pt>
    <dgm:pt modelId="{10B5182B-3F9A-4C25-A363-E3E5D9ACA4B1}" type="pres">
      <dgm:prSet presAssocID="{BD3063FE-9059-4731-B947-3087098F1B59}" presName="linV" presStyleCnt="0"/>
      <dgm:spPr/>
      <dgm:t>
        <a:bodyPr/>
        <a:lstStyle/>
        <a:p>
          <a:endParaRPr lang="fi-FI"/>
        </a:p>
      </dgm:t>
    </dgm:pt>
    <dgm:pt modelId="{81A143DA-CF96-49EB-90E8-6D8E30EFD7F9}" type="pres">
      <dgm:prSet presAssocID="{BD3063FE-9059-4731-B947-3087098F1B59}" presName="spVertical1" presStyleCnt="0"/>
      <dgm:spPr/>
      <dgm:t>
        <a:bodyPr/>
        <a:lstStyle/>
        <a:p>
          <a:endParaRPr lang="fi-FI"/>
        </a:p>
      </dgm:t>
    </dgm:pt>
    <dgm:pt modelId="{26067BA3-FD07-4AB3-A678-CBCD27825B17}" type="pres">
      <dgm:prSet presAssocID="{BD3063FE-9059-4731-B947-3087098F1B59}" presName="parTx" presStyleLbl="revTx" presStyleIdx="4" presStyleCnt="6" custLinFactNeighborX="-24739" custLinFactNeighborY="-58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1505411-76FE-4315-A27A-93DDA2D905A0}" type="pres">
      <dgm:prSet presAssocID="{BD3063FE-9059-4731-B947-3087098F1B59}" presName="spVertical2" presStyleCnt="0"/>
      <dgm:spPr/>
      <dgm:t>
        <a:bodyPr/>
        <a:lstStyle/>
        <a:p>
          <a:endParaRPr lang="fi-FI"/>
        </a:p>
      </dgm:t>
    </dgm:pt>
    <dgm:pt modelId="{85ACEED3-983D-4EBE-BDC6-3BCB1A586781}" type="pres">
      <dgm:prSet presAssocID="{BD3063FE-9059-4731-B947-3087098F1B59}" presName="spVertical3" presStyleCnt="0"/>
      <dgm:spPr/>
      <dgm:t>
        <a:bodyPr/>
        <a:lstStyle/>
        <a:p>
          <a:endParaRPr lang="fi-FI"/>
        </a:p>
      </dgm:t>
    </dgm:pt>
    <dgm:pt modelId="{2063934B-A309-4002-B148-A0F7C0920B38}" type="pres">
      <dgm:prSet presAssocID="{BD3063FE-9059-4731-B947-3087098F1B59}" presName="desTx" presStyleLbl="revTx" presStyleIdx="5" presStyleCnt="6" custScaleX="93809" custScaleY="27441" custLinFactNeighborX="-27863" custLinFactNeighborY="-498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51285EC-F167-4DCA-A1DB-2B962CF4DDC7}" type="pres">
      <dgm:prSet presAssocID="{20EA1098-0BBF-48C6-9905-8B256C6F81C0}" presName="padding2" presStyleCnt="0"/>
      <dgm:spPr/>
      <dgm:t>
        <a:bodyPr/>
        <a:lstStyle/>
        <a:p>
          <a:endParaRPr lang="fi-FI"/>
        </a:p>
      </dgm:t>
    </dgm:pt>
    <dgm:pt modelId="{EA6781D8-AB2C-47BF-9FBF-D713F4567DE1}" type="pres">
      <dgm:prSet presAssocID="{20EA1098-0BBF-48C6-9905-8B256C6F81C0}" presName="negArrow" presStyleCnt="0"/>
      <dgm:spPr/>
      <dgm:t>
        <a:bodyPr/>
        <a:lstStyle/>
        <a:p>
          <a:endParaRPr lang="fi-FI"/>
        </a:p>
      </dgm:t>
    </dgm:pt>
    <dgm:pt modelId="{28028D27-5C00-4D62-AD08-F4B5B4CFBF39}" type="pres">
      <dgm:prSet presAssocID="{20EA1098-0BBF-48C6-9905-8B256C6F81C0}" presName="backgroundArrow" presStyleLbl="node1" presStyleIdx="0" presStyleCnt="1" custScaleY="99104" custLinFactNeighborY="-14384"/>
      <dgm:spPr>
        <a:solidFill>
          <a:srgbClr val="B9CA00"/>
        </a:solidFill>
      </dgm:spPr>
      <dgm:t>
        <a:bodyPr/>
        <a:lstStyle/>
        <a:p>
          <a:endParaRPr lang="fi-FI"/>
        </a:p>
      </dgm:t>
    </dgm:pt>
  </dgm:ptLst>
  <dgm:cxnLst>
    <dgm:cxn modelId="{1B02C707-69AF-4C5C-A820-46C95164F38A}" srcId="{AA178923-FCCD-4D32-9645-1346232DCCD1}" destId="{A9612E57-D5CE-4C79-9724-C8CB27772E44}" srcOrd="0" destOrd="0" parTransId="{DF8061DA-FB8F-4DA3-8B4A-9D04655A3D5D}" sibTransId="{8AAA43B5-48CD-4703-A719-873F89FA0570}"/>
    <dgm:cxn modelId="{E2B64616-33C4-4705-96C3-59FC9EBF61A7}" type="presOf" srcId="{2850B02E-CBFE-4220-AC54-7FD35533FE0A}" destId="{F88A1FA5-6F89-4FE8-9C5B-329C72CDFCD0}" srcOrd="0" destOrd="0" presId="urn:microsoft.com/office/officeart/2005/8/layout/hProcess3"/>
    <dgm:cxn modelId="{3951570C-60EB-40E6-9329-F37C03EF06A3}" srcId="{20EA1098-0BBF-48C6-9905-8B256C6F81C0}" destId="{AA178923-FCCD-4D32-9645-1346232DCCD1}" srcOrd="0" destOrd="0" parTransId="{722B0365-9EA4-4C22-92C9-A5126724B5A1}" sibTransId="{2A28A8A2-D9D5-4465-9573-2673041864D3}"/>
    <dgm:cxn modelId="{F890AD7F-FD79-493A-96EE-329704E20C26}" type="presOf" srcId="{F37616AA-3EA2-4D55-9107-4B9EC0957FE1}" destId="{2063934B-A309-4002-B148-A0F7C0920B38}" srcOrd="0" destOrd="0" presId="urn:microsoft.com/office/officeart/2005/8/layout/hProcess3"/>
    <dgm:cxn modelId="{9E6C9137-0C42-4139-AD9B-43C8C3078982}" srcId="{2850B02E-CBFE-4220-AC54-7FD35533FE0A}" destId="{0E4ABB77-C612-48A1-861A-36B81E963F53}" srcOrd="0" destOrd="0" parTransId="{58C252A3-1D75-4D1C-BDEC-6419E02E1EF1}" sibTransId="{918B5E54-AFD7-47B7-8EEB-697A89AEEDFF}"/>
    <dgm:cxn modelId="{88587A58-D71B-43A6-8A7F-2EEDA65AC3D2}" type="presOf" srcId="{A9612E57-D5CE-4C79-9724-C8CB27772E44}" destId="{27C79767-B269-4B9D-BABF-382CF12460AD}" srcOrd="0" destOrd="0" presId="urn:microsoft.com/office/officeart/2005/8/layout/hProcess3"/>
    <dgm:cxn modelId="{8E3DB46A-41A1-4F75-B750-93B2D8367A04}" srcId="{20EA1098-0BBF-48C6-9905-8B256C6F81C0}" destId="{2850B02E-CBFE-4220-AC54-7FD35533FE0A}" srcOrd="1" destOrd="0" parTransId="{D64FC5C5-7D44-4C49-88F2-73201746038C}" sibTransId="{7F88E228-77C3-4841-AB8E-9D7E1CB93864}"/>
    <dgm:cxn modelId="{D56B9E68-1D59-4049-970A-CB1BF2489A4F}" srcId="{20EA1098-0BBF-48C6-9905-8B256C6F81C0}" destId="{BD3063FE-9059-4731-B947-3087098F1B59}" srcOrd="2" destOrd="0" parTransId="{A29A2905-89FD-4170-A532-91A52EC82F97}" sibTransId="{17D39EA1-7858-45ED-A5FF-370341432916}"/>
    <dgm:cxn modelId="{46219873-9FBD-4A3D-A5D5-C34ABEA36F29}" srcId="{BD3063FE-9059-4731-B947-3087098F1B59}" destId="{F37616AA-3EA2-4D55-9107-4B9EC0957FE1}" srcOrd="0" destOrd="0" parTransId="{D6AB0869-CF74-4D8C-94C4-6E96C6B119A3}" sibTransId="{F31E1199-AB8A-4A04-ACBF-5D8141EA6FDF}"/>
    <dgm:cxn modelId="{C3901D52-7607-402A-9465-3DD8551E9005}" type="presOf" srcId="{BD3063FE-9059-4731-B947-3087098F1B59}" destId="{26067BA3-FD07-4AB3-A678-CBCD27825B17}" srcOrd="0" destOrd="0" presId="urn:microsoft.com/office/officeart/2005/8/layout/hProcess3"/>
    <dgm:cxn modelId="{CCEBC025-6B2F-44BF-8A1E-AF545F3DF40B}" type="presOf" srcId="{0E4ABB77-C612-48A1-861A-36B81E963F53}" destId="{D475E8AA-B83A-499B-BE4E-9A8DFCC2F6A8}" srcOrd="0" destOrd="0" presId="urn:microsoft.com/office/officeart/2005/8/layout/hProcess3"/>
    <dgm:cxn modelId="{3EDE1E8A-779F-491F-90C8-43DE3503D159}" type="presOf" srcId="{AA178923-FCCD-4D32-9645-1346232DCCD1}" destId="{4ACEBE7F-8ADF-404C-89B8-460712AE512F}" srcOrd="0" destOrd="0" presId="urn:microsoft.com/office/officeart/2005/8/layout/hProcess3"/>
    <dgm:cxn modelId="{3946A2C5-EA58-469A-A995-B48C1F1A1DB5}" type="presOf" srcId="{20EA1098-0BBF-48C6-9905-8B256C6F81C0}" destId="{4CE309D0-DB10-4E0B-B49F-93A0F6208CE5}" srcOrd="0" destOrd="0" presId="urn:microsoft.com/office/officeart/2005/8/layout/hProcess3"/>
    <dgm:cxn modelId="{4FB4A791-32D0-4BCC-8BF5-44D4F9388374}" type="presParOf" srcId="{4CE309D0-DB10-4E0B-B49F-93A0F6208CE5}" destId="{73AEE3C9-640B-409E-9393-EE6E65EF5088}" srcOrd="0" destOrd="0" presId="urn:microsoft.com/office/officeart/2005/8/layout/hProcess3"/>
    <dgm:cxn modelId="{28C4EC92-3E7F-4E7F-8952-116599E5CBDE}" type="presParOf" srcId="{4CE309D0-DB10-4E0B-B49F-93A0F6208CE5}" destId="{3EFD6E78-D7BB-4E6A-B031-2247815D5A8A}" srcOrd="1" destOrd="0" presId="urn:microsoft.com/office/officeart/2005/8/layout/hProcess3"/>
    <dgm:cxn modelId="{72434313-AACA-4480-8305-667823591C8C}" type="presParOf" srcId="{3EFD6E78-D7BB-4E6A-B031-2247815D5A8A}" destId="{847C1344-39B0-4EEC-8691-52FDC3533B87}" srcOrd="0" destOrd="0" presId="urn:microsoft.com/office/officeart/2005/8/layout/hProcess3"/>
    <dgm:cxn modelId="{B827755B-EFD2-4096-96F3-1340FB958548}" type="presParOf" srcId="{3EFD6E78-D7BB-4E6A-B031-2247815D5A8A}" destId="{87A77B47-28D6-48AD-98C4-70192F3234FE}" srcOrd="1" destOrd="0" presId="urn:microsoft.com/office/officeart/2005/8/layout/hProcess3"/>
    <dgm:cxn modelId="{07CB6304-AECE-45EB-A289-CA07CC8C66AA}" type="presParOf" srcId="{87A77B47-28D6-48AD-98C4-70192F3234FE}" destId="{BF97E355-4DC4-416C-91F0-6F8EA4D2EACE}" srcOrd="0" destOrd="0" presId="urn:microsoft.com/office/officeart/2005/8/layout/hProcess3"/>
    <dgm:cxn modelId="{1059D66E-94FC-432D-AA8D-54B57EC210AB}" type="presParOf" srcId="{87A77B47-28D6-48AD-98C4-70192F3234FE}" destId="{4ACEBE7F-8ADF-404C-89B8-460712AE512F}" srcOrd="1" destOrd="0" presId="urn:microsoft.com/office/officeart/2005/8/layout/hProcess3"/>
    <dgm:cxn modelId="{9F7A89D3-2CF5-4E5B-942A-0D455F5015E6}" type="presParOf" srcId="{87A77B47-28D6-48AD-98C4-70192F3234FE}" destId="{4BD26718-0795-4E46-B9D2-83CDD97F488C}" srcOrd="2" destOrd="0" presId="urn:microsoft.com/office/officeart/2005/8/layout/hProcess3"/>
    <dgm:cxn modelId="{EBB2DDAD-5927-4C07-B1B0-FD6433ACE54C}" type="presParOf" srcId="{87A77B47-28D6-48AD-98C4-70192F3234FE}" destId="{AA24AB22-1D36-4FC5-B40C-3184E1783489}" srcOrd="3" destOrd="0" presId="urn:microsoft.com/office/officeart/2005/8/layout/hProcess3"/>
    <dgm:cxn modelId="{321ED607-D7E3-4988-87B7-85E1884B4D92}" type="presParOf" srcId="{87A77B47-28D6-48AD-98C4-70192F3234FE}" destId="{27C79767-B269-4B9D-BABF-382CF12460AD}" srcOrd="4" destOrd="0" presId="urn:microsoft.com/office/officeart/2005/8/layout/hProcess3"/>
    <dgm:cxn modelId="{3A6D6EA4-B09C-41D6-A588-369A5D3DFB29}" type="presParOf" srcId="{3EFD6E78-D7BB-4E6A-B031-2247815D5A8A}" destId="{624A7421-0D7E-4EC9-BCC4-5C2EDF1FE961}" srcOrd="2" destOrd="0" presId="urn:microsoft.com/office/officeart/2005/8/layout/hProcess3"/>
    <dgm:cxn modelId="{2437AD94-6922-45F5-AADE-7C96025559C1}" type="presParOf" srcId="{3EFD6E78-D7BB-4E6A-B031-2247815D5A8A}" destId="{4DD14C0F-FFF1-4667-A64A-32ECF15F8266}" srcOrd="3" destOrd="0" presId="urn:microsoft.com/office/officeart/2005/8/layout/hProcess3"/>
    <dgm:cxn modelId="{988327DB-140B-4D84-A279-1A31CAB782BB}" type="presParOf" srcId="{4DD14C0F-FFF1-4667-A64A-32ECF15F8266}" destId="{DE597B45-A79A-4046-AF5E-34D20734FADB}" srcOrd="0" destOrd="0" presId="urn:microsoft.com/office/officeart/2005/8/layout/hProcess3"/>
    <dgm:cxn modelId="{1E83CDFF-D098-4D62-81A5-737E4CF52E13}" type="presParOf" srcId="{4DD14C0F-FFF1-4667-A64A-32ECF15F8266}" destId="{F88A1FA5-6F89-4FE8-9C5B-329C72CDFCD0}" srcOrd="1" destOrd="0" presId="urn:microsoft.com/office/officeart/2005/8/layout/hProcess3"/>
    <dgm:cxn modelId="{024E31AB-16D6-44C2-829B-8B25CAF3E3F9}" type="presParOf" srcId="{4DD14C0F-FFF1-4667-A64A-32ECF15F8266}" destId="{940EE683-378E-4CEA-A478-2058959015F6}" srcOrd="2" destOrd="0" presId="urn:microsoft.com/office/officeart/2005/8/layout/hProcess3"/>
    <dgm:cxn modelId="{E3E569D7-E9C4-437B-9EFB-7F2BABDE2BB4}" type="presParOf" srcId="{4DD14C0F-FFF1-4667-A64A-32ECF15F8266}" destId="{EF325824-C428-4A38-A0D3-9397C431F60F}" srcOrd="3" destOrd="0" presId="urn:microsoft.com/office/officeart/2005/8/layout/hProcess3"/>
    <dgm:cxn modelId="{3D397B6C-74CA-4F3E-BCA6-BE0A4CCA9293}" type="presParOf" srcId="{4DD14C0F-FFF1-4667-A64A-32ECF15F8266}" destId="{D475E8AA-B83A-499B-BE4E-9A8DFCC2F6A8}" srcOrd="4" destOrd="0" presId="urn:microsoft.com/office/officeart/2005/8/layout/hProcess3"/>
    <dgm:cxn modelId="{621D2A83-9157-4E9B-A195-001B94909652}" type="presParOf" srcId="{3EFD6E78-D7BB-4E6A-B031-2247815D5A8A}" destId="{2FDABB5F-0744-4677-A5F7-1F84026DEE7E}" srcOrd="4" destOrd="0" presId="urn:microsoft.com/office/officeart/2005/8/layout/hProcess3"/>
    <dgm:cxn modelId="{21EB9C30-A857-4A07-BA03-27645C45441E}" type="presParOf" srcId="{3EFD6E78-D7BB-4E6A-B031-2247815D5A8A}" destId="{10B5182B-3F9A-4C25-A363-E3E5D9ACA4B1}" srcOrd="5" destOrd="0" presId="urn:microsoft.com/office/officeart/2005/8/layout/hProcess3"/>
    <dgm:cxn modelId="{12ADEF74-DC1B-40F4-A34E-A2394902F685}" type="presParOf" srcId="{10B5182B-3F9A-4C25-A363-E3E5D9ACA4B1}" destId="{81A143DA-CF96-49EB-90E8-6D8E30EFD7F9}" srcOrd="0" destOrd="0" presId="urn:microsoft.com/office/officeart/2005/8/layout/hProcess3"/>
    <dgm:cxn modelId="{4ACF3204-98DE-4A27-A6CC-09360FAC162C}" type="presParOf" srcId="{10B5182B-3F9A-4C25-A363-E3E5D9ACA4B1}" destId="{26067BA3-FD07-4AB3-A678-CBCD27825B17}" srcOrd="1" destOrd="0" presId="urn:microsoft.com/office/officeart/2005/8/layout/hProcess3"/>
    <dgm:cxn modelId="{D89196A9-F6CA-42DB-A1BC-0B8607568991}" type="presParOf" srcId="{10B5182B-3F9A-4C25-A363-E3E5D9ACA4B1}" destId="{81505411-76FE-4315-A27A-93DDA2D905A0}" srcOrd="2" destOrd="0" presId="urn:microsoft.com/office/officeart/2005/8/layout/hProcess3"/>
    <dgm:cxn modelId="{EE76EDFE-3EE4-4F6A-85E5-31504190BB8C}" type="presParOf" srcId="{10B5182B-3F9A-4C25-A363-E3E5D9ACA4B1}" destId="{85ACEED3-983D-4EBE-BDC6-3BCB1A586781}" srcOrd="3" destOrd="0" presId="urn:microsoft.com/office/officeart/2005/8/layout/hProcess3"/>
    <dgm:cxn modelId="{3D395806-CA1F-43F3-AA2B-DA0DF7AF7BF2}" type="presParOf" srcId="{10B5182B-3F9A-4C25-A363-E3E5D9ACA4B1}" destId="{2063934B-A309-4002-B148-A0F7C0920B38}" srcOrd="4" destOrd="0" presId="urn:microsoft.com/office/officeart/2005/8/layout/hProcess3"/>
    <dgm:cxn modelId="{D5D0D66A-B63E-410E-8AF1-81B7471515AB}" type="presParOf" srcId="{3EFD6E78-D7BB-4E6A-B031-2247815D5A8A}" destId="{C51285EC-F167-4DCA-A1DB-2B962CF4DDC7}" srcOrd="6" destOrd="0" presId="urn:microsoft.com/office/officeart/2005/8/layout/hProcess3"/>
    <dgm:cxn modelId="{8DE2B0DA-2C70-4BAA-BEA0-433C19DDBB4E}" type="presParOf" srcId="{3EFD6E78-D7BB-4E6A-B031-2247815D5A8A}" destId="{EA6781D8-AB2C-47BF-9FBF-D713F4567DE1}" srcOrd="7" destOrd="0" presId="urn:microsoft.com/office/officeart/2005/8/layout/hProcess3"/>
    <dgm:cxn modelId="{BE627F73-0A3A-41B1-A936-C4DE3495C42A}" type="presParOf" srcId="{3EFD6E78-D7BB-4E6A-B031-2247815D5A8A}" destId="{28028D27-5C00-4D62-AD08-F4B5B4CFBF39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28D27-5C00-4D62-AD08-F4B5B4CFBF39}">
      <dsp:nvSpPr>
        <dsp:cNvPr id="0" name=""/>
        <dsp:cNvSpPr/>
      </dsp:nvSpPr>
      <dsp:spPr>
        <a:xfrm>
          <a:off x="0" y="0"/>
          <a:ext cx="8964488" cy="1855226"/>
        </a:xfrm>
        <a:prstGeom prst="rightArrow">
          <a:avLst/>
        </a:prstGeom>
        <a:solidFill>
          <a:srgbClr val="B9CA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063934B-A309-4002-B148-A0F7C0920B38}">
      <dsp:nvSpPr>
        <dsp:cNvPr id="0" name=""/>
        <dsp:cNvSpPr/>
      </dsp:nvSpPr>
      <dsp:spPr>
        <a:xfrm>
          <a:off x="5760634" y="1518512"/>
          <a:ext cx="1734869" cy="483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400" b="1" kern="1200" dirty="0" smtClean="0"/>
            <a:t>Kerro kuluneesta viikosta monipuolisesti</a:t>
          </a:r>
          <a:r>
            <a:rPr lang="fi-FI" sz="1400" kern="1200" dirty="0" smtClean="0"/>
            <a:t>, jatka keskustelua #Sitoumus2050 -tunnisteen alla. </a:t>
          </a:r>
          <a:endParaRPr lang="fi-FI" sz="1400" kern="1200" dirty="0"/>
        </a:p>
      </dsp:txBody>
      <dsp:txXfrm>
        <a:off x="5760634" y="1518512"/>
        <a:ext cx="1734869" cy="483345"/>
      </dsp:txXfrm>
    </dsp:sp>
    <dsp:sp modelId="{26067BA3-FD07-4AB3-A678-CBCD27825B17}">
      <dsp:nvSpPr>
        <dsp:cNvPr id="0" name=""/>
        <dsp:cNvSpPr/>
      </dsp:nvSpPr>
      <dsp:spPr>
        <a:xfrm>
          <a:off x="5761161" y="480142"/>
          <a:ext cx="1849363" cy="93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smtClean="0"/>
            <a:t>6.6. –&gt; </a:t>
          </a:r>
          <a:endParaRPr lang="fi-FI" sz="2000" b="1" kern="1200" dirty="0"/>
        </a:p>
      </dsp:txBody>
      <dsp:txXfrm>
        <a:off x="5761161" y="480142"/>
        <a:ext cx="1849363" cy="936000"/>
      </dsp:txXfrm>
    </dsp:sp>
    <dsp:sp modelId="{D475E8AA-B83A-499B-BE4E-9A8DFCC2F6A8}">
      <dsp:nvSpPr>
        <dsp:cNvPr id="0" name=""/>
        <dsp:cNvSpPr/>
      </dsp:nvSpPr>
      <dsp:spPr>
        <a:xfrm>
          <a:off x="3096340" y="1518516"/>
          <a:ext cx="2285554" cy="2714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400" b="1" kern="1200" dirty="0" smtClean="0"/>
            <a:t>Räjäytä </a:t>
          </a:r>
          <a:r>
            <a:rPr lang="fi-FI" sz="1400" b="1" kern="1200" dirty="0" err="1" smtClean="0"/>
            <a:t>some</a:t>
          </a:r>
          <a:r>
            <a:rPr lang="fi-FI" sz="1400" b="1" kern="1200" dirty="0" smtClean="0"/>
            <a:t>!</a:t>
          </a:r>
          <a:r>
            <a:rPr lang="fi-FI" sz="1400" kern="1200" dirty="0" smtClean="0"/>
            <a:t> </a:t>
          </a:r>
          <a:br>
            <a:rPr lang="fi-FI" sz="1400" kern="1200" dirty="0" smtClean="0"/>
          </a:br>
          <a:r>
            <a:rPr lang="fi-FI" sz="1400" kern="1200" dirty="0" smtClean="0"/>
            <a:t>Ole aktiivinen keskustelija kaikissa kanavissanne, kerro sitoumustyöstä (#Sitoumus2050), haasta uusia tahoja ja verkostoja (#</a:t>
          </a:r>
          <a:r>
            <a:rPr lang="fi-FI" sz="1400" kern="1200" dirty="0" err="1" smtClean="0"/>
            <a:t>kestävänkehityksenviikko</a:t>
          </a:r>
          <a:r>
            <a:rPr lang="fi-FI" sz="1400" kern="1200" dirty="0" smtClean="0"/>
            <a:t>), kerro ja toivo #</a:t>
          </a:r>
          <a:r>
            <a:rPr lang="fi-FI" sz="1400" kern="1200" dirty="0" err="1" smtClean="0"/>
            <a:t>suomijonkahaluan</a:t>
          </a:r>
          <a:r>
            <a:rPr lang="fi-FI" sz="1400" kern="1200" dirty="0" smtClean="0"/>
            <a:t> -tarinoita</a:t>
          </a:r>
          <a:endParaRPr lang="fi-FI" sz="1400" kern="1200" dirty="0"/>
        </a:p>
      </dsp:txBody>
      <dsp:txXfrm>
        <a:off x="3096340" y="1518516"/>
        <a:ext cx="2285554" cy="2714632"/>
      </dsp:txXfrm>
    </dsp:sp>
    <dsp:sp modelId="{F88A1FA5-6F89-4FE8-9C5B-329C72CDFCD0}">
      <dsp:nvSpPr>
        <dsp:cNvPr id="0" name=""/>
        <dsp:cNvSpPr/>
      </dsp:nvSpPr>
      <dsp:spPr>
        <a:xfrm>
          <a:off x="3374817" y="480142"/>
          <a:ext cx="1849363" cy="93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smtClean="0"/>
            <a:t>30.5–5.6</a:t>
          </a:r>
          <a:r>
            <a:rPr lang="fi-FI" sz="1800" b="1" kern="1200" dirty="0" smtClean="0"/>
            <a:t>.</a:t>
          </a:r>
          <a:endParaRPr lang="fi-FI" sz="1800" b="1" kern="1200" dirty="0"/>
        </a:p>
      </dsp:txBody>
      <dsp:txXfrm>
        <a:off x="3374817" y="480142"/>
        <a:ext cx="1849363" cy="936000"/>
      </dsp:txXfrm>
    </dsp:sp>
    <dsp:sp modelId="{27C79767-B269-4B9D-BABF-382CF12460AD}">
      <dsp:nvSpPr>
        <dsp:cNvPr id="0" name=""/>
        <dsp:cNvSpPr/>
      </dsp:nvSpPr>
      <dsp:spPr>
        <a:xfrm>
          <a:off x="276689" y="1518516"/>
          <a:ext cx="1849363" cy="2238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400" b="1" kern="1200" dirty="0" smtClean="0">
              <a:solidFill>
                <a:schemeClr val="tx1"/>
              </a:solidFill>
            </a:rPr>
            <a:t>Muistuta kestävän kehityksen viikon ajankohdasta ja kerro mikä viikko on </a:t>
          </a:r>
          <a:r>
            <a:rPr lang="fi-FI" sz="1400" kern="1200" dirty="0" smtClean="0">
              <a:solidFill>
                <a:schemeClr val="tx1"/>
              </a:solidFill>
            </a:rPr>
            <a:t>– haasta keskustelijoita mukaan ja pyydä mukaan jakamaan viestejä </a:t>
          </a:r>
          <a:endParaRPr lang="fi-FI" sz="1400" kern="1200" dirty="0">
            <a:solidFill>
              <a:schemeClr val="tx1"/>
            </a:solidFill>
          </a:endParaRPr>
        </a:p>
      </dsp:txBody>
      <dsp:txXfrm>
        <a:off x="276689" y="1518516"/>
        <a:ext cx="1849363" cy="2238015"/>
      </dsp:txXfrm>
    </dsp:sp>
    <dsp:sp modelId="{4ACEBE7F-8ADF-404C-89B8-460712AE512F}">
      <dsp:nvSpPr>
        <dsp:cNvPr id="0" name=""/>
        <dsp:cNvSpPr/>
      </dsp:nvSpPr>
      <dsp:spPr>
        <a:xfrm>
          <a:off x="346836" y="566301"/>
          <a:ext cx="2471785" cy="781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smtClean="0"/>
            <a:t>–&gt; 30.5.</a:t>
          </a:r>
          <a:endParaRPr lang="fi-FI" sz="2000" b="1" kern="1200" dirty="0"/>
        </a:p>
      </dsp:txBody>
      <dsp:txXfrm>
        <a:off x="346836" y="566301"/>
        <a:ext cx="2471785" cy="781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1C923-36D4-4AA4-92CA-83F8923A0444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171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71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61C7F-70FE-490B-8DFD-5DF89D413A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26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300CD-B932-4AD2-BF35-F04A6018F7FF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F6512-5B09-4A79-8CA0-EE79F6F73C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5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FDDE7-127B-450F-BC08-F7BA5ADBC511}" type="slidenum">
              <a:rPr lang="fi-FI" smtClean="0">
                <a:solidFill>
                  <a:prstClr val="black"/>
                </a:solidFill>
              </a:rPr>
              <a:pPr/>
              <a:t>1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18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FDDE7-127B-450F-BC08-F7BA5ADBC511}" type="slidenum">
              <a:rPr lang="fi-FI" smtClean="0">
                <a:solidFill>
                  <a:prstClr val="black"/>
                </a:solidFill>
              </a:rPr>
              <a:pPr/>
              <a:t>16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3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.png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4.png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4.png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4.png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7612"/>
            <a:ext cx="9144000" cy="2231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88640"/>
            <a:ext cx="2755398" cy="2755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3"/>
            <a:ext cx="5328592" cy="936104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5328592" cy="57606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8122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36422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674"/>
            <a:ext cx="4040188" cy="3603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5037"/>
            <a:ext cx="4040188" cy="36718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44674"/>
            <a:ext cx="4041775" cy="3603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5037"/>
            <a:ext cx="4041775" cy="36718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84250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44009" y="1844824"/>
            <a:ext cx="4032447" cy="403244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52535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3898776" cy="9361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3898776" cy="40324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1" y="438150"/>
            <a:ext cx="4572000" cy="60102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408768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6203032" cy="9361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6203032" cy="40324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75463" y="438150"/>
            <a:ext cx="2268537" cy="60102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3384633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45171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61056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249BE-B52C-43F2-B3D8-14E1460A8A3A}" type="slidenum">
              <a:rPr lang="fi-FI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i-FI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5880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7612"/>
            <a:ext cx="9144000" cy="2231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88640"/>
            <a:ext cx="2755398" cy="2755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3"/>
            <a:ext cx="5328592" cy="936104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5328592" cy="57606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575817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86179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2"/>
            </a:gs>
            <a:gs pos="89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989138"/>
            <a:ext cx="8207375" cy="1223838"/>
          </a:xfrm>
        </p:spPr>
        <p:txBody>
          <a:bodyPr anchor="b" anchorCtr="0"/>
          <a:lstStyle>
            <a:lvl1pPr algn="ctr">
              <a:defRPr sz="3000" b="1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4" y="3645024"/>
            <a:ext cx="8207374" cy="863476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31840" y="3416531"/>
            <a:ext cx="2880320" cy="0"/>
          </a:xfrm>
          <a:prstGeom prst="line">
            <a:avLst/>
          </a:prstGeom>
          <a:ln w="317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99340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56575"/>
      </p:ext>
    </p:extLst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">
    <p:bg>
      <p:bgPr>
        <a:gradFill flip="none" rotWithShape="1">
          <a:gsLst>
            <a:gs pos="0">
              <a:schemeClr val="accent4"/>
            </a:gs>
            <a:gs pos="89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989138"/>
            <a:ext cx="8207375" cy="1223838"/>
          </a:xfrm>
        </p:spPr>
        <p:txBody>
          <a:bodyPr anchor="b" anchorCtr="0"/>
          <a:lstStyle>
            <a:lvl1pPr algn="ctr">
              <a:defRPr sz="3000" b="1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4" y="3645024"/>
            <a:ext cx="8207374" cy="863476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31840" y="3416531"/>
            <a:ext cx="2880320" cy="0"/>
          </a:xfrm>
          <a:prstGeom prst="line">
            <a:avLst/>
          </a:prstGeom>
          <a:ln w="317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26723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57163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674"/>
            <a:ext cx="4040188" cy="3603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5037"/>
            <a:ext cx="4040188" cy="36718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44674"/>
            <a:ext cx="4041775" cy="3603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5037"/>
            <a:ext cx="4041775" cy="36718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52735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44009" y="1844824"/>
            <a:ext cx="4032447" cy="403244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1155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3898776" cy="9361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3898776" cy="40324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1" y="438150"/>
            <a:ext cx="4572000" cy="60102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621047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6203032" cy="9361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6203032" cy="40324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75463" y="438150"/>
            <a:ext cx="2268537" cy="60102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5344975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367538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58266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249BE-B52C-43F2-B3D8-14E1460A8A3A}" type="slidenum">
              <a:rPr lang="fi-FI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i-FI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57408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7612"/>
            <a:ext cx="9144000" cy="2231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88640"/>
            <a:ext cx="2755398" cy="2755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3"/>
            <a:ext cx="5328592" cy="936104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5328592" cy="57606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6237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+K EMEA - Media Content slide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6462712" cy="621799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A3E66-3FCC-4ECC-AD6C-39B1B840D80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468234" y="1556979"/>
            <a:ext cx="8207537" cy="4680453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Lucida Grande"/>
              <a:buChar char="+"/>
              <a:tabLst/>
              <a:defRPr sz="18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Lucida Grande"/>
              <a:buChar char="+"/>
              <a:tabLst/>
              <a:defRPr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Lucida Grande"/>
              <a:buChar char="+"/>
              <a:tabLst/>
              <a:defRPr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Lucida Grande"/>
              <a:buChar char="+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en-GB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795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51955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2"/>
            </a:gs>
            <a:gs pos="89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989138"/>
            <a:ext cx="8207375" cy="1223838"/>
          </a:xfrm>
        </p:spPr>
        <p:txBody>
          <a:bodyPr anchor="b" anchorCtr="0"/>
          <a:lstStyle>
            <a:lvl1pPr algn="ctr">
              <a:defRPr sz="3000" b="1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4" y="3645024"/>
            <a:ext cx="8207374" cy="863476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31840" y="3416531"/>
            <a:ext cx="2880320" cy="0"/>
          </a:xfrm>
          <a:prstGeom prst="line">
            <a:avLst/>
          </a:prstGeom>
          <a:ln w="317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082549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">
    <p:bg>
      <p:bgPr>
        <a:gradFill flip="none" rotWithShape="1">
          <a:gsLst>
            <a:gs pos="0">
              <a:schemeClr val="accent4"/>
            </a:gs>
            <a:gs pos="89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989138"/>
            <a:ext cx="8207375" cy="1223838"/>
          </a:xfrm>
        </p:spPr>
        <p:txBody>
          <a:bodyPr anchor="b" anchorCtr="0"/>
          <a:lstStyle>
            <a:lvl1pPr algn="ctr">
              <a:defRPr sz="3000" b="1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4" y="3645024"/>
            <a:ext cx="8207374" cy="863476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31840" y="3416531"/>
            <a:ext cx="2880320" cy="0"/>
          </a:xfrm>
          <a:prstGeom prst="line">
            <a:avLst/>
          </a:prstGeom>
          <a:ln w="317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004706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61878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674"/>
            <a:ext cx="4040188" cy="3603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5037"/>
            <a:ext cx="4040188" cy="36718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44674"/>
            <a:ext cx="4041775" cy="3603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5037"/>
            <a:ext cx="4041775" cy="36718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72512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44009" y="1844824"/>
            <a:ext cx="4032447" cy="403244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38323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3898776" cy="9361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3898776" cy="40324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1" y="438150"/>
            <a:ext cx="4572000" cy="60102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7963843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6203032" cy="9361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6203032" cy="40324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75463" y="438150"/>
            <a:ext cx="2268537" cy="60102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511817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637774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9769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7612"/>
            <a:ext cx="9144000" cy="2231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88640"/>
            <a:ext cx="2755398" cy="2755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3"/>
            <a:ext cx="5328592" cy="936104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5328592" cy="57606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87191"/>
      </p:ext>
    </p:extLst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249BE-B52C-43F2-B3D8-14E1460A8A3A}" type="slidenum">
              <a:rPr lang="fi-FI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i-FI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8314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7612"/>
            <a:ext cx="9144000" cy="2231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88640"/>
            <a:ext cx="2755398" cy="2755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3"/>
            <a:ext cx="5328592" cy="936104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5328592" cy="57606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649146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92316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2"/>
            </a:gs>
            <a:gs pos="89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989138"/>
            <a:ext cx="8207375" cy="1223838"/>
          </a:xfrm>
        </p:spPr>
        <p:txBody>
          <a:bodyPr anchor="b" anchorCtr="0"/>
          <a:lstStyle>
            <a:lvl1pPr algn="ctr">
              <a:defRPr sz="3000" b="1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4" y="3645024"/>
            <a:ext cx="8207374" cy="863476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31840" y="3416531"/>
            <a:ext cx="2880320" cy="0"/>
          </a:xfrm>
          <a:prstGeom prst="line">
            <a:avLst/>
          </a:prstGeom>
          <a:ln w="317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97884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">
    <p:bg>
      <p:bgPr>
        <a:gradFill flip="none" rotWithShape="1">
          <a:gsLst>
            <a:gs pos="0">
              <a:schemeClr val="accent4"/>
            </a:gs>
            <a:gs pos="89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989138"/>
            <a:ext cx="8207375" cy="1223838"/>
          </a:xfrm>
        </p:spPr>
        <p:txBody>
          <a:bodyPr anchor="b" anchorCtr="0"/>
          <a:lstStyle>
            <a:lvl1pPr algn="ctr">
              <a:defRPr sz="3000" b="1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4" y="3645024"/>
            <a:ext cx="8207374" cy="863476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31840" y="3416531"/>
            <a:ext cx="2880320" cy="0"/>
          </a:xfrm>
          <a:prstGeom prst="line">
            <a:avLst/>
          </a:prstGeom>
          <a:ln w="317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554969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70435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674"/>
            <a:ext cx="4040188" cy="3603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5037"/>
            <a:ext cx="4040188" cy="36718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44674"/>
            <a:ext cx="4041775" cy="3603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5037"/>
            <a:ext cx="4041775" cy="36718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107832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44009" y="1844824"/>
            <a:ext cx="4032447" cy="403244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89100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3898776" cy="9361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3898776" cy="40324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1" y="438150"/>
            <a:ext cx="4572000" cy="60102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0146325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6203032" cy="9361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6203032" cy="40324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75463" y="438150"/>
            <a:ext cx="2268537" cy="60102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5554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80477"/>
      </p:ext>
    </p:extLst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24339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04717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249BE-B52C-43F2-B3D8-14E1460A8A3A}" type="slidenum">
              <a:rPr lang="fi-FI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i-FI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83952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7612"/>
            <a:ext cx="9144000" cy="2231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88640"/>
            <a:ext cx="2755398" cy="2755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3"/>
            <a:ext cx="5328592" cy="936104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5328592" cy="57606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41786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57777"/>
      </p:ext>
    </p:extLst>
  </p:cSld>
  <p:clrMapOvr>
    <a:masterClrMapping/>
  </p:clrMapOvr>
  <p:transition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2"/>
            </a:gs>
            <a:gs pos="89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989138"/>
            <a:ext cx="8207375" cy="1223838"/>
          </a:xfrm>
        </p:spPr>
        <p:txBody>
          <a:bodyPr anchor="b" anchorCtr="0"/>
          <a:lstStyle>
            <a:lvl1pPr algn="ctr">
              <a:defRPr sz="3000" b="1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4" y="3645024"/>
            <a:ext cx="8207374" cy="863476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31840" y="3416531"/>
            <a:ext cx="2880320" cy="0"/>
          </a:xfrm>
          <a:prstGeom prst="line">
            <a:avLst/>
          </a:prstGeom>
          <a:ln w="317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736891"/>
      </p:ext>
    </p:extLst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">
    <p:bg>
      <p:bgPr>
        <a:gradFill flip="none" rotWithShape="1">
          <a:gsLst>
            <a:gs pos="0">
              <a:schemeClr val="accent4"/>
            </a:gs>
            <a:gs pos="89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989138"/>
            <a:ext cx="8207375" cy="1223838"/>
          </a:xfrm>
        </p:spPr>
        <p:txBody>
          <a:bodyPr anchor="b" anchorCtr="0"/>
          <a:lstStyle>
            <a:lvl1pPr algn="ctr">
              <a:defRPr sz="3000" b="1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4" y="3645024"/>
            <a:ext cx="8207374" cy="863476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31840" y="3416531"/>
            <a:ext cx="2880320" cy="0"/>
          </a:xfrm>
          <a:prstGeom prst="line">
            <a:avLst/>
          </a:prstGeom>
          <a:ln w="317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850760"/>
      </p:ext>
    </p:extLst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99236"/>
      </p:ext>
    </p:extLst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674"/>
            <a:ext cx="4040188" cy="3603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5037"/>
            <a:ext cx="4040188" cy="36718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44674"/>
            <a:ext cx="4041775" cy="3603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5037"/>
            <a:ext cx="4041775" cy="36718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204491"/>
      </p:ext>
    </p:extLst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44009" y="1844824"/>
            <a:ext cx="4032447" cy="403244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7244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989138"/>
            <a:ext cx="8207375" cy="1223838"/>
          </a:xfrm>
        </p:spPr>
        <p:txBody>
          <a:bodyPr anchor="b" anchorCtr="0"/>
          <a:lstStyle>
            <a:lvl1pPr algn="ctr">
              <a:defRPr sz="3000" b="1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4" y="3645024"/>
            <a:ext cx="8207374" cy="863476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31840" y="3416531"/>
            <a:ext cx="2880320" cy="0"/>
          </a:xfrm>
          <a:prstGeom prst="line">
            <a:avLst/>
          </a:prstGeom>
          <a:ln w="317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551109"/>
      </p:ext>
    </p:extLst>
  </p:cSld>
  <p:clrMapOvr>
    <a:masterClrMapping/>
  </p:clrMapOvr>
  <p:transition spd="med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3898776" cy="9361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3898776" cy="40324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1" y="438150"/>
            <a:ext cx="4572000" cy="60102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8889403"/>
      </p:ext>
    </p:extLst>
  </p:cSld>
  <p:clrMapOvr>
    <a:masterClrMapping/>
  </p:clrMapOvr>
  <p:transition spd="med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6203032" cy="9361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6203032" cy="40324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75463" y="438150"/>
            <a:ext cx="2268537" cy="60102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0977238"/>
      </p:ext>
    </p:extLst>
  </p:cSld>
  <p:clrMapOvr>
    <a:masterClrMapping/>
  </p:clrMapOvr>
  <p:transition spd="med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72163"/>
      </p:ext>
    </p:extLst>
  </p:cSld>
  <p:clrMapOvr>
    <a:masterClrMapping/>
  </p:clrMapOvr>
  <p:transition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649053"/>
      </p:ext>
    </p:extLst>
  </p:cSld>
  <p:clrMapOvr>
    <a:masterClrMapping/>
  </p:clrMapOvr>
  <p:transition spd="med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7612"/>
            <a:ext cx="9144000" cy="2231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88640"/>
            <a:ext cx="2755398" cy="2755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3"/>
            <a:ext cx="5328592" cy="936104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5328592" cy="57606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DF47-4CCD-4FBF-8040-F092DC0F8B65}" type="datetime1">
              <a:rPr lang="fi-FI" smtClean="0">
                <a:solidFill>
                  <a:prstClr val="white"/>
                </a:solidFill>
              </a:rPr>
              <a:pPr/>
              <a:t>13.5.2019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prstClr val="white"/>
                </a:solidFill>
              </a:rPr>
              <a:t>KESTÄVÄN KEHITYKSEN YHTEISKUNTASITOUMUS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89514"/>
      </p:ext>
    </p:extLst>
  </p:cSld>
  <p:clrMapOvr>
    <a:masterClrMapping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3AAA-D277-48B9-91C9-1FB553C6BFBB}" type="datetime1">
              <a:rPr lang="fi-FI" smtClean="0">
                <a:solidFill>
                  <a:prstClr val="white"/>
                </a:solidFill>
              </a:rPr>
              <a:pPr/>
              <a:t>13.5.2019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89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2"/>
            </a:gs>
            <a:gs pos="89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989138"/>
            <a:ext cx="8207375" cy="1223838"/>
          </a:xfrm>
        </p:spPr>
        <p:txBody>
          <a:bodyPr anchor="b" anchorCtr="0"/>
          <a:lstStyle>
            <a:lvl1pPr algn="ctr">
              <a:defRPr sz="3000" b="1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4" y="3645024"/>
            <a:ext cx="8207374" cy="863476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E034-181E-41BD-ACA3-964CE33EE43A}" type="datetime1">
              <a:rPr lang="fi-FI" smtClean="0">
                <a:solidFill>
                  <a:prstClr val="white"/>
                </a:solidFill>
              </a:rPr>
              <a:pPr/>
              <a:t>13.5.2019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31840" y="3416531"/>
            <a:ext cx="2880320" cy="0"/>
          </a:xfrm>
          <a:prstGeom prst="line">
            <a:avLst/>
          </a:prstGeom>
          <a:ln w="317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5142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">
    <p:bg>
      <p:bgPr>
        <a:gradFill flip="none" rotWithShape="1">
          <a:gsLst>
            <a:gs pos="0">
              <a:schemeClr val="accent4"/>
            </a:gs>
            <a:gs pos="89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989138"/>
            <a:ext cx="8207375" cy="1223838"/>
          </a:xfrm>
        </p:spPr>
        <p:txBody>
          <a:bodyPr anchor="b" anchorCtr="0"/>
          <a:lstStyle>
            <a:lvl1pPr algn="ctr">
              <a:defRPr sz="3000" b="1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4" y="3645024"/>
            <a:ext cx="8207374" cy="863476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7AB7-DC6C-475C-B6E6-10E62D1E6EE9}" type="datetime1">
              <a:rPr lang="fi-FI" smtClean="0">
                <a:solidFill>
                  <a:prstClr val="white"/>
                </a:solidFill>
              </a:rPr>
              <a:pPr/>
              <a:t>13.5.2019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31840" y="3416531"/>
            <a:ext cx="2880320" cy="0"/>
          </a:xfrm>
          <a:prstGeom prst="line">
            <a:avLst/>
          </a:prstGeom>
          <a:ln w="317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909700"/>
      </p:ext>
    </p:extLst>
  </p:cSld>
  <p:clrMapOvr>
    <a:masterClrMapping/>
  </p:clrMapOvr>
  <p:transition spd="med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4BE5-B0CE-4B1C-B62C-F15D1F89FD74}" type="datetime1">
              <a:rPr lang="fi-FI" smtClean="0">
                <a:solidFill>
                  <a:prstClr val="white"/>
                </a:solidFill>
              </a:rPr>
              <a:pPr/>
              <a:t>13.5.2019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67422"/>
      </p:ext>
    </p:extLst>
  </p:cSld>
  <p:clrMapOvr>
    <a:masterClrMapping/>
  </p:clrMapOvr>
  <p:transition spd="med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674"/>
            <a:ext cx="4040188" cy="3603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5037"/>
            <a:ext cx="4040188" cy="36718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44674"/>
            <a:ext cx="4041775" cy="3603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5037"/>
            <a:ext cx="4041775" cy="36718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B8E0-A3DD-4679-AF1A-580CB431BCA9}" type="datetime1">
              <a:rPr lang="fi-FI" smtClean="0">
                <a:solidFill>
                  <a:prstClr val="white"/>
                </a:solidFill>
              </a:rPr>
              <a:pPr/>
              <a:t>13.5.2019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53576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989138"/>
            <a:ext cx="8207375" cy="1223838"/>
          </a:xfrm>
        </p:spPr>
        <p:txBody>
          <a:bodyPr anchor="b" anchorCtr="0"/>
          <a:lstStyle>
            <a:lvl1pPr algn="ctr">
              <a:defRPr sz="3000" b="1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4" y="3645024"/>
            <a:ext cx="8207374" cy="863476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31840" y="3416531"/>
            <a:ext cx="2880320" cy="0"/>
          </a:xfrm>
          <a:prstGeom prst="line">
            <a:avLst/>
          </a:prstGeom>
          <a:ln w="317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880654"/>
      </p:ext>
    </p:extLst>
  </p:cSld>
  <p:clrMapOvr>
    <a:masterClrMapping/>
  </p:clrMapOvr>
  <p:transition spd="med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44009" y="1844824"/>
            <a:ext cx="4032447" cy="403244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4BE5-B0CE-4B1C-B62C-F15D1F89FD74}" type="datetime1">
              <a:rPr lang="fi-FI" smtClean="0">
                <a:solidFill>
                  <a:prstClr val="white"/>
                </a:solidFill>
              </a:rPr>
              <a:pPr/>
              <a:t>13.5.2019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35834"/>
      </p:ext>
    </p:extLst>
  </p:cSld>
  <p:clrMapOvr>
    <a:masterClrMapping/>
  </p:clrMapOvr>
  <p:transition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3898776" cy="9361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3898776" cy="40324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9377-52BA-462E-8FB6-1D39DF02C2B8}" type="datetime1">
              <a:rPr lang="fi-FI" smtClean="0">
                <a:solidFill>
                  <a:prstClr val="white"/>
                </a:solidFill>
              </a:rPr>
              <a:pPr/>
              <a:t>13.5.2019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1" y="438150"/>
            <a:ext cx="4572000" cy="60102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2841531"/>
      </p:ext>
    </p:extLst>
  </p:cSld>
  <p:clrMapOvr>
    <a:masterClrMapping/>
  </p:clrMapOvr>
  <p:transition spd="med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6203032" cy="9361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6203032" cy="40324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B4D2-30FC-4B2A-BCBC-2EF1B076F27D}" type="datetime1">
              <a:rPr lang="fi-FI" smtClean="0">
                <a:solidFill>
                  <a:prstClr val="white"/>
                </a:solidFill>
              </a:rPr>
              <a:pPr/>
              <a:t>13.5.2019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75463" y="438150"/>
            <a:ext cx="2268537" cy="60102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4574886"/>
      </p:ext>
    </p:extLst>
  </p:cSld>
  <p:clrMapOvr>
    <a:masterClrMapping/>
  </p:clrMapOvr>
  <p:transition spd="med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30A2-99C7-41B1-8907-CD5A06075576}" type="datetime1">
              <a:rPr lang="fi-FI" smtClean="0">
                <a:solidFill>
                  <a:prstClr val="white"/>
                </a:solidFill>
              </a:rPr>
              <a:pPr/>
              <a:t>13.5.2019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90218"/>
      </p:ext>
    </p:extLst>
  </p:cSld>
  <p:clrMapOvr>
    <a:masterClrMapping/>
  </p:clrMapOvr>
  <p:transition spd="med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71BE-D49B-4424-8CF1-9E5320D8DF3A}" type="datetime1">
              <a:rPr lang="fi-FI" smtClean="0">
                <a:solidFill>
                  <a:prstClr val="white"/>
                </a:solidFill>
              </a:rPr>
              <a:pPr/>
              <a:t>13.5.2019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6" name="Picture 5" descr="Keke_Footter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7272"/>
            <a:ext cx="9144000" cy="98298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07505" y="116632"/>
            <a:ext cx="8928991" cy="6624736"/>
          </a:xfrm>
          <a:prstGeom prst="rect">
            <a:avLst/>
          </a:prstGeom>
          <a:solidFill>
            <a:srgbClr val="BD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Keke_Footter_White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24296"/>
            <a:ext cx="9144000" cy="9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72145"/>
      </p:ext>
    </p:extLst>
  </p:cSld>
  <p:clrMapOvr>
    <a:masterClrMapping/>
  </p:clrMapOvr>
  <p:transition spd="med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71BE-D49B-4424-8CF1-9E5320D8DF3A}" type="datetime1">
              <a:rPr lang="fi-FI" smtClean="0">
                <a:solidFill>
                  <a:prstClr val="white"/>
                </a:solidFill>
              </a:rPr>
              <a:pPr/>
              <a:t>13.5.2019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6" name="Picture 5" descr="Keke_Footter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7272"/>
            <a:ext cx="9144000" cy="98298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07505" y="116632"/>
            <a:ext cx="8928991" cy="6624736"/>
          </a:xfrm>
          <a:prstGeom prst="rect">
            <a:avLst/>
          </a:prstGeom>
          <a:solidFill>
            <a:srgbClr val="BD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44739"/>
      </p:ext>
    </p:extLst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71BE-D49B-4424-8CF1-9E5320D8DF3A}" type="datetime1">
              <a:rPr lang="fi-FI" smtClean="0">
                <a:solidFill>
                  <a:prstClr val="white"/>
                </a:solidFill>
              </a:rPr>
              <a:pPr/>
              <a:t>13.5.2019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6" name="Picture 5" descr="Keke_Footter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7272"/>
            <a:ext cx="9144000" cy="98298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07505" y="116632"/>
            <a:ext cx="8928991" cy="5760640"/>
          </a:xfrm>
          <a:prstGeom prst="rect">
            <a:avLst/>
          </a:prstGeom>
          <a:solidFill>
            <a:srgbClr val="BD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81659"/>
      </p:ext>
    </p:extLst>
  </p:cSld>
  <p:clrMapOvr>
    <a:masterClrMapping/>
  </p:clrMapOvr>
  <p:transition spd="med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71BE-D49B-4424-8CF1-9E5320D8DF3A}" type="datetime1">
              <a:rPr lang="fi-FI" smtClean="0">
                <a:solidFill>
                  <a:prstClr val="white"/>
                </a:solidFill>
              </a:rPr>
              <a:pPr/>
              <a:t>13.5.2019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6" name="Picture 5" descr="Keke_Footter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7272"/>
            <a:ext cx="9144000" cy="9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4185"/>
      </p:ext>
    </p:extLst>
  </p:cSld>
  <p:clrMapOvr>
    <a:masterClrMapping/>
  </p:clrMapOvr>
  <p:transition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71BE-D49B-4424-8CF1-9E5320D8DF3A}" type="datetime1">
              <a:rPr lang="fi-FI" smtClean="0">
                <a:solidFill>
                  <a:prstClr val="white"/>
                </a:solidFill>
              </a:rPr>
              <a:pPr/>
              <a:t>13.5.2019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noFill/>
          <a:ln w="101600" cmpd="sng">
            <a:solidFill>
              <a:srgbClr val="B9C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83121" y="404143"/>
            <a:ext cx="3008759" cy="288553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000" b="0" noProof="0" dirty="0" smtClean="0">
                <a:solidFill>
                  <a:srgbClr val="B9CA00"/>
                </a:solidFill>
              </a:rPr>
              <a:t>Kestävän kehityksen</a:t>
            </a:r>
            <a:r>
              <a:rPr lang="fi-FI" sz="1000" b="0" baseline="0" noProof="0" dirty="0" smtClean="0">
                <a:solidFill>
                  <a:srgbClr val="B9CA00"/>
                </a:solidFill>
              </a:rPr>
              <a:t> yhteiskuntasitoumus</a:t>
            </a:r>
            <a:endParaRPr lang="fi-FI" noProof="0" dirty="0">
              <a:solidFill>
                <a:srgbClr val="41414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8787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7612"/>
            <a:ext cx="9144000" cy="2231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88640"/>
            <a:ext cx="2755398" cy="2755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3"/>
            <a:ext cx="5328592" cy="936104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5328592" cy="57606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DF47-4CCD-4FBF-8040-F092DC0F8B65}" type="datetime1">
              <a:rPr lang="fi-FI" smtClean="0">
                <a:solidFill>
                  <a:prstClr val="white"/>
                </a:solidFill>
              </a:rPr>
              <a:pPr/>
              <a:t>13.5.2019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16636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15988"/>
      </p:ext>
    </p:extLst>
  </p:cSld>
  <p:clrMapOvr>
    <a:masterClrMapping/>
  </p:clrMapOvr>
  <p:transition spd="med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3AAA-D277-48B9-91C9-1FB553C6BFBB}" type="datetime1">
              <a:rPr lang="fi-FI" smtClean="0">
                <a:solidFill>
                  <a:prstClr val="white"/>
                </a:solidFill>
              </a:rPr>
              <a:pPr/>
              <a:t>13.5.2019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96883"/>
      </p:ext>
    </p:extLst>
  </p:cSld>
  <p:clrMapOvr>
    <a:masterClrMapping/>
  </p:clrMapOvr>
  <p:transition spd="med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2"/>
            </a:gs>
            <a:gs pos="89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989138"/>
            <a:ext cx="8207375" cy="1223838"/>
          </a:xfrm>
        </p:spPr>
        <p:txBody>
          <a:bodyPr anchor="b" anchorCtr="0"/>
          <a:lstStyle>
            <a:lvl1pPr algn="ctr">
              <a:defRPr sz="3000" b="1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4" y="3645024"/>
            <a:ext cx="8207374" cy="863476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E034-181E-41BD-ACA3-964CE33EE43A}" type="datetime1">
              <a:rPr lang="fi-FI" smtClean="0">
                <a:solidFill>
                  <a:prstClr val="white"/>
                </a:solidFill>
              </a:rPr>
              <a:pPr/>
              <a:t>13.5.2019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31840" y="3416531"/>
            <a:ext cx="2880320" cy="0"/>
          </a:xfrm>
          <a:prstGeom prst="line">
            <a:avLst/>
          </a:prstGeom>
          <a:ln w="317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960304"/>
      </p:ext>
    </p:extLst>
  </p:cSld>
  <p:clrMapOvr>
    <a:masterClrMapping/>
  </p:clrMapOvr>
  <p:transition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">
    <p:bg>
      <p:bgPr>
        <a:gradFill flip="none" rotWithShape="1">
          <a:gsLst>
            <a:gs pos="0">
              <a:schemeClr val="accent4"/>
            </a:gs>
            <a:gs pos="89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989138"/>
            <a:ext cx="8207375" cy="1223838"/>
          </a:xfrm>
        </p:spPr>
        <p:txBody>
          <a:bodyPr anchor="b" anchorCtr="0"/>
          <a:lstStyle>
            <a:lvl1pPr algn="ctr">
              <a:defRPr sz="3000" b="1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4" y="3645024"/>
            <a:ext cx="8207374" cy="863476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7AB7-DC6C-475C-B6E6-10E62D1E6EE9}" type="datetime1">
              <a:rPr lang="fi-FI" smtClean="0">
                <a:solidFill>
                  <a:prstClr val="white"/>
                </a:solidFill>
              </a:rPr>
              <a:pPr/>
              <a:t>13.5.2019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31840" y="3416531"/>
            <a:ext cx="2880320" cy="0"/>
          </a:xfrm>
          <a:prstGeom prst="line">
            <a:avLst/>
          </a:prstGeom>
          <a:ln w="317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732976"/>
      </p:ext>
    </p:extLst>
  </p:cSld>
  <p:clrMapOvr>
    <a:masterClrMapping/>
  </p:clrMapOvr>
  <p:transition spd="med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4BE5-B0CE-4B1C-B62C-F15D1F89FD74}" type="datetime1">
              <a:rPr lang="fi-FI" smtClean="0">
                <a:solidFill>
                  <a:prstClr val="white"/>
                </a:solidFill>
              </a:rPr>
              <a:pPr/>
              <a:t>13.5.2019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93378"/>
      </p:ext>
    </p:extLst>
  </p:cSld>
  <p:clrMapOvr>
    <a:masterClrMapping/>
  </p:clrMapOvr>
  <p:transition spd="med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674"/>
            <a:ext cx="4040188" cy="3603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5037"/>
            <a:ext cx="4040188" cy="36718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44674"/>
            <a:ext cx="4041775" cy="3603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5037"/>
            <a:ext cx="4041775" cy="36718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B8E0-A3DD-4679-AF1A-580CB431BCA9}" type="datetime1">
              <a:rPr lang="fi-FI" smtClean="0">
                <a:solidFill>
                  <a:prstClr val="white"/>
                </a:solidFill>
              </a:rPr>
              <a:pPr/>
              <a:t>13.5.2019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41935"/>
      </p:ext>
    </p:extLst>
  </p:cSld>
  <p:clrMapOvr>
    <a:masterClrMapping/>
  </p:clrMapOvr>
  <p:transition spd="med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44009" y="1844824"/>
            <a:ext cx="4032447" cy="403244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4BE5-B0CE-4B1C-B62C-F15D1F89FD74}" type="datetime1">
              <a:rPr lang="fi-FI" smtClean="0">
                <a:solidFill>
                  <a:prstClr val="white"/>
                </a:solidFill>
              </a:rPr>
              <a:pPr/>
              <a:t>13.5.2019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96671"/>
      </p:ext>
    </p:extLst>
  </p:cSld>
  <p:clrMapOvr>
    <a:masterClrMapping/>
  </p:clrMapOvr>
  <p:transition spd="med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3898776" cy="9361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3898776" cy="40324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9377-52BA-462E-8FB6-1D39DF02C2B8}" type="datetime1">
              <a:rPr lang="fi-FI" smtClean="0">
                <a:solidFill>
                  <a:prstClr val="white"/>
                </a:solidFill>
              </a:rPr>
              <a:pPr/>
              <a:t>13.5.2019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1" y="438150"/>
            <a:ext cx="4572000" cy="60102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15250"/>
      </p:ext>
    </p:extLst>
  </p:cSld>
  <p:clrMapOvr>
    <a:masterClrMapping/>
  </p:clrMapOvr>
  <p:transition spd="med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6203032" cy="9361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6203032" cy="40324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B4D2-30FC-4B2A-BCBC-2EF1B076F27D}" type="datetime1">
              <a:rPr lang="fi-FI" smtClean="0">
                <a:solidFill>
                  <a:prstClr val="white"/>
                </a:solidFill>
              </a:rPr>
              <a:pPr/>
              <a:t>13.5.2019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75463" y="438150"/>
            <a:ext cx="2268537" cy="60102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065718"/>
      </p:ext>
    </p:extLst>
  </p:cSld>
  <p:clrMapOvr>
    <a:masterClrMapping/>
  </p:clrMapOvr>
  <p:transition spd="med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30A2-99C7-41B1-8907-CD5A06075576}" type="datetime1">
              <a:rPr lang="fi-FI" smtClean="0">
                <a:solidFill>
                  <a:prstClr val="white"/>
                </a:solidFill>
              </a:rPr>
              <a:pPr/>
              <a:t>13.5.2019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21488"/>
      </p:ext>
    </p:extLst>
  </p:cSld>
  <p:clrMapOvr>
    <a:masterClrMapping/>
  </p:clrMapOvr>
  <p:transition spd="med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71BE-D49B-4424-8CF1-9E5320D8DF3A}" type="datetime1">
              <a:rPr lang="fi-FI" smtClean="0">
                <a:solidFill>
                  <a:prstClr val="white"/>
                </a:solidFill>
              </a:rPr>
              <a:pPr/>
              <a:t>13.5.2019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42116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674"/>
            <a:ext cx="4040188" cy="3603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5037"/>
            <a:ext cx="4040188" cy="36718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44674"/>
            <a:ext cx="4041775" cy="3603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5037"/>
            <a:ext cx="4041775" cy="36718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26727"/>
      </p:ext>
    </p:extLst>
  </p:cSld>
  <p:clrMapOvr>
    <a:masterClrMapping/>
  </p:clrMapOvr>
  <p:transition spd="med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white"/>
                </a:solidFill>
              </a:rPr>
              <a:t>27.11.2008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white"/>
                </a:solidFill>
              </a:rPr>
              <a:t>Tekijän Nimi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249BE-B52C-43F2-B3D8-14E1460A8A3A}" type="slidenum">
              <a:rPr lang="fi-FI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i-FI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7196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44009" y="1844824"/>
            <a:ext cx="4032447" cy="403244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5690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68754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3898776" cy="9361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3898776" cy="40324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1" y="438150"/>
            <a:ext cx="4572000" cy="60102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3134159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6203032" cy="9361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6203032" cy="40324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75463" y="438150"/>
            <a:ext cx="2268537" cy="60102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293318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02961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86221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7612"/>
            <a:ext cx="9144000" cy="2231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88640"/>
            <a:ext cx="2755398" cy="2755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3"/>
            <a:ext cx="5328592" cy="936104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5328592" cy="57606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98913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12733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989138"/>
            <a:ext cx="8207375" cy="1223838"/>
          </a:xfrm>
        </p:spPr>
        <p:txBody>
          <a:bodyPr anchor="b" anchorCtr="0"/>
          <a:lstStyle>
            <a:lvl1pPr algn="ctr">
              <a:defRPr sz="3000" b="1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4" y="3645024"/>
            <a:ext cx="8207374" cy="863476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31840" y="3416531"/>
            <a:ext cx="2880320" cy="0"/>
          </a:xfrm>
          <a:prstGeom prst="line">
            <a:avLst/>
          </a:prstGeom>
          <a:ln w="317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063675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989138"/>
            <a:ext cx="8207375" cy="1223838"/>
          </a:xfrm>
        </p:spPr>
        <p:txBody>
          <a:bodyPr anchor="b" anchorCtr="0"/>
          <a:lstStyle>
            <a:lvl1pPr algn="ctr">
              <a:defRPr sz="3000" b="1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4" y="3645024"/>
            <a:ext cx="8207374" cy="863476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31840" y="3416531"/>
            <a:ext cx="2880320" cy="0"/>
          </a:xfrm>
          <a:prstGeom prst="line">
            <a:avLst/>
          </a:prstGeom>
          <a:ln w="317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337891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14867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674"/>
            <a:ext cx="4040188" cy="3603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5037"/>
            <a:ext cx="4040188" cy="36718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44674"/>
            <a:ext cx="4041775" cy="3603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5037"/>
            <a:ext cx="4041775" cy="36718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67919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989138"/>
            <a:ext cx="8207375" cy="1223838"/>
          </a:xfrm>
        </p:spPr>
        <p:txBody>
          <a:bodyPr anchor="b" anchorCtr="0"/>
          <a:lstStyle>
            <a:lvl1pPr algn="ctr">
              <a:defRPr sz="3000" b="1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4" y="3645024"/>
            <a:ext cx="8207374" cy="863476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31840" y="3416531"/>
            <a:ext cx="2880320" cy="0"/>
          </a:xfrm>
          <a:prstGeom prst="line">
            <a:avLst/>
          </a:prstGeom>
          <a:ln w="317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311448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44009" y="1844824"/>
            <a:ext cx="4032447" cy="403244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57999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3898776" cy="9361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3898776" cy="40324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1" y="438150"/>
            <a:ext cx="4572000" cy="60102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035061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6203032" cy="9361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6203032" cy="40324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75463" y="438150"/>
            <a:ext cx="2268537" cy="60102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353712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094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00266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7612"/>
            <a:ext cx="9144000" cy="2231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88640"/>
            <a:ext cx="2755398" cy="2755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3"/>
            <a:ext cx="5328592" cy="936104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5328592" cy="57606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40352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11677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2"/>
            </a:gs>
            <a:gs pos="89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989138"/>
            <a:ext cx="8207375" cy="1223838"/>
          </a:xfrm>
        </p:spPr>
        <p:txBody>
          <a:bodyPr anchor="b" anchorCtr="0"/>
          <a:lstStyle>
            <a:lvl1pPr algn="ctr">
              <a:defRPr sz="3000" b="1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4" y="3645024"/>
            <a:ext cx="8207374" cy="863476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31840" y="3416531"/>
            <a:ext cx="2880320" cy="0"/>
          </a:xfrm>
          <a:prstGeom prst="line">
            <a:avLst/>
          </a:prstGeom>
          <a:ln w="317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644654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">
    <p:bg>
      <p:bgPr>
        <a:gradFill flip="none" rotWithShape="1">
          <a:gsLst>
            <a:gs pos="0">
              <a:schemeClr val="accent4"/>
            </a:gs>
            <a:gs pos="89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989138"/>
            <a:ext cx="8207375" cy="1223838"/>
          </a:xfrm>
        </p:spPr>
        <p:txBody>
          <a:bodyPr anchor="b" anchorCtr="0"/>
          <a:lstStyle>
            <a:lvl1pPr algn="ctr">
              <a:defRPr sz="3000" b="1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4" y="3645024"/>
            <a:ext cx="8207374" cy="863476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31840" y="3416531"/>
            <a:ext cx="2880320" cy="0"/>
          </a:xfrm>
          <a:prstGeom prst="line">
            <a:avLst/>
          </a:prstGeom>
          <a:ln w="317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85472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99473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989138"/>
            <a:ext cx="8207375" cy="1223838"/>
          </a:xfrm>
        </p:spPr>
        <p:txBody>
          <a:bodyPr anchor="b" anchorCtr="0"/>
          <a:lstStyle>
            <a:lvl1pPr algn="ctr">
              <a:defRPr sz="3000" b="1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4" y="3645024"/>
            <a:ext cx="8207374" cy="863476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31840" y="3416531"/>
            <a:ext cx="2880320" cy="0"/>
          </a:xfrm>
          <a:prstGeom prst="line">
            <a:avLst/>
          </a:prstGeom>
          <a:ln w="317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851775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674"/>
            <a:ext cx="4040188" cy="3603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5037"/>
            <a:ext cx="4040188" cy="36718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44674"/>
            <a:ext cx="4041775" cy="3603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5037"/>
            <a:ext cx="4041775" cy="36718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780277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44009" y="1844824"/>
            <a:ext cx="4032447" cy="403244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81966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3898776" cy="9361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3898776" cy="40324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1" y="438150"/>
            <a:ext cx="4572000" cy="60102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8878904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6203032" cy="9361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6203032" cy="40324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75463" y="438150"/>
            <a:ext cx="2268537" cy="60102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5386385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96676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264600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249BE-B52C-43F2-B3D8-14E1460A8A3A}" type="slidenum">
              <a:rPr lang="fi-FI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i-FI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15750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7612"/>
            <a:ext cx="9144000" cy="2231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88640"/>
            <a:ext cx="2755398" cy="2755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3"/>
            <a:ext cx="5328592" cy="936104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5328592" cy="57606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5358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66429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2"/>
            </a:gs>
            <a:gs pos="89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989138"/>
            <a:ext cx="8207375" cy="1223838"/>
          </a:xfrm>
        </p:spPr>
        <p:txBody>
          <a:bodyPr anchor="b" anchorCtr="0"/>
          <a:lstStyle>
            <a:lvl1pPr algn="ctr">
              <a:defRPr sz="3000" b="1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4" y="3645024"/>
            <a:ext cx="8207374" cy="863476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31840" y="3416531"/>
            <a:ext cx="2880320" cy="0"/>
          </a:xfrm>
          <a:prstGeom prst="line">
            <a:avLst/>
          </a:prstGeom>
          <a:ln w="317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79849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85360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">
    <p:bg>
      <p:bgPr>
        <a:gradFill flip="none" rotWithShape="1">
          <a:gsLst>
            <a:gs pos="0">
              <a:schemeClr val="accent4"/>
            </a:gs>
            <a:gs pos="89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989138"/>
            <a:ext cx="8207375" cy="1223838"/>
          </a:xfrm>
        </p:spPr>
        <p:txBody>
          <a:bodyPr anchor="b" anchorCtr="0"/>
          <a:lstStyle>
            <a:lvl1pPr algn="ctr">
              <a:defRPr sz="3000" b="1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4" y="3645024"/>
            <a:ext cx="8207374" cy="863476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31840" y="3416531"/>
            <a:ext cx="2880320" cy="0"/>
          </a:xfrm>
          <a:prstGeom prst="line">
            <a:avLst/>
          </a:prstGeom>
          <a:ln w="317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578785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14401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674"/>
            <a:ext cx="4040188" cy="3603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5037"/>
            <a:ext cx="4040188" cy="36718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44674"/>
            <a:ext cx="4041775" cy="3603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5037"/>
            <a:ext cx="4041775" cy="36718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94285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44009" y="1844824"/>
            <a:ext cx="4032447" cy="403244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318750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3898776" cy="9361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3898776" cy="40324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1" y="438150"/>
            <a:ext cx="4572000" cy="60102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0253590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6203032" cy="9361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6203032" cy="40324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75463" y="438150"/>
            <a:ext cx="2268537" cy="60102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4793263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81944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160909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249BE-B52C-43F2-B3D8-14E1460A8A3A}" type="slidenum">
              <a:rPr lang="fi-FI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i-FI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3724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7612"/>
            <a:ext cx="9144000" cy="2231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88640"/>
            <a:ext cx="2755398" cy="2755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3"/>
            <a:ext cx="5328592" cy="936104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5328592" cy="57606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2812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674"/>
            <a:ext cx="4040188" cy="3603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5037"/>
            <a:ext cx="4040188" cy="36718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44674"/>
            <a:ext cx="4041775" cy="3603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5037"/>
            <a:ext cx="4041775" cy="36718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5902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39965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2"/>
            </a:gs>
            <a:gs pos="89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989138"/>
            <a:ext cx="8207375" cy="1223838"/>
          </a:xfrm>
        </p:spPr>
        <p:txBody>
          <a:bodyPr anchor="b" anchorCtr="0"/>
          <a:lstStyle>
            <a:lvl1pPr algn="ctr">
              <a:defRPr sz="3000" b="1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4" y="3645024"/>
            <a:ext cx="8207374" cy="863476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31840" y="3416531"/>
            <a:ext cx="2880320" cy="0"/>
          </a:xfrm>
          <a:prstGeom prst="line">
            <a:avLst/>
          </a:prstGeom>
          <a:ln w="317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526489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">
    <p:bg>
      <p:bgPr>
        <a:gradFill flip="none" rotWithShape="1">
          <a:gsLst>
            <a:gs pos="0">
              <a:schemeClr val="accent4"/>
            </a:gs>
            <a:gs pos="89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989138"/>
            <a:ext cx="8207375" cy="1223838"/>
          </a:xfrm>
        </p:spPr>
        <p:txBody>
          <a:bodyPr anchor="b" anchorCtr="0"/>
          <a:lstStyle>
            <a:lvl1pPr algn="ctr">
              <a:defRPr sz="3000" b="1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4" y="3645024"/>
            <a:ext cx="8207374" cy="863476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31840" y="3416531"/>
            <a:ext cx="2880320" cy="0"/>
          </a:xfrm>
          <a:prstGeom prst="line">
            <a:avLst/>
          </a:prstGeom>
          <a:ln w="317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047723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92068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674"/>
            <a:ext cx="4040188" cy="3603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5037"/>
            <a:ext cx="4040188" cy="36718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44674"/>
            <a:ext cx="4041775" cy="3603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5037"/>
            <a:ext cx="4041775" cy="36718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731468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44009" y="1844824"/>
            <a:ext cx="4032447" cy="403244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92396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3898776" cy="9361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3898776" cy="40324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1" y="438150"/>
            <a:ext cx="4572000" cy="60102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3493033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6203032" cy="9361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6203032" cy="40324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75463" y="438150"/>
            <a:ext cx="2268537" cy="60102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9375555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58436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0874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44009" y="1844824"/>
            <a:ext cx="4032447" cy="403244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34631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249BE-B52C-43F2-B3D8-14E1460A8A3A}" type="slidenum">
              <a:rPr lang="fi-FI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i-FI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56214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7612"/>
            <a:ext cx="9144000" cy="2231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88640"/>
            <a:ext cx="2755398" cy="2755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3"/>
            <a:ext cx="5328592" cy="936104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5328592" cy="57606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85269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74768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2"/>
            </a:gs>
            <a:gs pos="89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989138"/>
            <a:ext cx="8207375" cy="1223838"/>
          </a:xfrm>
        </p:spPr>
        <p:txBody>
          <a:bodyPr anchor="b" anchorCtr="0"/>
          <a:lstStyle>
            <a:lvl1pPr algn="ctr">
              <a:defRPr sz="3000" b="1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4" y="3645024"/>
            <a:ext cx="8207374" cy="863476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31840" y="3416531"/>
            <a:ext cx="2880320" cy="0"/>
          </a:xfrm>
          <a:prstGeom prst="line">
            <a:avLst/>
          </a:prstGeom>
          <a:ln w="317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104233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">
    <p:bg>
      <p:bgPr>
        <a:gradFill flip="none" rotWithShape="1">
          <a:gsLst>
            <a:gs pos="0">
              <a:schemeClr val="accent4"/>
            </a:gs>
            <a:gs pos="89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989138"/>
            <a:ext cx="8207375" cy="1223838"/>
          </a:xfrm>
        </p:spPr>
        <p:txBody>
          <a:bodyPr anchor="b" anchorCtr="0"/>
          <a:lstStyle>
            <a:lvl1pPr algn="ctr">
              <a:defRPr sz="3000" b="1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4" y="3645024"/>
            <a:ext cx="8207374" cy="863476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31840" y="3416531"/>
            <a:ext cx="2880320" cy="0"/>
          </a:xfrm>
          <a:prstGeom prst="line">
            <a:avLst/>
          </a:prstGeom>
          <a:ln w="317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243553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15993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674"/>
            <a:ext cx="4040188" cy="3603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5037"/>
            <a:ext cx="4040188" cy="36718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44674"/>
            <a:ext cx="4041775" cy="3603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5037"/>
            <a:ext cx="4041775" cy="36718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96260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44009" y="1844824"/>
            <a:ext cx="4032447" cy="403244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473304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3898776" cy="9361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3898776" cy="40324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1" y="438150"/>
            <a:ext cx="4572000" cy="60102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9489849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6203032" cy="9361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6203032" cy="40324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75463" y="438150"/>
            <a:ext cx="2268537" cy="60102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69917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3898776" cy="9361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3898776" cy="40324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1" y="438150"/>
            <a:ext cx="4572000" cy="60102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4351370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625125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37018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249BE-B52C-43F2-B3D8-14E1460A8A3A}" type="slidenum">
              <a:rPr lang="fi-FI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i-FI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75844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7612"/>
            <a:ext cx="9144000" cy="2231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88640"/>
            <a:ext cx="2755398" cy="2755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3"/>
            <a:ext cx="5328592" cy="936104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5328592" cy="57606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47807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58511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2"/>
            </a:gs>
            <a:gs pos="89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989138"/>
            <a:ext cx="8207375" cy="1223838"/>
          </a:xfrm>
        </p:spPr>
        <p:txBody>
          <a:bodyPr anchor="b" anchorCtr="0"/>
          <a:lstStyle>
            <a:lvl1pPr algn="ctr">
              <a:defRPr sz="3000" b="1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4" y="3645024"/>
            <a:ext cx="8207374" cy="863476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31840" y="3416531"/>
            <a:ext cx="2880320" cy="0"/>
          </a:xfrm>
          <a:prstGeom prst="line">
            <a:avLst/>
          </a:prstGeom>
          <a:ln w="317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596958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">
    <p:bg>
      <p:bgPr>
        <a:gradFill flip="none" rotWithShape="1">
          <a:gsLst>
            <a:gs pos="0">
              <a:schemeClr val="accent4"/>
            </a:gs>
            <a:gs pos="89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989138"/>
            <a:ext cx="8207375" cy="1223838"/>
          </a:xfrm>
        </p:spPr>
        <p:txBody>
          <a:bodyPr anchor="b" anchorCtr="0"/>
          <a:lstStyle>
            <a:lvl1pPr algn="ctr">
              <a:defRPr sz="3000" b="1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4" y="3645024"/>
            <a:ext cx="8207374" cy="863476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31840" y="3416531"/>
            <a:ext cx="2880320" cy="0"/>
          </a:xfrm>
          <a:prstGeom prst="line">
            <a:avLst/>
          </a:prstGeom>
          <a:ln w="317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89587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09211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674"/>
            <a:ext cx="4040188" cy="3603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5037"/>
            <a:ext cx="4040188" cy="36718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44674"/>
            <a:ext cx="4041775" cy="3603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5037"/>
            <a:ext cx="4041775" cy="36718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136582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44009" y="1844824"/>
            <a:ext cx="4032447" cy="403244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4642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6203032" cy="9361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6203032" cy="40324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75463" y="438150"/>
            <a:ext cx="2268537" cy="60102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2017675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3898776" cy="9361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3898776" cy="40324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1" y="438150"/>
            <a:ext cx="4572000" cy="60102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1939679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6203032" cy="9361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6203032" cy="40324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75463" y="438150"/>
            <a:ext cx="2268537" cy="60102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1777665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615388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84381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249BE-B52C-43F2-B3D8-14E1460A8A3A}" type="slidenum">
              <a:rPr lang="fi-FI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i-FI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52098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7612"/>
            <a:ext cx="9144000" cy="2231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88640"/>
            <a:ext cx="2755398" cy="2755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3"/>
            <a:ext cx="5328592" cy="936104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5328592" cy="57606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12676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02038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2"/>
            </a:gs>
            <a:gs pos="89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989138"/>
            <a:ext cx="8207375" cy="1223838"/>
          </a:xfrm>
        </p:spPr>
        <p:txBody>
          <a:bodyPr anchor="b" anchorCtr="0"/>
          <a:lstStyle>
            <a:lvl1pPr algn="ctr">
              <a:defRPr sz="3000" b="1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4" y="3645024"/>
            <a:ext cx="8207374" cy="863476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31840" y="3416531"/>
            <a:ext cx="2880320" cy="0"/>
          </a:xfrm>
          <a:prstGeom prst="line">
            <a:avLst/>
          </a:prstGeom>
          <a:ln w="317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321443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">
    <p:bg>
      <p:bgPr>
        <a:gradFill flip="none" rotWithShape="1">
          <a:gsLst>
            <a:gs pos="0">
              <a:schemeClr val="accent4"/>
            </a:gs>
            <a:gs pos="89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989138"/>
            <a:ext cx="8207375" cy="1223838"/>
          </a:xfrm>
        </p:spPr>
        <p:txBody>
          <a:bodyPr anchor="b" anchorCtr="0"/>
          <a:lstStyle>
            <a:lvl1pPr algn="ctr">
              <a:defRPr sz="3000" b="1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4" y="3645024"/>
            <a:ext cx="8207374" cy="863476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1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31840" y="3416531"/>
            <a:ext cx="2880320" cy="0"/>
          </a:xfrm>
          <a:prstGeom prst="line">
            <a:avLst/>
          </a:prstGeom>
          <a:ln w="317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375574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6"/>
            <a:ext cx="4038600" cy="4032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7545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image" Target="../media/image5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image" Target="../media/image6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55.xml"/><Relationship Id="rId16" Type="http://schemas.openxmlformats.org/officeDocument/2006/relationships/theme" Target="../theme/theme14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99802"/>
            <a:ext cx="9144000" cy="6705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825"/>
            <a:ext cx="8229600" cy="4032447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9563" y="6597352"/>
            <a:ext cx="1656853" cy="144017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3" y="6597352"/>
            <a:ext cx="6191250" cy="144016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597352"/>
            <a:ext cx="370384" cy="144016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5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895" r:id="rId12"/>
  </p:sldLayoutIdLst>
  <p:transition spd="med">
    <p:fade/>
  </p:transition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14375" indent="-265113" algn="l" defTabSz="914400" rtl="0" eaLnBrk="1" latinLnBrk="0" hangingPunct="1">
        <a:spcBef>
          <a:spcPts val="600"/>
        </a:spcBef>
        <a:buClr>
          <a:schemeClr val="accent1"/>
        </a:buClr>
        <a:buFont typeface="Verdana" panose="020B0604030504040204" pitchFamily="34" charset="0"/>
        <a:buChar char="-"/>
        <a:defRPr sz="20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63638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520825" indent="-265113" algn="l" defTabSz="914400" rtl="0" eaLnBrk="1" latinLnBrk="0" hangingPunct="1">
        <a:spcBef>
          <a:spcPts val="600"/>
        </a:spcBef>
        <a:buClr>
          <a:schemeClr val="accent1"/>
        </a:buClr>
        <a:buFont typeface="Verdana" panose="020B0604030504040204" pitchFamily="34" charset="0"/>
        <a:buChar char="-"/>
        <a:defRPr sz="16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878013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99802"/>
            <a:ext cx="9144000" cy="6705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825"/>
            <a:ext cx="8229600" cy="4032447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9563" y="6597352"/>
            <a:ext cx="1656853" cy="144017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3" y="6597352"/>
            <a:ext cx="6191250" cy="144016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597352"/>
            <a:ext cx="370384" cy="144016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transition spd="med">
    <p:fade/>
  </p:transition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14375" indent="-265113" algn="l" defTabSz="914400" rtl="0" eaLnBrk="1" latinLnBrk="0" hangingPunct="1">
        <a:spcBef>
          <a:spcPts val="600"/>
        </a:spcBef>
        <a:buClr>
          <a:schemeClr val="accent1"/>
        </a:buClr>
        <a:buFont typeface="Verdana" panose="020B0604030504040204" pitchFamily="34" charset="0"/>
        <a:buChar char="-"/>
        <a:defRPr sz="20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63638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520825" indent="-265113" algn="l" defTabSz="914400" rtl="0" eaLnBrk="1" latinLnBrk="0" hangingPunct="1">
        <a:spcBef>
          <a:spcPts val="600"/>
        </a:spcBef>
        <a:buClr>
          <a:schemeClr val="accent1"/>
        </a:buClr>
        <a:buFont typeface="Verdana" panose="020B0604030504040204" pitchFamily="34" charset="0"/>
        <a:buChar char="-"/>
        <a:defRPr sz="16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878013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99802"/>
            <a:ext cx="9144000" cy="6705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825"/>
            <a:ext cx="8229600" cy="4032447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9563" y="6597352"/>
            <a:ext cx="1656853" cy="144017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3" y="6597352"/>
            <a:ext cx="6191250" cy="144016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597352"/>
            <a:ext cx="370384" cy="144016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2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transition spd="med">
    <p:fade/>
  </p:transition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14375" indent="-265113" algn="l" defTabSz="914400" rtl="0" eaLnBrk="1" latinLnBrk="0" hangingPunct="1">
        <a:spcBef>
          <a:spcPts val="600"/>
        </a:spcBef>
        <a:buClr>
          <a:schemeClr val="accent1"/>
        </a:buClr>
        <a:buFont typeface="Verdana" panose="020B0604030504040204" pitchFamily="34" charset="0"/>
        <a:buChar char="-"/>
        <a:defRPr sz="20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63638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520825" indent="-265113" algn="l" defTabSz="914400" rtl="0" eaLnBrk="1" latinLnBrk="0" hangingPunct="1">
        <a:spcBef>
          <a:spcPts val="600"/>
        </a:spcBef>
        <a:buClr>
          <a:schemeClr val="accent1"/>
        </a:buClr>
        <a:buFont typeface="Verdana" panose="020B0604030504040204" pitchFamily="34" charset="0"/>
        <a:buChar char="-"/>
        <a:defRPr sz="16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878013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99802"/>
            <a:ext cx="9144000" cy="6705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825"/>
            <a:ext cx="8229600" cy="4032447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9563" y="6597352"/>
            <a:ext cx="1656853" cy="144017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3" y="6597352"/>
            <a:ext cx="6191250" cy="144016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597352"/>
            <a:ext cx="370384" cy="144016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9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</p:sldLayoutIdLst>
  <p:transition spd="med">
    <p:fade/>
  </p:transition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14375" indent="-265113" algn="l" defTabSz="914400" rtl="0" eaLnBrk="1" latinLnBrk="0" hangingPunct="1">
        <a:spcBef>
          <a:spcPts val="600"/>
        </a:spcBef>
        <a:buClr>
          <a:schemeClr val="accent1"/>
        </a:buClr>
        <a:buFont typeface="Verdana" panose="020B0604030504040204" pitchFamily="34" charset="0"/>
        <a:buChar char="-"/>
        <a:defRPr sz="20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63638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520825" indent="-265113" algn="l" defTabSz="914400" rtl="0" eaLnBrk="1" latinLnBrk="0" hangingPunct="1">
        <a:spcBef>
          <a:spcPts val="600"/>
        </a:spcBef>
        <a:buClr>
          <a:schemeClr val="accent1"/>
        </a:buClr>
        <a:buFont typeface="Verdana" panose="020B0604030504040204" pitchFamily="34" charset="0"/>
        <a:buChar char="-"/>
        <a:defRPr sz="16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878013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99802"/>
            <a:ext cx="9144000" cy="6705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825"/>
            <a:ext cx="8229600" cy="4032447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9563" y="6597352"/>
            <a:ext cx="1656853" cy="144017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3" y="6597352"/>
            <a:ext cx="6191250" cy="144016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597352"/>
            <a:ext cx="370384" cy="144016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6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14375" indent="-265113" algn="l" defTabSz="914400" rtl="0" eaLnBrk="1" latinLnBrk="0" hangingPunct="1">
        <a:spcBef>
          <a:spcPts val="600"/>
        </a:spcBef>
        <a:buClr>
          <a:schemeClr val="accent1"/>
        </a:buClr>
        <a:buFont typeface="Verdana" panose="020B0604030504040204" pitchFamily="34" charset="0"/>
        <a:buChar char="-"/>
        <a:defRPr sz="20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63638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520825" indent="-265113" algn="l" defTabSz="914400" rtl="0" eaLnBrk="1" latinLnBrk="0" hangingPunct="1">
        <a:spcBef>
          <a:spcPts val="600"/>
        </a:spcBef>
        <a:buClr>
          <a:schemeClr val="accent1"/>
        </a:buClr>
        <a:buFont typeface="Verdana" panose="020B0604030504040204" pitchFamily="34" charset="0"/>
        <a:buChar char="-"/>
        <a:defRPr sz="16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878013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825"/>
            <a:ext cx="8229600" cy="4032447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9563" y="7476469"/>
            <a:ext cx="1656853" cy="144018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ABA8A51-245E-4380-A640-4D2553FB8CF4}" type="datetime1">
              <a:rPr lang="fi-FI" smtClean="0">
                <a:solidFill>
                  <a:prstClr val="white"/>
                </a:solidFill>
              </a:rPr>
              <a:pPr/>
              <a:t>13.5.2019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3" y="7476470"/>
            <a:ext cx="6191250" cy="144016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prstClr val="white"/>
                </a:solidFill>
              </a:rPr>
              <a:t>KESTÄVÄN KEHITYKSEN YHTEISKUNTASITOUMUS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7476470"/>
            <a:ext cx="370384" cy="144016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12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90" r:id="rId15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14375" indent="-265113" algn="l" defTabSz="914400" rtl="0" eaLnBrk="1" latinLnBrk="0" hangingPunct="1">
        <a:spcBef>
          <a:spcPts val="600"/>
        </a:spcBef>
        <a:buClr>
          <a:schemeClr val="accent1"/>
        </a:buClr>
        <a:buFont typeface="Verdana" panose="020B0604030504040204" pitchFamily="34" charset="0"/>
        <a:buChar char="-"/>
        <a:defRPr sz="20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63638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520825" indent="-265113" algn="l" defTabSz="914400" rtl="0" eaLnBrk="1" latinLnBrk="0" hangingPunct="1">
        <a:spcBef>
          <a:spcPts val="600"/>
        </a:spcBef>
        <a:buClr>
          <a:schemeClr val="accent1"/>
        </a:buClr>
        <a:buFont typeface="Verdana" panose="020B0604030504040204" pitchFamily="34" charset="0"/>
        <a:buChar char="-"/>
        <a:defRPr sz="16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878013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99802"/>
            <a:ext cx="9144000" cy="6705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825"/>
            <a:ext cx="8229600" cy="4032447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9563" y="6597352"/>
            <a:ext cx="1656853" cy="144017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ABA8A51-245E-4380-A640-4D2553FB8CF4}" type="datetime1">
              <a:rPr lang="fi-FI" smtClean="0">
                <a:solidFill>
                  <a:prstClr val="white"/>
                </a:solidFill>
              </a:rPr>
              <a:pPr/>
              <a:t>13.5.2019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3" y="6597352"/>
            <a:ext cx="6191250" cy="144016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prstClr val="white"/>
                </a:solidFill>
              </a:rPr>
              <a:t>KESTÄVÄN KEHITYKSEN YHTEISKUNTASITOUMUS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597352"/>
            <a:ext cx="370384" cy="144016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5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14375" indent="-265113" algn="l" defTabSz="914400" rtl="0" eaLnBrk="1" latinLnBrk="0" hangingPunct="1">
        <a:spcBef>
          <a:spcPts val="600"/>
        </a:spcBef>
        <a:buClr>
          <a:schemeClr val="accent1"/>
        </a:buClr>
        <a:buFont typeface="Verdana" panose="020B0604030504040204" pitchFamily="34" charset="0"/>
        <a:buChar char="-"/>
        <a:defRPr sz="20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63638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520825" indent="-265113" algn="l" defTabSz="914400" rtl="0" eaLnBrk="1" latinLnBrk="0" hangingPunct="1">
        <a:spcBef>
          <a:spcPts val="600"/>
        </a:spcBef>
        <a:buClr>
          <a:schemeClr val="accent1"/>
        </a:buClr>
        <a:buFont typeface="Verdana" panose="020B0604030504040204" pitchFamily="34" charset="0"/>
        <a:buChar char="-"/>
        <a:defRPr sz="16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878013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99802"/>
            <a:ext cx="9144000" cy="6705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825"/>
            <a:ext cx="8229600" cy="4032447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9563" y="6597352"/>
            <a:ext cx="1656853" cy="144017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3" y="6597352"/>
            <a:ext cx="6191250" cy="144016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597352"/>
            <a:ext cx="370384" cy="144016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14375" indent="-265113" algn="l" defTabSz="914400" rtl="0" eaLnBrk="1" latinLnBrk="0" hangingPunct="1">
        <a:spcBef>
          <a:spcPts val="600"/>
        </a:spcBef>
        <a:buClr>
          <a:schemeClr val="accent1"/>
        </a:buClr>
        <a:buFont typeface="Verdana" panose="020B0604030504040204" pitchFamily="34" charset="0"/>
        <a:buChar char="-"/>
        <a:defRPr sz="20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63638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520825" indent="-265113" algn="l" defTabSz="914400" rtl="0" eaLnBrk="1" latinLnBrk="0" hangingPunct="1">
        <a:spcBef>
          <a:spcPts val="600"/>
        </a:spcBef>
        <a:buClr>
          <a:schemeClr val="accent1"/>
        </a:buClr>
        <a:buFont typeface="Verdana" panose="020B0604030504040204" pitchFamily="34" charset="0"/>
        <a:buChar char="-"/>
        <a:defRPr sz="16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878013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99802"/>
            <a:ext cx="9144000" cy="6705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825"/>
            <a:ext cx="8229600" cy="4032447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9563" y="6597352"/>
            <a:ext cx="1656853" cy="144017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3" y="6597352"/>
            <a:ext cx="6191250" cy="144016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597352"/>
            <a:ext cx="370384" cy="144016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9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14375" indent="-265113" algn="l" defTabSz="914400" rtl="0" eaLnBrk="1" latinLnBrk="0" hangingPunct="1">
        <a:spcBef>
          <a:spcPts val="600"/>
        </a:spcBef>
        <a:buClr>
          <a:schemeClr val="accent1"/>
        </a:buClr>
        <a:buFont typeface="Verdana" panose="020B0604030504040204" pitchFamily="34" charset="0"/>
        <a:buChar char="-"/>
        <a:defRPr sz="20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63638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520825" indent="-265113" algn="l" defTabSz="914400" rtl="0" eaLnBrk="1" latinLnBrk="0" hangingPunct="1">
        <a:spcBef>
          <a:spcPts val="600"/>
        </a:spcBef>
        <a:buClr>
          <a:schemeClr val="accent1"/>
        </a:buClr>
        <a:buFont typeface="Verdana" panose="020B0604030504040204" pitchFamily="34" charset="0"/>
        <a:buChar char="-"/>
        <a:defRPr sz="16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878013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99802"/>
            <a:ext cx="9144000" cy="6705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825"/>
            <a:ext cx="8229600" cy="4032447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9563" y="6597352"/>
            <a:ext cx="1656853" cy="144017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3" y="6597352"/>
            <a:ext cx="6191250" cy="144016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597352"/>
            <a:ext cx="370384" cy="144016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0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ransition spd="med">
    <p:fade/>
  </p:transition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14375" indent="-265113" algn="l" defTabSz="914400" rtl="0" eaLnBrk="1" latinLnBrk="0" hangingPunct="1">
        <a:spcBef>
          <a:spcPts val="600"/>
        </a:spcBef>
        <a:buClr>
          <a:schemeClr val="accent1"/>
        </a:buClr>
        <a:buFont typeface="Verdana" panose="020B0604030504040204" pitchFamily="34" charset="0"/>
        <a:buChar char="-"/>
        <a:defRPr sz="20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63638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520825" indent="-265113" algn="l" defTabSz="914400" rtl="0" eaLnBrk="1" latinLnBrk="0" hangingPunct="1">
        <a:spcBef>
          <a:spcPts val="600"/>
        </a:spcBef>
        <a:buClr>
          <a:schemeClr val="accent1"/>
        </a:buClr>
        <a:buFont typeface="Verdana" panose="020B0604030504040204" pitchFamily="34" charset="0"/>
        <a:buChar char="-"/>
        <a:defRPr sz="16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878013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99802"/>
            <a:ext cx="9144000" cy="6705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825"/>
            <a:ext cx="8229600" cy="4032447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9563" y="6597352"/>
            <a:ext cx="1656853" cy="144017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3" y="6597352"/>
            <a:ext cx="6191250" cy="144016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597352"/>
            <a:ext cx="370384" cy="144016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6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ransition spd="med">
    <p:fade/>
  </p:transition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14375" indent="-265113" algn="l" defTabSz="914400" rtl="0" eaLnBrk="1" latinLnBrk="0" hangingPunct="1">
        <a:spcBef>
          <a:spcPts val="600"/>
        </a:spcBef>
        <a:buClr>
          <a:schemeClr val="accent1"/>
        </a:buClr>
        <a:buFont typeface="Verdana" panose="020B0604030504040204" pitchFamily="34" charset="0"/>
        <a:buChar char="-"/>
        <a:defRPr sz="20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63638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520825" indent="-265113" algn="l" defTabSz="914400" rtl="0" eaLnBrk="1" latinLnBrk="0" hangingPunct="1">
        <a:spcBef>
          <a:spcPts val="600"/>
        </a:spcBef>
        <a:buClr>
          <a:schemeClr val="accent1"/>
        </a:buClr>
        <a:buFont typeface="Verdana" panose="020B0604030504040204" pitchFamily="34" charset="0"/>
        <a:buChar char="-"/>
        <a:defRPr sz="16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878013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99802"/>
            <a:ext cx="9144000" cy="6705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825"/>
            <a:ext cx="8229600" cy="4032447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9563" y="6597352"/>
            <a:ext cx="1656853" cy="144017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3" y="6597352"/>
            <a:ext cx="6191250" cy="144016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597352"/>
            <a:ext cx="370384" cy="144016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ransition spd="med">
    <p:fade/>
  </p:transition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14375" indent="-265113" algn="l" defTabSz="914400" rtl="0" eaLnBrk="1" latinLnBrk="0" hangingPunct="1">
        <a:spcBef>
          <a:spcPts val="600"/>
        </a:spcBef>
        <a:buClr>
          <a:schemeClr val="accent1"/>
        </a:buClr>
        <a:buFont typeface="Verdana" panose="020B0604030504040204" pitchFamily="34" charset="0"/>
        <a:buChar char="-"/>
        <a:defRPr sz="20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63638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520825" indent="-265113" algn="l" defTabSz="914400" rtl="0" eaLnBrk="1" latinLnBrk="0" hangingPunct="1">
        <a:spcBef>
          <a:spcPts val="600"/>
        </a:spcBef>
        <a:buClr>
          <a:schemeClr val="accent1"/>
        </a:buClr>
        <a:buFont typeface="Verdana" panose="020B0604030504040204" pitchFamily="34" charset="0"/>
        <a:buChar char="-"/>
        <a:defRPr sz="16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878013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99802"/>
            <a:ext cx="9144000" cy="6705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825"/>
            <a:ext cx="8229600" cy="4032447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9563" y="6597352"/>
            <a:ext cx="1656853" cy="144017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3" y="6597352"/>
            <a:ext cx="6191250" cy="144016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597352"/>
            <a:ext cx="370384" cy="144016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3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ransition spd="med">
    <p:fade/>
  </p:transition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14375" indent="-265113" algn="l" defTabSz="914400" rtl="0" eaLnBrk="1" latinLnBrk="0" hangingPunct="1">
        <a:spcBef>
          <a:spcPts val="600"/>
        </a:spcBef>
        <a:buClr>
          <a:schemeClr val="accent1"/>
        </a:buClr>
        <a:buFont typeface="Verdana" panose="020B0604030504040204" pitchFamily="34" charset="0"/>
        <a:buChar char="-"/>
        <a:defRPr sz="20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63638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520825" indent="-265113" algn="l" defTabSz="914400" rtl="0" eaLnBrk="1" latinLnBrk="0" hangingPunct="1">
        <a:spcBef>
          <a:spcPts val="600"/>
        </a:spcBef>
        <a:buClr>
          <a:schemeClr val="accent1"/>
        </a:buClr>
        <a:buFont typeface="Verdana" panose="020B0604030504040204" pitchFamily="34" charset="0"/>
        <a:buChar char="-"/>
        <a:defRPr sz="16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878013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99802"/>
            <a:ext cx="9144000" cy="6705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825"/>
            <a:ext cx="8229600" cy="4032447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9563" y="6597352"/>
            <a:ext cx="1656853" cy="144017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3" y="6597352"/>
            <a:ext cx="6191250" cy="144016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597352"/>
            <a:ext cx="370384" cy="144016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2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ransition spd="med">
    <p:fade/>
  </p:transition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14375" indent="-265113" algn="l" defTabSz="914400" rtl="0" eaLnBrk="1" latinLnBrk="0" hangingPunct="1">
        <a:spcBef>
          <a:spcPts val="600"/>
        </a:spcBef>
        <a:buClr>
          <a:schemeClr val="accent1"/>
        </a:buClr>
        <a:buFont typeface="Verdana" panose="020B0604030504040204" pitchFamily="34" charset="0"/>
        <a:buChar char="-"/>
        <a:defRPr sz="20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63638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520825" indent="-265113" algn="l" defTabSz="914400" rtl="0" eaLnBrk="1" latinLnBrk="0" hangingPunct="1">
        <a:spcBef>
          <a:spcPts val="600"/>
        </a:spcBef>
        <a:buClr>
          <a:schemeClr val="accent1"/>
        </a:buClr>
        <a:buFont typeface="Verdana" panose="020B0604030504040204" pitchFamily="34" charset="0"/>
        <a:buChar char="-"/>
        <a:defRPr sz="16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878013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99802"/>
            <a:ext cx="9144000" cy="6705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825"/>
            <a:ext cx="8229600" cy="4032447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9563" y="6597352"/>
            <a:ext cx="1656853" cy="144017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20 May 2015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3" y="6597352"/>
            <a:ext cx="6191250" cy="144016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Annika Lindblom, Ministry of the Environment, Finland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597352"/>
            <a:ext cx="370384" cy="144016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7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p:transition spd="med">
    <p:fade/>
  </p:transition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14375" indent="-265113" algn="l" defTabSz="914400" rtl="0" eaLnBrk="1" latinLnBrk="0" hangingPunct="1">
        <a:spcBef>
          <a:spcPts val="600"/>
        </a:spcBef>
        <a:buClr>
          <a:schemeClr val="accent1"/>
        </a:buClr>
        <a:buFont typeface="Verdana" panose="020B0604030504040204" pitchFamily="34" charset="0"/>
        <a:buChar char="-"/>
        <a:defRPr sz="20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63638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520825" indent="-265113" algn="l" defTabSz="914400" rtl="0" eaLnBrk="1" latinLnBrk="0" hangingPunct="1">
        <a:spcBef>
          <a:spcPts val="600"/>
        </a:spcBef>
        <a:buClr>
          <a:schemeClr val="accent1"/>
        </a:buClr>
        <a:buFont typeface="Verdana" panose="020B0604030504040204" pitchFamily="34" charset="0"/>
        <a:buChar char="-"/>
        <a:defRPr sz="16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878013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estavakehitys.fi/sitoumus2050/materiaalipankki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bbon.com/Support/esdw-support-campaign" TargetMode="External"/><Relationship Id="rId2" Type="http://schemas.openxmlformats.org/officeDocument/2006/relationships/hyperlink" Target="http://kestavakehitys.fi/sitoumus2050/materiaalipankki" TargetMode="External"/><Relationship Id="rId1" Type="http://schemas.openxmlformats.org/officeDocument/2006/relationships/slideLayout" Target="../slideLayouts/slideLayout16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sitoumus2050" TargetMode="External"/><Relationship Id="rId2" Type="http://schemas.openxmlformats.org/officeDocument/2006/relationships/hyperlink" Target="https://www.facebook.com/sitoumus2050" TargetMode="External"/><Relationship Id="rId1" Type="http://schemas.openxmlformats.org/officeDocument/2006/relationships/slideLayout" Target="../slideLayouts/slideLayout16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3.xml"/><Relationship Id="rId5" Type="http://schemas.openxmlformats.org/officeDocument/2006/relationships/image" Target="../media/image13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oumus2050.fi/" TargetMode="External"/><Relationship Id="rId2" Type="http://schemas.openxmlformats.org/officeDocument/2006/relationships/hyperlink" Target="https://www.esdw.eu/" TargetMode="External"/><Relationship Id="rId1" Type="http://schemas.openxmlformats.org/officeDocument/2006/relationships/slideLayout" Target="../slideLayouts/slideLayout168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oumus2050.fi/commitment/ympaeristoeystaevaellinen-jalkapallon-uefa-u19-em-lopputurnaus-2018" TargetMode="External"/><Relationship Id="rId2" Type="http://schemas.openxmlformats.org/officeDocument/2006/relationships/hyperlink" Target="http://www.sitoumus2050.fi/" TargetMode="External"/><Relationship Id="rId1" Type="http://schemas.openxmlformats.org/officeDocument/2006/relationships/slideLayout" Target="../slideLayouts/slideLayout168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toumus2050.fi/" TargetMode="External"/><Relationship Id="rId1" Type="http://schemas.openxmlformats.org/officeDocument/2006/relationships/slideLayout" Target="../slideLayouts/slideLayout16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8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nSADIrAypGwxKUSLlMSviQ" TargetMode="External"/><Relationship Id="rId2" Type="http://schemas.openxmlformats.org/officeDocument/2006/relationships/hyperlink" Target="http://kestavakehitys.fi/sitoumus2050/materiaalipankki" TargetMode="External"/><Relationship Id="rId1" Type="http://schemas.openxmlformats.org/officeDocument/2006/relationships/slideLayout" Target="../slideLayouts/slideLayout16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8.png"/><Relationship Id="rId2" Type="http://schemas.openxmlformats.org/officeDocument/2006/relationships/hyperlink" Target="http://twibbon.com/Support/esdw-support-campaign" TargetMode="External"/><Relationship Id="rId1" Type="http://schemas.openxmlformats.org/officeDocument/2006/relationships/slideLayout" Target="../slideLayouts/slideLayout168.xml"/><Relationship Id="rId6" Type="http://schemas.openxmlformats.org/officeDocument/2006/relationships/hyperlink" Target="https://www.esdw.eu/" TargetMode="External"/><Relationship Id="rId5" Type="http://schemas.openxmlformats.org/officeDocument/2006/relationships/hyperlink" Target="https://sitoumus2050.fi/" TargetMode="External"/><Relationship Id="rId4" Type="http://schemas.openxmlformats.org/officeDocument/2006/relationships/hyperlink" Target="http://www.kestavakehitys.f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80112" y="188640"/>
            <a:ext cx="3312368" cy="663053"/>
          </a:xfrm>
          <a:prstGeom prst="rect">
            <a:avLst/>
          </a:prstGeom>
          <a:solidFill>
            <a:srgbClr val="BDCE01"/>
          </a:solidFill>
        </p:spPr>
        <p:txBody>
          <a:bodyPr wrap="square" lIns="72000" tIns="54000" rIns="72000" bIns="54000" rtlCol="0" anchor="ctr">
            <a:spAutoFit/>
          </a:bodyPr>
          <a:lstStyle/>
          <a:p>
            <a:r>
              <a:rPr lang="fi-FI" b="1" dirty="0" smtClean="0"/>
              <a:t>Sosiaalisen median kampanja kestävän kehityksen viikolle 2019</a:t>
            </a:r>
            <a:endParaRPr lang="en-US" b="1" dirty="0" smtClean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09" y="2888101"/>
            <a:ext cx="3758197" cy="2559717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23042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2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71BE-D49B-4424-8CF1-9E5320D8DF3A}" type="datetime1">
              <a:rPr lang="fi-FI" smtClean="0">
                <a:solidFill>
                  <a:prstClr val="white"/>
                </a:solidFill>
              </a:rPr>
              <a:pPr/>
              <a:t>13.5.2019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prstClr val="white"/>
                </a:solidFill>
              </a:rPr>
              <a:t>KESTÄVÄN KEHITYKSEN YHTEISKUNTASITOUMUS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10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457199" y="577173"/>
            <a:ext cx="822960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>
                <a:solidFill>
                  <a:schemeClr val="tx1"/>
                </a:solidFill>
              </a:rPr>
              <a:t>VERKOSTOJEN VOIMA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323528" y="1340768"/>
            <a:ext cx="5698977" cy="5088201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b="0" dirty="0" smtClean="0">
                <a:solidFill>
                  <a:schemeClr val="tx1"/>
                </a:solidFill>
              </a:rPr>
              <a:t>Jaa #Sitoumus2050-viestiä omille verkostoillesi ja kannusta heitä jakamaan viestiä eteenpäin. Näin </a:t>
            </a:r>
            <a:r>
              <a:rPr lang="fi-FI" sz="2400" dirty="0" smtClean="0">
                <a:solidFill>
                  <a:schemeClr val="tx1"/>
                </a:solidFill>
              </a:rPr>
              <a:t>moninkertaistamme</a:t>
            </a:r>
            <a:r>
              <a:rPr lang="fi-FI" sz="2400" b="0" dirty="0" smtClean="0">
                <a:solidFill>
                  <a:schemeClr val="tx1"/>
                </a:solidFill>
              </a:rPr>
              <a:t> tavoittavuuden.</a:t>
            </a:r>
            <a:br>
              <a:rPr lang="fi-FI" sz="2400" b="0" dirty="0" smtClean="0">
                <a:solidFill>
                  <a:schemeClr val="tx1"/>
                </a:solidFill>
              </a:rPr>
            </a:br>
            <a:endParaRPr lang="fi-FI" sz="2400" b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 smtClean="0">
                <a:solidFill>
                  <a:schemeClr val="tx1"/>
                </a:solidFill>
              </a:rPr>
              <a:t>Tunnista verkostoistasi mielipidevaikuttajat, jotka voivat luontevasti osallistua viestimme </a:t>
            </a:r>
          </a:p>
          <a:p>
            <a:r>
              <a:rPr lang="fi-FI" sz="2400" b="0" dirty="0">
                <a:solidFill>
                  <a:schemeClr val="tx1"/>
                </a:solidFill>
              </a:rPr>
              <a:t> </a:t>
            </a:r>
            <a:r>
              <a:rPr lang="fi-FI" sz="2400" b="0" dirty="0" smtClean="0">
                <a:solidFill>
                  <a:schemeClr val="tx1"/>
                </a:solidFill>
              </a:rPr>
              <a:t>    viemiseen ja </a:t>
            </a:r>
            <a:r>
              <a:rPr lang="fi-FI" sz="2400" dirty="0" smtClean="0">
                <a:solidFill>
                  <a:schemeClr val="tx1"/>
                </a:solidFill>
              </a:rPr>
              <a:t>kohdenna viestejä 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     suoraan</a:t>
            </a:r>
            <a:r>
              <a:rPr lang="fi-FI" sz="2400" b="0" dirty="0" smtClean="0">
                <a:solidFill>
                  <a:schemeClr val="tx1"/>
                </a:solidFill>
              </a:rPr>
              <a:t> heille.</a:t>
            </a:r>
            <a:endParaRPr lang="fi-FI" sz="2400" b="0" dirty="0">
              <a:solidFill>
                <a:schemeClr val="tx1"/>
              </a:solidFill>
            </a:endParaRP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333" y="2636912"/>
            <a:ext cx="3457745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396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71BE-D49B-4424-8CF1-9E5320D8DF3A}" type="datetime1">
              <a:rPr lang="fi-FI" smtClean="0">
                <a:solidFill>
                  <a:prstClr val="white"/>
                </a:solidFill>
              </a:rPr>
              <a:pPr/>
              <a:t>13.5.2019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prstClr val="white"/>
                </a:solidFill>
              </a:rPr>
              <a:t>KESTÄVÄN KEHITYKSEN YHTEISKUNTASITOUMUS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11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539552" y="528861"/>
            <a:ext cx="8229600" cy="433388"/>
          </a:xfrm>
        </p:spPr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VERKOSTOJEN VOIMA</a:t>
            </a:r>
            <a:r>
              <a:rPr lang="fi-FI" dirty="0">
                <a:solidFill>
                  <a:schemeClr val="tx1"/>
                </a:solidFill>
              </a:rPr>
              <a:t/>
            </a:r>
            <a:br>
              <a:rPr lang="fi-FI" dirty="0">
                <a:solidFill>
                  <a:schemeClr val="tx1"/>
                </a:solidFill>
              </a:rPr>
            </a:b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66046" y="1156553"/>
            <a:ext cx="7859217" cy="5088201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 smtClean="0">
                <a:solidFill>
                  <a:schemeClr val="tx1"/>
                </a:solidFill>
              </a:rPr>
              <a:t>Muistuta etukäteen:</a:t>
            </a:r>
            <a:r>
              <a:rPr lang="fi-FI" sz="2400" b="0" dirty="0" smtClean="0">
                <a:solidFill>
                  <a:schemeClr val="tx1"/>
                </a:solidFill>
              </a:rPr>
              <a:t/>
            </a:r>
            <a:br>
              <a:rPr lang="fi-FI" sz="2400" b="0" dirty="0" smtClean="0">
                <a:solidFill>
                  <a:schemeClr val="tx1"/>
                </a:solidFill>
              </a:rPr>
            </a:br>
            <a:r>
              <a:rPr lang="fi-FI" sz="2400" b="0" dirty="0" smtClean="0">
                <a:solidFill>
                  <a:schemeClr val="tx1"/>
                </a:solidFill>
              </a:rPr>
              <a:t>”Kestävän kehityksen viikko alkaa. Lähdethän viemään viestiä? #ESDW #Sitoumus2050 #vastuullisuus”</a:t>
            </a:r>
          </a:p>
          <a:p>
            <a:endParaRPr lang="fi-FI" sz="2400" b="0" dirty="0">
              <a:solidFill>
                <a:schemeClr val="tx1"/>
              </a:solidFill>
            </a:endParaRPr>
          </a:p>
          <a:p>
            <a:endParaRPr lang="fi-FI" sz="2400" b="0" dirty="0" smtClean="0">
              <a:solidFill>
                <a:schemeClr val="tx1"/>
              </a:solidFill>
            </a:endParaRPr>
          </a:p>
          <a:p>
            <a:endParaRPr lang="fi-FI" sz="2400" b="0" dirty="0">
              <a:solidFill>
                <a:schemeClr val="tx1"/>
              </a:solidFill>
            </a:endParaRPr>
          </a:p>
          <a:p>
            <a:endParaRPr lang="fi-FI" sz="2400" b="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 smtClean="0">
                <a:solidFill>
                  <a:schemeClr val="tx1"/>
                </a:solidFill>
              </a:rPr>
              <a:t>Haasta verkostosi mukaan keskusteluun</a:t>
            </a:r>
            <a:r>
              <a:rPr lang="fi-FI" sz="2400" b="0" dirty="0" smtClean="0">
                <a:solidFill>
                  <a:schemeClr val="tx1"/>
                </a:solidFill>
              </a:rPr>
              <a:t>:</a:t>
            </a:r>
            <a:r>
              <a:rPr lang="fi-FI" sz="2400" b="0" dirty="0">
                <a:solidFill>
                  <a:schemeClr val="tx1"/>
                </a:solidFill>
              </a:rPr>
              <a:t/>
            </a:r>
            <a:br>
              <a:rPr lang="fi-FI" sz="2400" b="0" dirty="0">
                <a:solidFill>
                  <a:schemeClr val="tx1"/>
                </a:solidFill>
              </a:rPr>
            </a:br>
            <a:r>
              <a:rPr lang="fi-FI" sz="2400" b="0" dirty="0" smtClean="0">
                <a:solidFill>
                  <a:schemeClr val="tx1"/>
                </a:solidFill>
              </a:rPr>
              <a:t>”Nyt Kestävän </a:t>
            </a:r>
            <a:r>
              <a:rPr lang="fi-FI" sz="2400" b="0" dirty="0">
                <a:solidFill>
                  <a:schemeClr val="tx1"/>
                </a:solidFill>
              </a:rPr>
              <a:t>kehityksen viikolla </a:t>
            </a:r>
            <a:r>
              <a:rPr lang="fi-FI" sz="2400" b="0" dirty="0" smtClean="0">
                <a:solidFill>
                  <a:schemeClr val="tx1"/>
                </a:solidFill>
              </a:rPr>
              <a:t>haastamme teidät: tutustukaa sitoumustyöhön ja </a:t>
            </a:r>
          </a:p>
          <a:p>
            <a:r>
              <a:rPr lang="fi-FI" sz="2400" b="0" dirty="0">
                <a:solidFill>
                  <a:schemeClr val="tx1"/>
                </a:solidFill>
              </a:rPr>
              <a:t> </a:t>
            </a:r>
            <a:r>
              <a:rPr lang="fi-FI" sz="2400" b="0" dirty="0" smtClean="0">
                <a:solidFill>
                  <a:schemeClr val="tx1"/>
                </a:solidFill>
              </a:rPr>
              <a:t>      liittykää </a:t>
            </a:r>
            <a:r>
              <a:rPr lang="fi-FI" sz="2400" b="0" dirty="0">
                <a:solidFill>
                  <a:schemeClr val="tx1"/>
                </a:solidFill>
              </a:rPr>
              <a:t>mukaan</a:t>
            </a:r>
            <a:r>
              <a:rPr lang="fi-FI" sz="2400" b="0" dirty="0" smtClean="0">
                <a:solidFill>
                  <a:schemeClr val="tx1"/>
                </a:solidFill>
              </a:rPr>
              <a:t>! </a:t>
            </a:r>
          </a:p>
          <a:p>
            <a:r>
              <a:rPr lang="fi-FI" sz="2400" b="0" dirty="0">
                <a:solidFill>
                  <a:schemeClr val="tx1"/>
                </a:solidFill>
              </a:rPr>
              <a:t> </a:t>
            </a:r>
            <a:r>
              <a:rPr lang="fi-FI" sz="2400" b="0" dirty="0" smtClean="0">
                <a:solidFill>
                  <a:schemeClr val="tx1"/>
                </a:solidFill>
              </a:rPr>
              <a:t>      #Sitoumus2050 </a:t>
            </a:r>
            <a:r>
              <a:rPr lang="fi-FI" sz="2400" b="0" dirty="0">
                <a:solidFill>
                  <a:schemeClr val="tx1"/>
                </a:solidFill>
              </a:rPr>
              <a:t>#ESDW”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r="14150"/>
          <a:stretch/>
        </p:blipFill>
        <p:spPr>
          <a:xfrm>
            <a:off x="1578749" y="2212260"/>
            <a:ext cx="4565520" cy="1144731"/>
          </a:xfrm>
          <a:prstGeom prst="rect">
            <a:avLst/>
          </a:prstGeom>
        </p:spPr>
      </p:pic>
      <p:sp>
        <p:nvSpPr>
          <p:cNvPr id="9" name="Kuvatekstiellipsi 8"/>
          <p:cNvSpPr/>
          <p:nvPr/>
        </p:nvSpPr>
        <p:spPr>
          <a:xfrm>
            <a:off x="6865243" y="2519768"/>
            <a:ext cx="1728192" cy="1135751"/>
          </a:xfrm>
          <a:prstGeom prst="wedgeEllipseCallout">
            <a:avLst>
              <a:gd name="adj1" fmla="val -47053"/>
              <a:gd name="adj2" fmla="val 555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rgbClr val="BDCE00"/>
                </a:solidFill>
              </a:rPr>
              <a:t>Mitkä ovat teidän </a:t>
            </a:r>
            <a:r>
              <a:rPr lang="fi-FI" sz="1400" b="1" dirty="0" smtClean="0">
                <a:solidFill>
                  <a:srgbClr val="BDCE00"/>
                </a:solidFill>
              </a:rPr>
              <a:t>verkostonne? </a:t>
            </a:r>
            <a:endParaRPr lang="fi-FI" sz="1400" b="1" dirty="0">
              <a:solidFill>
                <a:srgbClr val="BDCE00"/>
              </a:solidFill>
            </a:endParaRP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822" y="4221088"/>
            <a:ext cx="3795978" cy="241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907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71BE-D49B-4424-8CF1-9E5320D8DF3A}" type="datetime1">
              <a:rPr lang="fi-FI" smtClean="0">
                <a:solidFill>
                  <a:prstClr val="white"/>
                </a:solidFill>
              </a:rPr>
              <a:pPr/>
              <a:t>13.5.2019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12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Kanna myös oma kortesi kekoon 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324995" cy="3831888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637653" y="5373216"/>
            <a:ext cx="7560840" cy="1771048"/>
          </a:xfrm>
          <a:prstGeom prst="rect">
            <a:avLst/>
          </a:prstGeom>
          <a:noFill/>
        </p:spPr>
        <p:txBody>
          <a:bodyPr wrap="square" lIns="72000" tIns="54000" rIns="72000" bIns="54000" rtlCol="0">
            <a:spAutoFit/>
          </a:bodyPr>
          <a:lstStyle/>
          <a:p>
            <a:r>
              <a:rPr lang="fi-FI" dirty="0" smtClean="0">
                <a:solidFill>
                  <a:schemeClr val="accent3"/>
                </a:solidFill>
              </a:rPr>
              <a:t>Jos et vielä ole tehnyt henkilökohtaista kestävät elämäntavat –sitoumusta hiilijalanjälkesi pienentämiseksi, on kestävän kehityksen viikko sen tekemiseksi ja muiden mukaan haastamiselle oiva aika! Materiaalit kansalaisten Kestävät elämäntavat –sitoumukseen löytyvät </a:t>
            </a:r>
            <a:r>
              <a:rPr lang="fi-FI" dirty="0" smtClean="0">
                <a:solidFill>
                  <a:schemeClr val="accent3"/>
                </a:solidFill>
                <a:hlinkClick r:id="rId3"/>
              </a:rPr>
              <a:t>materiaalipankistamme!</a:t>
            </a:r>
            <a:endParaRPr lang="fi-FI" dirty="0" smtClean="0">
              <a:solidFill>
                <a:schemeClr val="accent3"/>
              </a:solidFill>
            </a:endParaRPr>
          </a:p>
          <a:p>
            <a:endParaRPr lang="fi-FI" dirty="0">
              <a:solidFill>
                <a:schemeClr val="accent3"/>
              </a:solidFill>
            </a:endParaRPr>
          </a:p>
          <a:p>
            <a:endParaRPr lang="fi-FI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456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3AAA-D277-48B9-91C9-1FB553C6BFBB}" type="datetime1">
              <a:rPr lang="fi-FI" smtClean="0">
                <a:solidFill>
                  <a:srgbClr val="FFFFFF"/>
                </a:solidFill>
              </a:rPr>
              <a:pPr/>
              <a:t>13.5.2019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FFFF"/>
                </a:solidFill>
              </a:rPr>
              <a:t>KESTÄVÄN KEHITYKSEN YHTEISKUNTASITOUMUS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srgbClr val="FFFFFF"/>
                </a:solidFill>
              </a:rPr>
              <a:pPr/>
              <a:t>13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28" name="Title 9"/>
          <p:cNvSpPr>
            <a:spLocks noGrp="1"/>
          </p:cNvSpPr>
          <p:nvPr>
            <p:ph type="title"/>
          </p:nvPr>
        </p:nvSpPr>
        <p:spPr>
          <a:xfrm>
            <a:off x="159198" y="1772816"/>
            <a:ext cx="8229600" cy="936104"/>
          </a:xfrm>
        </p:spPr>
        <p:txBody>
          <a:bodyPr/>
          <a:lstStyle/>
          <a:p>
            <a:r>
              <a:rPr lang="fi-FI" altLang="fi-FI" sz="3600" dirty="0" smtClean="0">
                <a:solidFill>
                  <a:srgbClr val="414141"/>
                </a:solidFill>
              </a:rPr>
              <a:t>TEE NÄIN:</a:t>
            </a:r>
            <a:endParaRPr lang="en-US" sz="3600" dirty="0">
              <a:solidFill>
                <a:srgbClr val="41414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38453820"/>
              </p:ext>
            </p:extLst>
          </p:nvPr>
        </p:nvGraphicFramePr>
        <p:xfrm>
          <a:off x="179512" y="2342534"/>
          <a:ext cx="8964488" cy="4291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Kuva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930" y="188640"/>
            <a:ext cx="2195500" cy="219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102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3AAA-D277-48B9-91C9-1FB553C6BFBB}" type="datetime1">
              <a:rPr lang="fi-FI" smtClean="0">
                <a:solidFill>
                  <a:srgbClr val="FFFFFF"/>
                </a:solidFill>
              </a:rPr>
              <a:pPr/>
              <a:t>13.5.2019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FFFF"/>
                </a:solidFill>
              </a:rPr>
              <a:t>KESTÄVÄN KEHITYKSEN YHTEISKUNTASITOUMUS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srgbClr val="FFFFFF"/>
                </a:solidFill>
              </a:rPr>
              <a:pPr/>
              <a:t>14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92696"/>
            <a:ext cx="8229600" cy="432048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>
                <a:solidFill>
                  <a:schemeClr val="tx1"/>
                </a:solidFill>
              </a:rPr>
              <a:t>MATERIAALIT</a:t>
            </a:r>
            <a:endParaRPr lang="fi-FI" dirty="0">
              <a:solidFill>
                <a:schemeClr val="tx1"/>
              </a:solidFill>
            </a:endParaRPr>
          </a:p>
          <a:p>
            <a:endParaRPr lang="fi-FI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b="0" dirty="0" smtClean="0">
                <a:solidFill>
                  <a:schemeClr val="tx1"/>
                </a:solidFill>
              </a:rPr>
              <a:t>Lataa </a:t>
            </a:r>
            <a:r>
              <a:rPr lang="fi-FI" sz="2400" dirty="0" smtClean="0">
                <a:solidFill>
                  <a:schemeClr val="tx1"/>
                </a:solidFill>
              </a:rPr>
              <a:t>#ESDW-kansikuvat </a:t>
            </a:r>
            <a:r>
              <a:rPr lang="fi-FI" sz="2400" b="0" dirty="0" smtClean="0">
                <a:solidFill>
                  <a:schemeClr val="tx1"/>
                </a:solidFill>
              </a:rPr>
              <a:t>Facebookiin ja Twitteriin sekä kuvat </a:t>
            </a:r>
            <a:r>
              <a:rPr lang="fi-FI" sz="2400" b="0" dirty="0" err="1" smtClean="0">
                <a:solidFill>
                  <a:schemeClr val="tx1"/>
                </a:solidFill>
              </a:rPr>
              <a:t>somepäivityksiin</a:t>
            </a:r>
            <a:r>
              <a:rPr lang="fi-FI" sz="2400" b="0" dirty="0" smtClean="0">
                <a:solidFill>
                  <a:schemeClr val="tx1"/>
                </a:solidFill>
              </a:rPr>
              <a:t> </a:t>
            </a:r>
            <a:r>
              <a:rPr lang="fi-FI" sz="2400" b="0" dirty="0" smtClean="0">
                <a:solidFill>
                  <a:schemeClr val="tx1"/>
                </a:solidFill>
                <a:hlinkClick r:id="rId2"/>
              </a:rPr>
              <a:t>materiaalipankista</a:t>
            </a:r>
            <a:endParaRPr lang="fi-FI" sz="2400" b="0" dirty="0">
              <a:solidFill>
                <a:schemeClr val="tx1"/>
              </a:solidFill>
            </a:endParaRPr>
          </a:p>
          <a:p>
            <a:endParaRPr lang="fi-FI" sz="2400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b="0" dirty="0" smtClean="0">
                <a:solidFill>
                  <a:schemeClr val="tx1"/>
                </a:solidFill>
              </a:rPr>
              <a:t>Lisää ESDW-tunnus sosiaalisen median </a:t>
            </a:r>
            <a:r>
              <a:rPr lang="fi-FI" sz="2400" dirty="0" smtClean="0">
                <a:solidFill>
                  <a:schemeClr val="tx1"/>
                </a:solidFill>
              </a:rPr>
              <a:t>profiilikuviisi</a:t>
            </a:r>
            <a:r>
              <a:rPr lang="fi-FI" sz="2400" b="0" dirty="0" smtClean="0">
                <a:solidFill>
                  <a:schemeClr val="tx1"/>
                </a:solidFill>
              </a:rPr>
              <a:t> </a:t>
            </a:r>
            <a:r>
              <a:rPr lang="fi-FI" sz="2400" b="0" dirty="0" smtClean="0">
                <a:hlinkClick r:id="rId3"/>
              </a:rPr>
              <a:t>tästä</a:t>
            </a:r>
            <a:endParaRPr lang="fi-FI" sz="2400" b="0" dirty="0"/>
          </a:p>
          <a:p>
            <a:endParaRPr lang="fi-FI" b="0" dirty="0" smtClean="0">
              <a:solidFill>
                <a:srgbClr val="FF0000"/>
              </a:solidFill>
            </a:endParaRPr>
          </a:p>
          <a:p>
            <a:endParaRPr lang="fi-FI" sz="2400" dirty="0">
              <a:solidFill>
                <a:schemeClr val="tx1"/>
              </a:solidFill>
            </a:endParaRPr>
          </a:p>
          <a:p>
            <a:r>
              <a:rPr lang="fi-FI" sz="2400" dirty="0" smtClean="0">
                <a:solidFill>
                  <a:schemeClr val="tx1"/>
                </a:solidFill>
              </a:rPr>
              <a:t>			</a:t>
            </a:r>
          </a:p>
          <a:p>
            <a:endParaRPr lang="fi-FI" dirty="0">
              <a:solidFill>
                <a:srgbClr val="FF0000"/>
              </a:solidFill>
            </a:endParaRPr>
          </a:p>
          <a:p>
            <a:r>
              <a:rPr lang="fi-FI" dirty="0" smtClean="0">
                <a:solidFill>
                  <a:srgbClr val="FF0000"/>
                </a:solidFill>
              </a:rPr>
              <a:t>			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844825"/>
            <a:ext cx="8229600" cy="4032447"/>
          </a:xfrm>
          <a:prstGeom prst="rect">
            <a:avLst/>
          </a:prstGeom>
        </p:spPr>
        <p:txBody>
          <a:bodyPr/>
          <a:lstStyle>
            <a:lvl1pPr marL="357188" indent="-35718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14375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-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63638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520825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-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78013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i-FI" sz="1800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05" y="3373963"/>
            <a:ext cx="4237528" cy="2222850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364" y="3373963"/>
            <a:ext cx="4237527" cy="222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175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3AAA-D277-48B9-91C9-1FB553C6BFBB}" type="datetime1">
              <a:rPr lang="fi-FI" smtClean="0">
                <a:solidFill>
                  <a:srgbClr val="FFFFFF"/>
                </a:solidFill>
              </a:rPr>
              <a:pPr/>
              <a:t>13.5.2019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FFFF"/>
                </a:solidFill>
              </a:rPr>
              <a:t>KESTÄVÄN KEHITYKSEN YHTEISKUNTASITOUMUS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srgbClr val="FFFFFF"/>
                </a:solidFill>
              </a:rPr>
              <a:pPr/>
              <a:t>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9552" y="692696"/>
            <a:ext cx="8229600" cy="936104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>
                <a:solidFill>
                  <a:schemeClr val="tx1"/>
                </a:solidFill>
              </a:rPr>
              <a:t>Jaa myös Sitoumuksen sisältöä!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844825"/>
            <a:ext cx="8229600" cy="4032447"/>
          </a:xfrm>
          <a:prstGeom prst="rect">
            <a:avLst/>
          </a:prstGeom>
        </p:spPr>
        <p:txBody>
          <a:bodyPr/>
          <a:lstStyle>
            <a:lvl1pPr marL="357188" indent="-35718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14375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-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63638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520825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-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78013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 smtClean="0">
                <a:solidFill>
                  <a:schemeClr val="tx1"/>
                </a:solidFill>
              </a:rPr>
              <a:t>Kestävän kehityksen yhteiskuntasitoumus osallistuu kampanjaan myös omien </a:t>
            </a:r>
            <a:r>
              <a:rPr lang="fi-FI" dirty="0" err="1" smtClean="0">
                <a:solidFill>
                  <a:schemeClr val="tx1"/>
                </a:solidFill>
              </a:rPr>
              <a:t>some</a:t>
            </a:r>
            <a:r>
              <a:rPr lang="fi-FI" dirty="0" smtClean="0">
                <a:solidFill>
                  <a:schemeClr val="tx1"/>
                </a:solidFill>
              </a:rPr>
              <a:t>-kanaviensa kautta. Kannustamme sinua </a:t>
            </a:r>
            <a:r>
              <a:rPr lang="fi-FI" b="1" dirty="0" smtClean="0">
                <a:solidFill>
                  <a:schemeClr val="tx1"/>
                </a:solidFill>
              </a:rPr>
              <a:t>jakamaan ja edelleen </a:t>
            </a:r>
            <a:r>
              <a:rPr lang="fi-FI" b="1" dirty="0" err="1" smtClean="0">
                <a:solidFill>
                  <a:schemeClr val="tx1"/>
                </a:solidFill>
              </a:rPr>
              <a:t>twiittaamaan</a:t>
            </a:r>
            <a:r>
              <a:rPr lang="fi-FI" b="1" dirty="0" smtClean="0">
                <a:solidFill>
                  <a:schemeClr val="tx1"/>
                </a:solidFill>
              </a:rPr>
              <a:t> sisältöämme </a:t>
            </a:r>
            <a:r>
              <a:rPr lang="fi-FI" dirty="0" smtClean="0">
                <a:solidFill>
                  <a:schemeClr val="tx1"/>
                </a:solidFill>
              </a:rPr>
              <a:t>koko kampanjan ajan.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 smtClean="0">
                <a:solidFill>
                  <a:schemeClr val="tx1"/>
                </a:solidFill>
              </a:rPr>
              <a:t>Löydät meidät </a:t>
            </a:r>
            <a:r>
              <a:rPr lang="fi-FI" b="1" dirty="0" smtClean="0">
                <a:solidFill>
                  <a:schemeClr val="tx1"/>
                </a:solidFill>
              </a:rPr>
              <a:t>Facebookista</a:t>
            </a:r>
            <a:r>
              <a:rPr lang="fi-FI" dirty="0" smtClean="0">
                <a:solidFill>
                  <a:schemeClr val="tx1"/>
                </a:solidFill>
              </a:rPr>
              <a:t> ja </a:t>
            </a:r>
            <a:r>
              <a:rPr lang="fi-FI" b="1" dirty="0" smtClean="0">
                <a:solidFill>
                  <a:schemeClr val="tx1"/>
                </a:solidFill>
              </a:rPr>
              <a:t>Twitteristä</a:t>
            </a:r>
            <a:r>
              <a:rPr lang="fi-FI" dirty="0" smtClean="0">
                <a:solidFill>
                  <a:schemeClr val="tx1"/>
                </a:solidFill>
              </a:rPr>
              <a:t>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2"/>
              </a:rPr>
              <a:t>https://www.facebook.com/sitoumus2050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3"/>
              </a:rPr>
              <a:t>https://twitter.com/sitoumus2050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4314103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48" y="188640"/>
            <a:ext cx="2014984" cy="2014984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09" y="2888101"/>
            <a:ext cx="3758197" cy="255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830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2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4294967295"/>
          </p:nvPr>
        </p:nvSpPr>
        <p:spPr>
          <a:xfrm>
            <a:off x="611560" y="1444776"/>
            <a:ext cx="822960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fi-FI" sz="4000" b="1" dirty="0" smtClean="0">
                <a:solidFill>
                  <a:schemeClr val="tx1"/>
                </a:solidFill>
              </a:rPr>
              <a:t>Kaikki </a:t>
            </a:r>
            <a:r>
              <a:rPr lang="fi-FI" sz="4000" b="1" dirty="0">
                <a:solidFill>
                  <a:schemeClr val="tx1"/>
                </a:solidFill>
              </a:rPr>
              <a:t>irti </a:t>
            </a:r>
            <a:r>
              <a:rPr lang="fi-FI" sz="4000" b="1" dirty="0" smtClean="0">
                <a:solidFill>
                  <a:srgbClr val="B9CA00"/>
                </a:solidFill>
              </a:rPr>
              <a:t>Euroopan </a:t>
            </a:r>
            <a:r>
              <a:rPr lang="fi-FI" sz="4000" b="1" dirty="0">
                <a:solidFill>
                  <a:srgbClr val="B9CA00"/>
                </a:solidFill>
              </a:rPr>
              <a:t>kestävän kehityksen </a:t>
            </a:r>
            <a:r>
              <a:rPr lang="fi-FI" sz="4000" b="1" dirty="0" smtClean="0">
                <a:solidFill>
                  <a:srgbClr val="B9CA00"/>
                </a:solidFill>
              </a:rPr>
              <a:t>viikosta (ESDW) </a:t>
            </a:r>
            <a:r>
              <a:rPr lang="fi-FI" sz="4000" b="1" dirty="0" smtClean="0">
                <a:solidFill>
                  <a:schemeClr val="tx1"/>
                </a:solidFill>
              </a:rPr>
              <a:t>30.5.– 5.6.2019 sosiaalisessa mediassa</a:t>
            </a:r>
            <a:endParaRPr lang="fi-FI" sz="4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3552021"/>
            <a:ext cx="3628650" cy="2951052"/>
          </a:xfrm>
          <a:prstGeom prst="rect">
            <a:avLst/>
          </a:prstGeom>
          <a:noFill/>
          <a:ln w="19050">
            <a:solidFill>
              <a:srgbClr val="B9CA00"/>
            </a:solidFill>
          </a:ln>
        </p:spPr>
        <p:txBody>
          <a:bodyPr wrap="square" lIns="72000" tIns="54000" rIns="72000" bIns="54000" rtlCol="0">
            <a:spAutoFit/>
          </a:bodyPr>
          <a:lstStyle/>
          <a:p>
            <a:r>
              <a:rPr lang="fi-FI" sz="2000" b="1" dirty="0" smtClean="0"/>
              <a:t>Mikä ESDW?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 smtClean="0"/>
              <a:t>E</a:t>
            </a:r>
            <a:r>
              <a:rPr lang="fi-FI" sz="2000" dirty="0" smtClean="0"/>
              <a:t>uropean </a:t>
            </a:r>
            <a:r>
              <a:rPr lang="fi-FI" sz="2000" b="1" dirty="0" err="1" smtClean="0"/>
              <a:t>S</a:t>
            </a:r>
            <a:r>
              <a:rPr lang="fi-FI" sz="2000" dirty="0" err="1" smtClean="0"/>
              <a:t>ustainable</a:t>
            </a:r>
            <a:r>
              <a:rPr lang="fi-FI" sz="2000" dirty="0" smtClean="0"/>
              <a:t> </a:t>
            </a:r>
            <a:r>
              <a:rPr lang="fi-FI" sz="2000" b="1" dirty="0" err="1" smtClean="0"/>
              <a:t>D</a:t>
            </a:r>
            <a:r>
              <a:rPr lang="fi-FI" sz="2000" dirty="0" err="1" smtClean="0"/>
              <a:t>evelopment</a:t>
            </a:r>
            <a:r>
              <a:rPr lang="fi-FI" sz="2000" dirty="0" smtClean="0"/>
              <a:t> </a:t>
            </a:r>
            <a:r>
              <a:rPr lang="fi-FI" sz="2000" b="1" dirty="0" err="1" smtClean="0"/>
              <a:t>W</a:t>
            </a:r>
            <a:r>
              <a:rPr lang="fi-FI" sz="2000" dirty="0" err="1" smtClean="0"/>
              <a:t>eek</a:t>
            </a:r>
            <a:endParaRPr lang="fi-F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Koko Euroopan yhteinen, vuosittainen aloite, jolla edistetään ja tehdään näkyväksi kestävän kehityksen hankkeita ja projekteja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Suomi mukana neljättä kertaa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3717" y="3552021"/>
            <a:ext cx="3628650" cy="2951052"/>
          </a:xfrm>
          <a:prstGeom prst="rect">
            <a:avLst/>
          </a:prstGeom>
          <a:noFill/>
          <a:ln w="19050">
            <a:solidFill>
              <a:srgbClr val="B9CA00"/>
            </a:solidFill>
          </a:ln>
        </p:spPr>
        <p:txBody>
          <a:bodyPr wrap="square" lIns="72000" tIns="54000" rIns="72000" bIns="54000" rtlCol="0">
            <a:spAutoFit/>
          </a:bodyPr>
          <a:lstStyle/>
          <a:p>
            <a:r>
              <a:rPr lang="fi-FI" sz="2000" b="1" dirty="0" smtClean="0"/>
              <a:t>Miten osallistua?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000" dirty="0" smtClean="0"/>
              <a:t>Ole mukana #ESDW </a:t>
            </a:r>
            <a:r>
              <a:rPr lang="fi-FI" sz="2000" dirty="0" err="1" smtClean="0"/>
              <a:t>somekampanjassa</a:t>
            </a:r>
            <a:endParaRPr lang="fi-FI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fi-FI" sz="2000" dirty="0" smtClean="0"/>
              <a:t>Kirjaa oma tapahtumasi tai projektisi hankkeen sivustolla </a:t>
            </a:r>
            <a:r>
              <a:rPr lang="fi-FI" sz="2000" dirty="0" smtClean="0">
                <a:hlinkClick r:id="rId2"/>
              </a:rPr>
              <a:t>esdw.eu</a:t>
            </a:r>
            <a:endParaRPr lang="fi-FI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fi-FI" sz="2000" dirty="0" smtClean="0"/>
              <a:t>Tee oma sitoumuksesi osoitteessa </a:t>
            </a:r>
            <a:r>
              <a:rPr lang="fi-FI" sz="2000" dirty="0" smtClean="0">
                <a:solidFill>
                  <a:schemeClr val="accent3"/>
                </a:solidFill>
                <a:hlinkClick r:id="rId3"/>
              </a:rPr>
              <a:t>sitoumus2050.fi</a:t>
            </a:r>
            <a:r>
              <a:rPr lang="fi-FI" sz="2000" dirty="0" smtClean="0">
                <a:solidFill>
                  <a:schemeClr val="accent3"/>
                </a:solidFill>
              </a:rPr>
              <a:t> </a:t>
            </a:r>
            <a:r>
              <a:rPr lang="fi-FI" sz="2000" dirty="0" smtClean="0"/>
              <a:t>ja viesti siitä</a:t>
            </a:r>
            <a:endParaRPr lang="fi-FI" sz="2000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52458"/>
            <a:ext cx="3549080" cy="130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805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71BE-D49B-4424-8CF1-9E5320D8DF3A}" type="datetime1">
              <a:rPr lang="fi-FI" smtClean="0">
                <a:solidFill>
                  <a:prstClr val="white"/>
                </a:solidFill>
              </a:rPr>
              <a:pPr/>
              <a:t>13.5.2019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KESTÄVÄN KEHITYKSEN YHTEISKUNTASITOUMUS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3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468313" y="506092"/>
            <a:ext cx="8568952" cy="4294816"/>
          </a:xfrm>
          <a:prstGeom prst="rect">
            <a:avLst/>
          </a:prstGeom>
          <a:noFill/>
        </p:spPr>
        <p:txBody>
          <a:bodyPr wrap="square" lIns="72000" tIns="54000" rIns="72000" bIns="54000" rtlCol="0">
            <a:spAutoFit/>
          </a:bodyPr>
          <a:lstStyle/>
          <a:p>
            <a:r>
              <a:rPr lang="fi-FI" sz="2800" b="1" dirty="0"/>
              <a:t>V</a:t>
            </a:r>
            <a:r>
              <a:rPr lang="fi-FI" sz="2800" b="1" dirty="0" smtClean="0"/>
              <a:t>iikon teemana:</a:t>
            </a:r>
          </a:p>
          <a:p>
            <a:r>
              <a:rPr lang="fi-FI" sz="2800" b="1" dirty="0" smtClean="0"/>
              <a:t>Kestävän kehityksen toimintaohjelma Agenda2030!</a:t>
            </a:r>
          </a:p>
          <a:p>
            <a:endParaRPr lang="fi-FI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Suomessa globaalia toimintaohjelmaa toteutetaan muun muassa Kestävän kehityksen </a:t>
            </a:r>
            <a:r>
              <a:rPr lang="fi-FI" b="1" dirty="0" smtClean="0"/>
              <a:t>yhteiskuntasitoumuksen</a:t>
            </a:r>
            <a:r>
              <a:rPr lang="fi-FI" dirty="0" smtClean="0"/>
              <a:t> avulla. </a:t>
            </a:r>
            <a:r>
              <a:rPr lang="fi-FI" b="1" dirty="0" smtClean="0"/>
              <a:t>Kaikki</a:t>
            </a:r>
            <a:r>
              <a:rPr lang="fi-FI" dirty="0" smtClean="0"/>
              <a:t> toimenpidesitoumusten tekijät osallistuvat myös siis Agenda2030:n toteuttamiseen.</a:t>
            </a:r>
          </a:p>
          <a:p>
            <a:endParaRPr lang="fi-FI" dirty="0">
              <a:solidFill>
                <a:schemeClr val="accent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Katso toimenpidesitoumukset osoitteesta </a:t>
            </a:r>
            <a:r>
              <a:rPr lang="fi-FI" dirty="0" smtClean="0">
                <a:solidFill>
                  <a:schemeClr val="accent3"/>
                </a:solidFill>
                <a:hlinkClick r:id="rId2"/>
              </a:rPr>
              <a:t>sitoumus2050.fi</a:t>
            </a:r>
            <a:r>
              <a:rPr lang="fi-FI" dirty="0" smtClean="0">
                <a:solidFill>
                  <a:schemeClr val="accent3"/>
                </a:solidFill>
              </a:rPr>
              <a:t>. </a:t>
            </a:r>
            <a:r>
              <a:rPr lang="fi-FI" dirty="0" smtClean="0"/>
              <a:t>Jokaisessa toimenpidesitoumuksessa on näytetty automaattisesti kuvina ne </a:t>
            </a:r>
            <a:r>
              <a:rPr lang="fi-FI" b="1" dirty="0" smtClean="0"/>
              <a:t>Agenda2030-tavoitteet</a:t>
            </a:r>
            <a:r>
              <a:rPr lang="fi-FI" dirty="0" smtClean="0"/>
              <a:t>, jotka vastaavat kyseisen sitoumuksen päätavoitetta.</a:t>
            </a:r>
          </a:p>
          <a:p>
            <a:r>
              <a:rPr lang="fi-FI" dirty="0" smtClean="0"/>
              <a:t> 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Kun viestit omasta sitoumuksestasi viikolla ja muulloinkin, voit liittää mukaan tietoa Agenda2030sta. </a:t>
            </a:r>
            <a:r>
              <a:rPr lang="fi-FI" b="1" dirty="0" smtClean="0"/>
              <a:t>Esimerkki Facebookiin</a:t>
            </a:r>
            <a:r>
              <a:rPr lang="fi-FI" dirty="0" smtClean="0"/>
              <a:t>:</a:t>
            </a:r>
          </a:p>
          <a:p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6" name="Pyöristetty suorakulmio 5"/>
          <p:cNvSpPr/>
          <p:nvPr/>
        </p:nvSpPr>
        <p:spPr>
          <a:xfrm>
            <a:off x="1907704" y="4509120"/>
            <a:ext cx="6408712" cy="2160240"/>
          </a:xfrm>
          <a:prstGeom prst="roundRect">
            <a:avLst/>
          </a:prstGeom>
          <a:solidFill>
            <a:srgbClr val="B9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 smtClean="0"/>
          </a:p>
          <a:p>
            <a:endParaRPr lang="fi-FI" sz="1600" dirty="0" smtClean="0"/>
          </a:p>
          <a:p>
            <a:r>
              <a:rPr lang="fi-FI" sz="1600" dirty="0" smtClean="0">
                <a:solidFill>
                  <a:schemeClr val="tx1"/>
                </a:solidFill>
              </a:rPr>
              <a:t>Palloliitto</a:t>
            </a:r>
            <a:r>
              <a:rPr lang="fi-FI" sz="1600" dirty="0">
                <a:solidFill>
                  <a:schemeClr val="tx1"/>
                </a:solidFill>
              </a:rPr>
              <a:t>: </a:t>
            </a:r>
            <a:endParaRPr lang="fi-FI" sz="1600" dirty="0" smtClean="0">
              <a:solidFill>
                <a:schemeClr val="tx1"/>
              </a:solidFill>
            </a:endParaRPr>
          </a:p>
          <a:p>
            <a:r>
              <a:rPr lang="fi-FI" sz="1600" dirty="0" smtClean="0">
                <a:solidFill>
                  <a:schemeClr val="tx1"/>
                </a:solidFill>
              </a:rPr>
              <a:t>Olemme mukana Kestävän kehityksen viikolla. Meidän </a:t>
            </a:r>
            <a:r>
              <a:rPr lang="fi-FI" sz="1600" dirty="0">
                <a:solidFill>
                  <a:schemeClr val="tx1"/>
                </a:solidFill>
              </a:rPr>
              <a:t>#</a:t>
            </a:r>
            <a:r>
              <a:rPr lang="fi-FI" sz="1600" dirty="0" smtClean="0">
                <a:solidFill>
                  <a:schemeClr val="tx1"/>
                </a:solidFill>
              </a:rPr>
              <a:t>sitoumus2050 on tehdä U19 EM kisoista ympäristöystävälliset. Samalla toteutamme globaaleja kestävän kehityksen tavoitteita Agenda2030. Lue sitoumuksestamme </a:t>
            </a:r>
            <a:r>
              <a:rPr lang="fi-FI" sz="1600" dirty="0" smtClean="0">
                <a:hlinkClick r:id="rId3"/>
              </a:rPr>
              <a:t>https</a:t>
            </a:r>
            <a:r>
              <a:rPr lang="fi-FI" sz="1600" dirty="0">
                <a:hlinkClick r:id="rId3"/>
              </a:rPr>
              <a:t>://</a:t>
            </a:r>
            <a:r>
              <a:rPr lang="fi-FI" sz="1600" dirty="0" smtClean="0">
                <a:hlinkClick r:id="rId3"/>
              </a:rPr>
              <a:t>sitoumus2050.fi/commitment/ympaeristoeystaevaellinen-jalkapallon-uefa-u19-em-lopputurnaus-2018</a:t>
            </a:r>
            <a:endParaRPr lang="fi-FI" sz="1600" dirty="0" smtClean="0"/>
          </a:p>
          <a:p>
            <a:r>
              <a:rPr lang="fi-FI" sz="1600" dirty="0" smtClean="0">
                <a:solidFill>
                  <a:schemeClr val="tx1"/>
                </a:solidFill>
              </a:rPr>
              <a:t>#</a:t>
            </a:r>
            <a:r>
              <a:rPr lang="fi-FI" sz="1600" dirty="0" err="1">
                <a:solidFill>
                  <a:schemeClr val="tx1"/>
                </a:solidFill>
              </a:rPr>
              <a:t>esdw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smtClean="0">
                <a:solidFill>
                  <a:schemeClr val="tx1"/>
                </a:solidFill>
              </a:rPr>
              <a:t>#Agenda2030</a:t>
            </a:r>
          </a:p>
          <a:p>
            <a:endParaRPr lang="fi-FI" sz="1600" dirty="0"/>
          </a:p>
          <a:p>
            <a:endParaRPr lang="en-US" sz="1600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344722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361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71BE-D49B-4424-8CF1-9E5320D8DF3A}" type="datetime1">
              <a:rPr lang="fi-FI" smtClean="0">
                <a:solidFill>
                  <a:prstClr val="white"/>
                </a:solidFill>
              </a:rPr>
              <a:pPr/>
              <a:t>13.5.2019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prstClr val="white"/>
                </a:solidFill>
              </a:rPr>
              <a:t>KESTÄVÄN KEHITYKSEN YHTEISKUNTASITOUMUS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4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12" name="Tekstikehys 28"/>
          <p:cNvSpPr txBox="1"/>
          <p:nvPr/>
        </p:nvSpPr>
        <p:spPr>
          <a:xfrm>
            <a:off x="2593027" y="491001"/>
            <a:ext cx="3865824" cy="2478934"/>
          </a:xfrm>
          <a:prstGeom prst="rect">
            <a:avLst/>
          </a:prstGeom>
          <a:noFill/>
        </p:spPr>
        <p:txBody>
          <a:bodyPr wrap="square" lIns="72000" tIns="54000" rIns="72000" bIns="54000" rtlCol="0">
            <a:spAutoFit/>
          </a:bodyPr>
          <a:lstStyle/>
          <a:p>
            <a:pPr algn="ctr"/>
            <a:r>
              <a:rPr lang="fi-FI" sz="2200" b="1" dirty="0" smtClean="0"/>
              <a:t>VUONNA 2018 TAVOITIMME KESTÄVÄN KEHITYKSEN VIIKON MERKEISSÄ YLI</a:t>
            </a:r>
          </a:p>
          <a:p>
            <a:pPr algn="ctr"/>
            <a:r>
              <a:rPr lang="fi-FI" sz="6600" b="1" dirty="0" smtClean="0">
                <a:solidFill>
                  <a:schemeClr val="bg1"/>
                </a:solidFill>
              </a:rPr>
              <a:t>200 000</a:t>
            </a:r>
          </a:p>
          <a:p>
            <a:pPr algn="ctr"/>
            <a:r>
              <a:rPr lang="fi-FI" sz="2200" b="1" dirty="0" smtClean="0"/>
              <a:t>KONTAKTIA</a:t>
            </a:r>
          </a:p>
        </p:txBody>
      </p:sp>
      <p:cxnSp>
        <p:nvCxnSpPr>
          <p:cNvPr id="13" name="Suora yhdysviiva 5"/>
          <p:cNvCxnSpPr/>
          <p:nvPr/>
        </p:nvCxnSpPr>
        <p:spPr>
          <a:xfrm>
            <a:off x="550665" y="3356992"/>
            <a:ext cx="8136135" cy="0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kstikehys 28"/>
          <p:cNvSpPr txBox="1"/>
          <p:nvPr/>
        </p:nvSpPr>
        <p:spPr>
          <a:xfrm>
            <a:off x="465582" y="3789040"/>
            <a:ext cx="8120714" cy="2078825"/>
          </a:xfrm>
          <a:prstGeom prst="rect">
            <a:avLst/>
          </a:prstGeom>
          <a:noFill/>
        </p:spPr>
        <p:txBody>
          <a:bodyPr wrap="square" lIns="72000" tIns="54000" rIns="72000" bIns="54000" rtlCol="0">
            <a:spAutoFit/>
          </a:bodyPr>
          <a:lstStyle/>
          <a:p>
            <a:pPr algn="ctr"/>
            <a:r>
              <a:rPr lang="fi-FI" sz="3200" b="1" dirty="0" smtClean="0"/>
              <a:t>TEEMME SEN NÄIN:</a:t>
            </a:r>
            <a:endParaRPr lang="fi-FI" sz="3200" b="1" dirty="0"/>
          </a:p>
          <a:p>
            <a:pPr marL="514350" indent="-514350" algn="ctr">
              <a:buFont typeface="+mj-lt"/>
              <a:buAutoNum type="arabicPeriod"/>
            </a:pPr>
            <a:r>
              <a:rPr lang="fi-FI" sz="3200" b="1" dirty="0" smtClean="0"/>
              <a:t>KOHDENNAMME VIESTIT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fi-FI" sz="3200" b="1" dirty="0" smtClean="0"/>
              <a:t>TUOTAMME KIINNOSTAVAA SISÄLTÖÄ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fi-FI" sz="3200" b="1" dirty="0" smtClean="0"/>
              <a:t>HYÖDYNNÄMME VERKOSTOJEN VOIMAA</a:t>
            </a:r>
          </a:p>
        </p:txBody>
      </p:sp>
      <p:grpSp>
        <p:nvGrpSpPr>
          <p:cNvPr id="32" name="Ryhmitä 18"/>
          <p:cNvGrpSpPr/>
          <p:nvPr/>
        </p:nvGrpSpPr>
        <p:grpSpPr>
          <a:xfrm>
            <a:off x="515236" y="1192567"/>
            <a:ext cx="2088232" cy="1948402"/>
            <a:chOff x="1187623" y="1273952"/>
            <a:chExt cx="1454400" cy="1454400"/>
          </a:xfrm>
        </p:grpSpPr>
        <p:sp>
          <p:nvSpPr>
            <p:cNvPr id="33" name="Oval 12"/>
            <p:cNvSpPr/>
            <p:nvPr/>
          </p:nvSpPr>
          <p:spPr>
            <a:xfrm>
              <a:off x="1187623" y="1273952"/>
              <a:ext cx="1454400" cy="145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34" name="Tekstiruutu 33"/>
            <p:cNvSpPr txBox="1"/>
            <p:nvPr/>
          </p:nvSpPr>
          <p:spPr>
            <a:xfrm>
              <a:off x="1339378" y="1649135"/>
              <a:ext cx="1150889" cy="663321"/>
            </a:xfrm>
            <a:prstGeom prst="rect">
              <a:avLst/>
            </a:prstGeom>
            <a:noFill/>
          </p:spPr>
          <p:txBody>
            <a:bodyPr wrap="square" lIns="72000" tIns="54000" rIns="72000" bIns="5400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i-FI" sz="2000" b="1" dirty="0" smtClean="0">
                  <a:solidFill>
                    <a:srgbClr val="FFFFFF"/>
                  </a:solidFill>
                </a:rPr>
                <a:t>SOMELLA TAVOITTEEN KIMPPUUN!</a:t>
              </a:r>
              <a:endParaRPr lang="fi-FI" sz="2000" dirty="0" smtClean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49448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71BE-D49B-4424-8CF1-9E5320D8DF3A}" type="datetime1">
              <a:rPr lang="fi-FI" smtClean="0">
                <a:solidFill>
                  <a:prstClr val="white"/>
                </a:solidFill>
              </a:rPr>
              <a:pPr/>
              <a:t>13.5.2019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prstClr val="white"/>
                </a:solidFill>
              </a:rPr>
              <a:t>KESTÄVÄN KEHITYKSEN YHTEISKUNTASITOUMUS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5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68313" y="506114"/>
            <a:ext cx="8218487" cy="7484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3200" dirty="0" smtClean="0">
                <a:solidFill>
                  <a:schemeClr val="tx1"/>
                </a:solidFill>
              </a:rPr>
              <a:t>MITEN KOHDENTAA VIESTIT? – VALITSE TÄSTÄ!</a:t>
            </a:r>
            <a:endParaRPr lang="fi-FI" sz="3200" b="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75068" y="1988872"/>
            <a:ext cx="56166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 smtClean="0">
                <a:solidFill>
                  <a:srgbClr val="FFFFFF"/>
                </a:solidFill>
              </a:rPr>
              <a:t>#Sitoumus2050</a:t>
            </a:r>
          </a:p>
          <a:p>
            <a:r>
              <a:rPr lang="fi-FI" dirty="0" smtClean="0"/>
              <a:t>Tuo esiin </a:t>
            </a:r>
            <a:r>
              <a:rPr lang="fi-FI" b="1" dirty="0" smtClean="0"/>
              <a:t>oma sitoumuksesi</a:t>
            </a:r>
            <a:r>
              <a:rPr lang="fi-FI" dirty="0" smtClean="0"/>
              <a:t> ja </a:t>
            </a:r>
            <a:r>
              <a:rPr lang="fi-FI" b="1" dirty="0" smtClean="0"/>
              <a:t>haasta organisaatiot tekemään oma toimenpidesitoumus </a:t>
            </a:r>
            <a:r>
              <a:rPr lang="fi-FI" dirty="0">
                <a:solidFill>
                  <a:schemeClr val="accent3"/>
                </a:solidFill>
                <a:hlinkClick r:id="rId2"/>
              </a:rPr>
              <a:t>sitoumus2050.fi</a:t>
            </a:r>
            <a:endParaRPr lang="fi-FI" dirty="0">
              <a:solidFill>
                <a:schemeClr val="accent3"/>
              </a:solidFill>
            </a:endParaRPr>
          </a:p>
          <a:p>
            <a:r>
              <a:rPr lang="fi-FI" b="1" dirty="0" smtClean="0">
                <a:solidFill>
                  <a:srgbClr val="000000"/>
                </a:solidFill>
              </a:rPr>
              <a:t> </a:t>
            </a:r>
            <a:r>
              <a:rPr lang="fi-FI" dirty="0" smtClean="0"/>
              <a:t>-sivuston kautta.</a:t>
            </a:r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2675068" y="3738840"/>
            <a:ext cx="5682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 smtClean="0">
                <a:solidFill>
                  <a:srgbClr val="FFFFFF"/>
                </a:solidFill>
              </a:rPr>
              <a:t>#ESDW (+ #</a:t>
            </a:r>
            <a:r>
              <a:rPr lang="fi-FI" sz="2400" b="1" dirty="0">
                <a:solidFill>
                  <a:srgbClr val="FFFFFF"/>
                </a:solidFill>
              </a:rPr>
              <a:t>Sitoumus2050</a:t>
            </a:r>
            <a:r>
              <a:rPr lang="fi-FI" sz="2400" b="1" dirty="0" smtClean="0">
                <a:solidFill>
                  <a:srgbClr val="FFFFFF"/>
                </a:solidFill>
              </a:rPr>
              <a:t>)</a:t>
            </a:r>
          </a:p>
          <a:p>
            <a:r>
              <a:rPr lang="fi-FI" dirty="0" smtClean="0"/>
              <a:t>Kerro meneillään olevasta</a:t>
            </a:r>
            <a:r>
              <a:rPr lang="fi-FI" b="1" dirty="0" smtClean="0"/>
              <a:t> Euroopan kestävän kehityksen viikosta ja siitä, miten te olette mukana. </a:t>
            </a:r>
            <a:r>
              <a:rPr lang="fi-FI" dirty="0" smtClean="0"/>
              <a:t>Ohjaa tutustumaan sitoumustyöhön ja haasta organisaatiot tekemään oma toimenpidesitoumus.</a:t>
            </a:r>
          </a:p>
        </p:txBody>
      </p:sp>
      <p:grpSp>
        <p:nvGrpSpPr>
          <p:cNvPr id="11" name="Ryhmitä 18"/>
          <p:cNvGrpSpPr/>
          <p:nvPr/>
        </p:nvGrpSpPr>
        <p:grpSpPr>
          <a:xfrm>
            <a:off x="1204520" y="1840347"/>
            <a:ext cx="1289203" cy="1289203"/>
            <a:chOff x="1187623" y="1273952"/>
            <a:chExt cx="1454400" cy="1454400"/>
          </a:xfrm>
        </p:grpSpPr>
        <p:sp>
          <p:nvSpPr>
            <p:cNvPr id="13" name="Oval 12"/>
            <p:cNvSpPr/>
            <p:nvPr/>
          </p:nvSpPr>
          <p:spPr>
            <a:xfrm>
              <a:off x="1187623" y="1273952"/>
              <a:ext cx="1454400" cy="145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10" name="Tekstiruutu 9"/>
            <p:cNvSpPr txBox="1"/>
            <p:nvPr/>
          </p:nvSpPr>
          <p:spPr>
            <a:xfrm>
              <a:off x="1214203" y="1613225"/>
              <a:ext cx="1368152" cy="891749"/>
            </a:xfrm>
            <a:prstGeom prst="rect">
              <a:avLst/>
            </a:prstGeom>
            <a:noFill/>
          </p:spPr>
          <p:txBody>
            <a:bodyPr wrap="square" lIns="72000" tIns="54000" rIns="72000" bIns="5400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i-FI" sz="5400" b="1" dirty="0" smtClean="0">
                  <a:solidFill>
                    <a:srgbClr val="FFFFFF"/>
                  </a:solidFill>
                </a:rPr>
                <a:t>1</a:t>
              </a:r>
              <a:endParaRPr lang="fi-FI" sz="5400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1189856" y="3753816"/>
            <a:ext cx="1289203" cy="12857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b="1" dirty="0">
              <a:solidFill>
                <a:srgbClr val="FFFFFF"/>
              </a:solidFill>
            </a:endParaRPr>
          </a:p>
        </p:txBody>
      </p:sp>
      <p:sp>
        <p:nvSpPr>
          <p:cNvPr id="24" name="Tekstiruutu 9"/>
          <p:cNvSpPr txBox="1"/>
          <p:nvPr/>
        </p:nvSpPr>
        <p:spPr>
          <a:xfrm>
            <a:off x="1246271" y="4001441"/>
            <a:ext cx="1212751" cy="790460"/>
          </a:xfrm>
          <a:prstGeom prst="rect">
            <a:avLst/>
          </a:prstGeom>
          <a:noFill/>
        </p:spPr>
        <p:txBody>
          <a:bodyPr wrap="square" lIns="72000" tIns="54000" rIns="72000" bIns="54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i-FI" sz="5400" b="1" dirty="0" smtClean="0">
                <a:solidFill>
                  <a:srgbClr val="FFFFFF"/>
                </a:solidFill>
              </a:rPr>
              <a:t>2</a:t>
            </a:r>
            <a:endParaRPr lang="fi-FI" sz="5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923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71BE-D49B-4424-8CF1-9E5320D8DF3A}" type="datetime1">
              <a:rPr lang="fi-FI" smtClean="0">
                <a:solidFill>
                  <a:prstClr val="white"/>
                </a:solidFill>
              </a:rPr>
              <a:pPr/>
              <a:t>13.5.2019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prstClr val="white"/>
                </a:solidFill>
              </a:rPr>
              <a:t>KESTÄVÄN KEHITYKSEN YHTEISKUNTASITOUMUS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6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313" y="590516"/>
            <a:ext cx="8229600" cy="936104"/>
          </a:xfrm>
        </p:spPr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ESIMERKKEJÄ SOMEEN</a:t>
            </a:r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9" name="Picture 2" descr="http://icons.iconarchive.com/icons/danleech/simple/256/facebook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79921"/>
            <a:ext cx="363204" cy="36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22421" y="944704"/>
            <a:ext cx="1813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</a:pPr>
            <a:r>
              <a:rPr lang="fi-FI" b="1" dirty="0" smtClean="0"/>
              <a:t>#SITOUMUS2050</a:t>
            </a:r>
            <a:endParaRPr lang="fi-FI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8313" y="3892138"/>
            <a:ext cx="3799162" cy="11422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54000" rIns="72000" bIns="54000" rtlCol="0">
            <a:spAutoFit/>
          </a:bodyPr>
          <a:lstStyle/>
          <a:p>
            <a:r>
              <a:rPr lang="fi-FI" sz="1200" dirty="0" smtClean="0">
                <a:solidFill>
                  <a:schemeClr val="tx1"/>
                </a:solidFill>
              </a:rPr>
              <a:t>Tällä viikolla vietetään Euroopan kestävän kehityksen viikkoa. Olemme mukana rakentamassa parempaa Suomea ja maailmaa. #ESDW #Sitoumus2050</a:t>
            </a:r>
          </a:p>
          <a:p>
            <a:r>
              <a:rPr lang="fi-FI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 linkki omaan sitoumukseenne Sitoumus-sivuilla </a:t>
            </a:r>
            <a:r>
              <a:rPr lang="fi-FI" sz="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tai juttuun/tiedotteeseen organisaationne </a:t>
            </a:r>
            <a:r>
              <a:rPr lang="fi-FI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verkkosivulle</a:t>
            </a:r>
            <a:endParaRPr lang="en-US" sz="12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313" y="5095713"/>
            <a:ext cx="3799162" cy="155083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54000" rIns="72000" bIns="54000" rtlCol="0">
            <a:spAutoFit/>
          </a:bodyPr>
          <a:lstStyle/>
          <a:p>
            <a:r>
              <a:rPr lang="fi-FI" sz="1200" dirty="0" smtClean="0">
                <a:solidFill>
                  <a:schemeClr val="tx1"/>
                </a:solidFill>
              </a:rPr>
              <a:t>Nyt vietetään Euroopan kestävän kehityksen viikkoa. Tutustu sen kunniaksi sitoumukseemme. Sitoumuksen kautta ratkaisemme myös globaaleja kestävän kehityksen tavoitteita Agenda2030! #ESDW #Sitoumus2050</a:t>
            </a:r>
          </a:p>
          <a:p>
            <a:r>
              <a:rPr lang="fi-FI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 linkki omaan sitoumukseenne Sitoumus-sivuilla </a:t>
            </a:r>
            <a:r>
              <a:rPr lang="fi-FI" sz="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tai juttuun/tiedotteeseen organisaationne </a:t>
            </a:r>
            <a:r>
              <a:rPr lang="fi-FI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verkkosivulle</a:t>
            </a:r>
            <a:endParaRPr lang="en-US" sz="12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" name="Picture 4" descr="http://paocyouth.org/wp-content/uploads/2014/12/twitter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833" y="1345499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889720" y="5095713"/>
            <a:ext cx="3797079" cy="93790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54000" rIns="72000" bIns="54000" rtlCol="0">
            <a:spAutoFit/>
          </a:bodyPr>
          <a:lstStyle/>
          <a:p>
            <a:r>
              <a:rPr lang="fi-FI" sz="1200" dirty="0" smtClean="0">
                <a:solidFill>
                  <a:schemeClr val="tx1"/>
                </a:solidFill>
              </a:rPr>
              <a:t>Olemme rakentamassa parempaa Suomea ja maailmaa #Sitoumus2050 #ESDW </a:t>
            </a:r>
            <a:r>
              <a:rPr lang="fi-FI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 linkki omaan sitoumukseenne Sitoumus-sivuilla </a:t>
            </a:r>
            <a:r>
              <a:rPr lang="fi-FI" sz="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tai juttuun/tiedotteeseen organisaationne </a:t>
            </a:r>
            <a:r>
              <a:rPr lang="fi-FI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verkkosivulle</a:t>
            </a:r>
            <a:endParaRPr lang="en-US" sz="12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00833" y="3892138"/>
            <a:ext cx="3797080" cy="93790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54000" rIns="72000" bIns="54000" rtlCol="0">
            <a:spAutoFit/>
          </a:bodyPr>
          <a:lstStyle/>
          <a:p>
            <a:r>
              <a:rPr lang="fi-FI" sz="1200" dirty="0" smtClean="0">
                <a:solidFill>
                  <a:schemeClr val="tx1"/>
                </a:solidFill>
              </a:rPr>
              <a:t>Tutustu kestävän kehityksen sitoumukseemme ja liity mukaan! #Sitoumus2050 #ESDW </a:t>
            </a:r>
            <a:r>
              <a:rPr lang="fi-FI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 linkki sitoumukseenne Sitoumus-sivuilla </a:t>
            </a:r>
            <a:r>
              <a:rPr lang="fi-FI" sz="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tai juttuun/tiedotteeseen organisaationne </a:t>
            </a:r>
            <a:r>
              <a:rPr lang="fi-FI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verkkosivulle</a:t>
            </a:r>
            <a:endParaRPr lang="en-US" sz="12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6" name="Ryhmitä 18"/>
          <p:cNvGrpSpPr/>
          <p:nvPr/>
        </p:nvGrpSpPr>
        <p:grpSpPr>
          <a:xfrm>
            <a:off x="8136396" y="205626"/>
            <a:ext cx="730424" cy="715274"/>
            <a:chOff x="1187623" y="1273952"/>
            <a:chExt cx="1454400" cy="1454400"/>
          </a:xfrm>
        </p:grpSpPr>
        <p:sp>
          <p:nvSpPr>
            <p:cNvPr id="17" name="Oval 16"/>
            <p:cNvSpPr/>
            <p:nvPr/>
          </p:nvSpPr>
          <p:spPr>
            <a:xfrm>
              <a:off x="1187623" y="1273952"/>
              <a:ext cx="1454400" cy="145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18" name="Tekstiruutu 9"/>
            <p:cNvSpPr txBox="1"/>
            <p:nvPr/>
          </p:nvSpPr>
          <p:spPr>
            <a:xfrm>
              <a:off x="1187623" y="1568541"/>
              <a:ext cx="1437857" cy="1042870"/>
            </a:xfrm>
            <a:prstGeom prst="rect">
              <a:avLst/>
            </a:prstGeom>
            <a:noFill/>
          </p:spPr>
          <p:txBody>
            <a:bodyPr wrap="square" lIns="72000" tIns="54000" rIns="72000" bIns="5400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i-FI" sz="3200" b="1" dirty="0" smtClean="0">
                  <a:solidFill>
                    <a:srgbClr val="FFFFFF"/>
                  </a:solidFill>
                </a:rPr>
                <a:t>1</a:t>
              </a:r>
              <a:endParaRPr lang="fi-FI" sz="3200" dirty="0" smtClean="0">
                <a:solidFill>
                  <a:srgbClr val="FFFFFF"/>
                </a:solidFill>
              </a:endParaRPr>
            </a:p>
          </p:txBody>
        </p:sp>
      </p:grpSp>
      <p:pic>
        <p:nvPicPr>
          <p:cNvPr id="22" name="Kuva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837876"/>
            <a:ext cx="3799162" cy="1992900"/>
          </a:xfrm>
          <a:prstGeom prst="rect">
            <a:avLst/>
          </a:prstGeom>
        </p:spPr>
      </p:pic>
      <p:pic>
        <p:nvPicPr>
          <p:cNvPr id="23" name="Kuva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20" y="1832713"/>
            <a:ext cx="3797080" cy="1896688"/>
          </a:xfrm>
          <a:prstGeom prst="rect">
            <a:avLst/>
          </a:prstGeom>
        </p:spPr>
      </p:pic>
      <p:sp>
        <p:nvSpPr>
          <p:cNvPr id="24" name="Oval Callout 16"/>
          <p:cNvSpPr/>
          <p:nvPr/>
        </p:nvSpPr>
        <p:spPr>
          <a:xfrm>
            <a:off x="6305247" y="284423"/>
            <a:ext cx="1644874" cy="1458702"/>
          </a:xfrm>
          <a:prstGeom prst="wedgeEllipseCallout">
            <a:avLst>
              <a:gd name="adj1" fmla="val -10994"/>
              <a:gd name="adj2" fmla="val -45430"/>
            </a:avLst>
          </a:prstGeom>
          <a:solidFill>
            <a:srgbClr val="B9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00" b="1" dirty="0" smtClean="0"/>
              <a:t>Olethan sinä tehnyt jo sitoumuksen?</a:t>
            </a:r>
          </a:p>
        </p:txBody>
      </p:sp>
    </p:spTree>
    <p:extLst>
      <p:ext uri="{BB962C8B-B14F-4D97-AF65-F5344CB8AC3E}">
        <p14:creationId xmlns:p14="http://schemas.microsoft.com/office/powerpoint/2010/main" val="31498135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71BE-D49B-4424-8CF1-9E5320D8DF3A}" type="datetime1">
              <a:rPr lang="fi-FI" smtClean="0">
                <a:solidFill>
                  <a:prstClr val="white"/>
                </a:solidFill>
              </a:rPr>
              <a:pPr/>
              <a:t>13.5.2019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prstClr val="white"/>
                </a:solidFill>
              </a:rPr>
              <a:t>KESTÄVÄN KEHITYKSEN YHTEISKUNTASITOUMUS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2257" y="961194"/>
            <a:ext cx="8229600" cy="936104"/>
          </a:xfrm>
        </p:spPr>
        <p:txBody>
          <a:bodyPr/>
          <a:lstStyle/>
          <a:p>
            <a:r>
              <a:rPr lang="fi-FI" sz="1800" dirty="0" smtClean="0">
                <a:solidFill>
                  <a:schemeClr val="tx1"/>
                </a:solidFill>
              </a:rPr>
              <a:t>#ESDW</a:t>
            </a:r>
            <a:endParaRPr lang="fi-FI" sz="1800" dirty="0">
              <a:solidFill>
                <a:schemeClr val="tx1"/>
              </a:solidFill>
            </a:endParaRPr>
          </a:p>
        </p:txBody>
      </p:sp>
      <p:pic>
        <p:nvPicPr>
          <p:cNvPr id="9" name="Picture 2" descr="http://icons.iconarchive.com/icons/danleech/simple/256/facebook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57" y="1769752"/>
            <a:ext cx="603066" cy="60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92931" y="559423"/>
            <a:ext cx="38432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</a:pPr>
            <a:r>
              <a:rPr lang="fi-FI" sz="3000" b="1" dirty="0"/>
              <a:t>ESIMERKKEJÄ </a:t>
            </a:r>
            <a:r>
              <a:rPr lang="fi-FI" sz="3000" b="1" dirty="0" smtClean="0"/>
              <a:t>SOMEEN</a:t>
            </a:r>
            <a:endParaRPr lang="fi-FI" sz="3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2931" y="4913107"/>
            <a:ext cx="3530989" cy="73359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54000" rIns="72000" bIns="54000" rtlCol="0">
            <a:spAutoFit/>
          </a:bodyPr>
          <a:lstStyle/>
          <a:p>
            <a:r>
              <a:rPr lang="fi-FI" sz="1200" dirty="0">
                <a:solidFill>
                  <a:schemeClr val="tx1"/>
                </a:solidFill>
              </a:rPr>
              <a:t>Katso miten kestävä kehitys näkyy meidän työssä ja arjessa. Tutustu sitoumukseemme (linkki) ja tehkää oma sitoumuksenne! 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681" y="5776727"/>
            <a:ext cx="3574314" cy="52927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54000" rIns="72000" bIns="54000" rtlCol="0">
            <a:spAutoFit/>
          </a:bodyPr>
          <a:lstStyle/>
          <a:p>
            <a:r>
              <a:rPr lang="fi-FI" sz="1200" dirty="0" smtClean="0">
                <a:solidFill>
                  <a:schemeClr val="tx1"/>
                </a:solidFill>
              </a:rPr>
              <a:t>Kerro </a:t>
            </a:r>
            <a:r>
              <a:rPr lang="fi-FI" sz="1200" dirty="0">
                <a:solidFill>
                  <a:schemeClr val="tx1"/>
                </a:solidFill>
              </a:rPr>
              <a:t>mitä teette kestävän kehityksen viikolla ja lisää Linkki ESDW sivustolle omaan tapahtumaan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pic>
        <p:nvPicPr>
          <p:cNvPr id="13" name="Picture 4" descr="http://paocyouth.org/wp-content/uploads/2014/12/twitter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69752"/>
            <a:ext cx="679936" cy="67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48395" y="4915945"/>
            <a:ext cx="3493686" cy="52927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54000" rIns="72000" bIns="54000" rtlCol="0">
            <a:spAutoFit/>
          </a:bodyPr>
          <a:lstStyle/>
          <a:p>
            <a:r>
              <a:rPr lang="fi-FI" sz="1200" dirty="0">
                <a:solidFill>
                  <a:schemeClr val="tx1"/>
                </a:solidFill>
              </a:rPr>
              <a:t>Kerro mitä teette kestävän kehityksen viikolla ja lisää Linkki ESDW sivustolle omaan tapahtumaan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0032" y="980728"/>
            <a:ext cx="145471" cy="386054"/>
          </a:xfrm>
          <a:prstGeom prst="rect">
            <a:avLst/>
          </a:prstGeom>
          <a:noFill/>
        </p:spPr>
        <p:txBody>
          <a:bodyPr wrap="none" lIns="72000" tIns="54000" rIns="72000" bIns="54000" rtlCol="0">
            <a:spAutoFit/>
          </a:bodyPr>
          <a:lstStyle/>
          <a:p>
            <a:endParaRPr lang="fi-FI" dirty="0" smtClean="0">
              <a:solidFill>
                <a:schemeClr val="accent3"/>
              </a:solidFill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5796136" y="260649"/>
            <a:ext cx="2088232" cy="1872208"/>
          </a:xfrm>
          <a:prstGeom prst="wedgeEllipseCallout">
            <a:avLst>
              <a:gd name="adj1" fmla="val -10994"/>
              <a:gd name="adj2" fmla="val -45430"/>
            </a:avLst>
          </a:prstGeom>
          <a:solidFill>
            <a:srgbClr val="B9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 smtClean="0"/>
              <a:t>Minkä tahon sinä voisit haastaa mukaan sitoumustyöhön?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49" y="2531033"/>
            <a:ext cx="4177059" cy="2191130"/>
          </a:xfrm>
          <a:prstGeom prst="rect">
            <a:avLst/>
          </a:prstGeom>
        </p:spPr>
      </p:pic>
      <p:grpSp>
        <p:nvGrpSpPr>
          <p:cNvPr id="26" name="Ryhmitä 18"/>
          <p:cNvGrpSpPr/>
          <p:nvPr/>
        </p:nvGrpSpPr>
        <p:grpSpPr>
          <a:xfrm>
            <a:off x="8136396" y="205626"/>
            <a:ext cx="730424" cy="715274"/>
            <a:chOff x="1187623" y="1273952"/>
            <a:chExt cx="1454400" cy="1454400"/>
          </a:xfrm>
        </p:grpSpPr>
        <p:sp>
          <p:nvSpPr>
            <p:cNvPr id="27" name="Oval 16"/>
            <p:cNvSpPr/>
            <p:nvPr/>
          </p:nvSpPr>
          <p:spPr>
            <a:xfrm>
              <a:off x="1187623" y="1273952"/>
              <a:ext cx="1454400" cy="145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28" name="Tekstiruutu 9"/>
            <p:cNvSpPr txBox="1"/>
            <p:nvPr/>
          </p:nvSpPr>
          <p:spPr>
            <a:xfrm>
              <a:off x="1187623" y="1568541"/>
              <a:ext cx="1437857" cy="1042870"/>
            </a:xfrm>
            <a:prstGeom prst="rect">
              <a:avLst/>
            </a:prstGeom>
            <a:noFill/>
          </p:spPr>
          <p:txBody>
            <a:bodyPr wrap="square" lIns="72000" tIns="54000" rIns="72000" bIns="5400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i-FI" sz="3200" b="1" dirty="0" smtClean="0">
                  <a:solidFill>
                    <a:srgbClr val="FFFFFF"/>
                  </a:solidFill>
                </a:rPr>
                <a:t>2</a:t>
              </a:r>
            </a:p>
          </p:txBody>
        </p:sp>
      </p:grpSp>
      <p:pic>
        <p:nvPicPr>
          <p:cNvPr id="15" name="Kuva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57" y="2536475"/>
            <a:ext cx="4367231" cy="218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678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71BE-D49B-4424-8CF1-9E5320D8DF3A}" type="datetime1">
              <a:rPr lang="fi-FI" smtClean="0">
                <a:solidFill>
                  <a:prstClr val="white"/>
                </a:solidFill>
              </a:rPr>
              <a:pPr/>
              <a:t>13.5.2019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prstClr val="white"/>
                </a:solidFill>
              </a:rPr>
              <a:t>KESTÄVÄN KEHITYKSEN YHTEISKUNTASITOUMUS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8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71828" y="548680"/>
            <a:ext cx="8229600" cy="935038"/>
          </a:xfrm>
        </p:spPr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KIINNOSTAVA SISÄLTÖ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468313" y="1105731"/>
            <a:ext cx="5698977" cy="5491621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400" b="0" dirty="0" smtClean="0">
                <a:solidFill>
                  <a:schemeClr val="tx1"/>
                </a:solidFill>
              </a:rPr>
              <a:t>Kuvat ja videosisällöt tavoittavat </a:t>
            </a:r>
          </a:p>
          <a:p>
            <a:r>
              <a:rPr lang="fi-FI" sz="2400" b="0" dirty="0" smtClean="0">
                <a:solidFill>
                  <a:schemeClr val="tx1"/>
                </a:solidFill>
              </a:rPr>
              <a:t>sosiaalisessa mediassa pelkkää </a:t>
            </a:r>
          </a:p>
          <a:p>
            <a:r>
              <a:rPr lang="fi-FI" sz="2400" b="0" dirty="0" smtClean="0">
                <a:solidFill>
                  <a:schemeClr val="tx1"/>
                </a:solidFill>
              </a:rPr>
              <a:t>tekstiä paremmin.</a:t>
            </a:r>
            <a:br>
              <a:rPr lang="fi-FI" sz="2400" b="0" dirty="0" smtClean="0">
                <a:solidFill>
                  <a:schemeClr val="tx1"/>
                </a:solidFill>
              </a:rPr>
            </a:br>
            <a:endParaRPr lang="fi-FI" sz="2400" b="0" dirty="0" smtClean="0">
              <a:solidFill>
                <a:schemeClr val="tx1"/>
              </a:solidFill>
            </a:endParaRPr>
          </a:p>
          <a:p>
            <a:r>
              <a:rPr lang="fi-FI" sz="2400" b="0" dirty="0" smtClean="0">
                <a:solidFill>
                  <a:schemeClr val="tx1"/>
                </a:solidFill>
              </a:rPr>
              <a:t>Kokeile kestävän kehityksen viikolla seuraavia sisältömuotoja: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1900" b="0" dirty="0" smtClean="0">
                <a:solidFill>
                  <a:schemeClr val="tx1"/>
                </a:solidFill>
              </a:rPr>
              <a:t>Ottamanne </a:t>
            </a:r>
            <a:r>
              <a:rPr lang="fi-FI" sz="1900" dirty="0" smtClean="0">
                <a:solidFill>
                  <a:schemeClr val="tx1"/>
                </a:solidFill>
              </a:rPr>
              <a:t>kuvat</a:t>
            </a:r>
            <a:r>
              <a:rPr lang="fi-FI" sz="1900" b="0" dirty="0" smtClean="0">
                <a:solidFill>
                  <a:schemeClr val="tx1"/>
                </a:solidFill>
              </a:rPr>
              <a:t> sitoumukseen liittyvästä aiheesta tai työstä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1900" b="0" dirty="0">
                <a:solidFill>
                  <a:schemeClr val="tx1"/>
                </a:solidFill>
              </a:rPr>
              <a:t>Vaihda Facebook-sivun ja Twitter-tilin taustakuviksi kestävän kehityksen viikon </a:t>
            </a:r>
            <a:r>
              <a:rPr lang="fi-FI" sz="1900" dirty="0">
                <a:solidFill>
                  <a:schemeClr val="tx1"/>
                </a:solidFill>
              </a:rPr>
              <a:t>taustakuvat</a:t>
            </a:r>
            <a:r>
              <a:rPr lang="fi-FI" sz="1900" b="0" dirty="0">
                <a:solidFill>
                  <a:schemeClr val="tx1"/>
                </a:solidFill>
              </a:rPr>
              <a:t> </a:t>
            </a:r>
            <a:r>
              <a:rPr lang="fi-FI" sz="1900" b="0" dirty="0">
                <a:solidFill>
                  <a:schemeClr val="tx1"/>
                </a:solidFill>
                <a:hlinkClick r:id="rId2"/>
              </a:rPr>
              <a:t>täältä</a:t>
            </a:r>
            <a:r>
              <a:rPr lang="fi-FI" sz="1900" b="0" dirty="0">
                <a:solidFill>
                  <a:schemeClr val="tx1"/>
                </a:solidFill>
              </a:rPr>
              <a:t>  </a:t>
            </a:r>
            <a:endParaRPr lang="fi-FI" sz="1900" b="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1900" b="0" dirty="0" smtClean="0">
                <a:solidFill>
                  <a:schemeClr val="tx1"/>
                </a:solidFill>
              </a:rPr>
              <a:t>Lyhyt </a:t>
            </a:r>
            <a:r>
              <a:rPr lang="fi-FI" sz="1900" dirty="0" err="1" smtClean="0">
                <a:solidFill>
                  <a:schemeClr val="tx1"/>
                </a:solidFill>
              </a:rPr>
              <a:t>Facebook-</a:t>
            </a:r>
            <a:r>
              <a:rPr lang="fi-FI" sz="1900" dirty="0" smtClean="0">
                <a:solidFill>
                  <a:schemeClr val="tx1"/>
                </a:solidFill>
              </a:rPr>
              <a:t> tai Instagram live</a:t>
            </a:r>
            <a:r>
              <a:rPr lang="fi-FI" sz="1900" b="0" dirty="0" smtClean="0">
                <a:solidFill>
                  <a:schemeClr val="tx1"/>
                </a:solidFill>
              </a:rPr>
              <a:t>, tai </a:t>
            </a:r>
            <a:r>
              <a:rPr lang="fi-FI" sz="1900" dirty="0" err="1" smtClean="0">
                <a:solidFill>
                  <a:schemeClr val="tx1"/>
                </a:solidFill>
              </a:rPr>
              <a:t>videobloggaus</a:t>
            </a:r>
            <a:r>
              <a:rPr lang="fi-FI" sz="1900" b="0" dirty="0" smtClean="0">
                <a:solidFill>
                  <a:schemeClr val="tx1"/>
                </a:solidFill>
              </a:rPr>
              <a:t> kestävän kehityksen viikolta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1900" b="0" dirty="0" smtClean="0">
                <a:solidFill>
                  <a:schemeClr val="tx1"/>
                </a:solidFill>
              </a:rPr>
              <a:t>Twitter-kysely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1900" dirty="0" smtClean="0">
                <a:solidFill>
                  <a:schemeClr val="tx1"/>
                </a:solidFill>
              </a:rPr>
              <a:t>Blogikirjoitus</a:t>
            </a:r>
            <a:r>
              <a:rPr lang="fi-FI" sz="1900" b="0" dirty="0" smtClean="0">
                <a:solidFill>
                  <a:schemeClr val="tx1"/>
                </a:solidFill>
              </a:rPr>
              <a:t> organisaatiosi blogissa tai </a:t>
            </a:r>
          </a:p>
          <a:p>
            <a:r>
              <a:rPr lang="fi-FI" sz="1900" b="0" dirty="0">
                <a:solidFill>
                  <a:schemeClr val="tx1"/>
                </a:solidFill>
              </a:rPr>
              <a:t> </a:t>
            </a:r>
            <a:r>
              <a:rPr lang="fi-FI" sz="1900" b="0" dirty="0" smtClean="0">
                <a:solidFill>
                  <a:schemeClr val="tx1"/>
                </a:solidFill>
              </a:rPr>
              <a:t>        </a:t>
            </a:r>
            <a:r>
              <a:rPr lang="fi-FI" sz="1900" b="0" dirty="0" err="1" smtClean="0">
                <a:solidFill>
                  <a:schemeClr val="tx1"/>
                </a:solidFill>
              </a:rPr>
              <a:t>LinkedIn</a:t>
            </a:r>
            <a:r>
              <a:rPr lang="fi-FI" sz="1900" b="0" dirty="0" smtClean="0">
                <a:solidFill>
                  <a:schemeClr val="tx1"/>
                </a:solidFill>
              </a:rPr>
              <a:t> -sivulla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1900" b="0" dirty="0" smtClean="0">
                <a:solidFill>
                  <a:schemeClr val="tx1"/>
                </a:solidFill>
              </a:rPr>
              <a:t>Jaa sitoumustyötä käsittelevä animaatio ja muita </a:t>
            </a:r>
            <a:r>
              <a:rPr lang="fi-FI" sz="1900" dirty="0" smtClean="0">
                <a:solidFill>
                  <a:schemeClr val="tx1"/>
                </a:solidFill>
              </a:rPr>
              <a:t>videoita</a:t>
            </a:r>
            <a:r>
              <a:rPr lang="fi-FI" sz="1900" b="0" dirty="0" smtClean="0">
                <a:solidFill>
                  <a:schemeClr val="tx1"/>
                </a:solidFill>
              </a:rPr>
              <a:t> Kestävä kehitys -</a:t>
            </a:r>
            <a:r>
              <a:rPr lang="fi-FI" sz="1900" b="0" dirty="0" smtClean="0">
                <a:solidFill>
                  <a:schemeClr val="tx1"/>
                </a:solidFill>
                <a:hlinkClick r:id="rId3"/>
              </a:rPr>
              <a:t>Youtube-kanavalta</a:t>
            </a:r>
            <a:endParaRPr lang="fi-FI" sz="1900" b="0" dirty="0" smtClean="0">
              <a:solidFill>
                <a:schemeClr val="tx1"/>
              </a:solidFill>
            </a:endParaRP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6259">
            <a:off x="5653274" y="3751216"/>
            <a:ext cx="3445637" cy="211332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642">
            <a:off x="5514559" y="311001"/>
            <a:ext cx="3452258" cy="236116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290543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71BE-D49B-4424-8CF1-9E5320D8DF3A}" type="datetime1">
              <a:rPr lang="fi-FI" smtClean="0">
                <a:solidFill>
                  <a:prstClr val="white"/>
                </a:solidFill>
              </a:rPr>
              <a:pPr/>
              <a:t>13.5.2019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prstClr val="white"/>
                </a:solidFill>
              </a:rPr>
              <a:t>KESTÄVÄN KEHITYKSEN YHTEISKUNTASITOUMUS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F881-6B27-4C87-B13F-F15CC38C75C2}" type="slidenum">
              <a:rPr lang="fi-FI" smtClean="0">
                <a:solidFill>
                  <a:prstClr val="white"/>
                </a:solidFill>
              </a:rPr>
              <a:pPr/>
              <a:t>9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6819" y="584683"/>
            <a:ext cx="8229600" cy="936104"/>
          </a:xfrm>
        </p:spPr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KIINNOSTAVA SISÄLTÖ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446819" y="1196753"/>
            <a:ext cx="4556145" cy="5040559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800" b="0" dirty="0" smtClean="0">
                <a:solidFill>
                  <a:schemeClr val="tx1"/>
                </a:solidFill>
              </a:rPr>
              <a:t>Lanseeraamme kestävän kehityksen viikolla  </a:t>
            </a:r>
            <a:r>
              <a:rPr lang="fi-FI" sz="1800" dirty="0" err="1" smtClean="0">
                <a:solidFill>
                  <a:schemeClr val="tx1"/>
                </a:solidFill>
              </a:rPr>
              <a:t>somekeskuksen</a:t>
            </a:r>
            <a:r>
              <a:rPr lang="fi-FI" sz="1800" b="0" dirty="0" smtClean="0">
                <a:solidFill>
                  <a:schemeClr val="tx1"/>
                </a:solidFill>
              </a:rPr>
              <a:t>, jonka avulla käyttäjät voivat lisätä kestävän kehityksen viikon kampanjatunnisteen profiilikuvaansa ja tukea viestintäämme jakamalla kestävän kehityksen perusviestin eteenpäin omiin kanaviinsa. </a:t>
            </a:r>
          </a:p>
          <a:p>
            <a:endParaRPr lang="fi-FI" sz="1800" b="0" dirty="0">
              <a:solidFill>
                <a:schemeClr val="tx1"/>
              </a:solidFill>
            </a:endParaRPr>
          </a:p>
          <a:p>
            <a:r>
              <a:rPr lang="fi-FI" sz="1800" b="0" dirty="0" smtClean="0">
                <a:solidFill>
                  <a:schemeClr val="tx1"/>
                </a:solidFill>
              </a:rPr>
              <a:t>Linkki </a:t>
            </a:r>
            <a:r>
              <a:rPr lang="fi-FI" sz="1800" b="0" dirty="0" err="1" smtClean="0">
                <a:solidFill>
                  <a:schemeClr val="tx1"/>
                </a:solidFill>
              </a:rPr>
              <a:t>somekeskukseen</a:t>
            </a:r>
            <a:r>
              <a:rPr lang="fi-FI" sz="1800" b="0" dirty="0" smtClean="0">
                <a:solidFill>
                  <a:schemeClr val="tx1"/>
                </a:solidFill>
              </a:rPr>
              <a:t>: </a:t>
            </a:r>
            <a:r>
              <a:rPr lang="fi-FI" sz="1800" b="0" dirty="0" smtClean="0">
                <a:hlinkClick r:id="rId2"/>
              </a:rPr>
              <a:t>ESDW tukisivusto</a:t>
            </a:r>
            <a:r>
              <a:rPr lang="fi-FI" sz="1800" b="0" dirty="0" smtClean="0"/>
              <a:t/>
            </a:r>
            <a:br>
              <a:rPr lang="fi-FI" sz="1800" b="0" dirty="0" smtClean="0"/>
            </a:br>
            <a:endParaRPr lang="fi-FI" sz="1800" b="0" dirty="0" smtClean="0"/>
          </a:p>
          <a:p>
            <a:r>
              <a:rPr lang="fi-FI" sz="1800" dirty="0" smtClean="0">
                <a:solidFill>
                  <a:schemeClr val="tx1"/>
                </a:solidFill>
              </a:rPr>
              <a:t>Näytä osallistumisesi ESDW-viikolle lisäämällä kuva omaan profiilikuvaasi! Lisäät näin viikon tunnettuutta. </a:t>
            </a:r>
            <a:endParaRPr lang="fi-FI" sz="1800" dirty="0">
              <a:solidFill>
                <a:schemeClr val="tx1"/>
              </a:solidFill>
            </a:endParaRPr>
          </a:p>
          <a:p>
            <a:endParaRPr lang="fi-FI" sz="1600" b="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37112"/>
            <a:ext cx="1800200" cy="180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8469" y="4722919"/>
            <a:ext cx="4752528" cy="1494049"/>
          </a:xfrm>
          <a:prstGeom prst="rect">
            <a:avLst/>
          </a:prstGeom>
          <a:noFill/>
        </p:spPr>
        <p:txBody>
          <a:bodyPr wrap="square" lIns="72000" tIns="54000" rIns="72000" bIns="54000" rtlCol="0">
            <a:spAutoFit/>
          </a:bodyPr>
          <a:lstStyle/>
          <a:p>
            <a:r>
              <a:rPr lang="fi-FI" b="1" dirty="0" smtClean="0"/>
              <a:t>Kestävän </a:t>
            </a:r>
            <a:r>
              <a:rPr lang="fi-FI" b="1" dirty="0"/>
              <a:t>kehityksen viikkoa vietetään </a:t>
            </a:r>
            <a:r>
              <a:rPr lang="fi-FI" b="1" dirty="0" smtClean="0"/>
              <a:t>30.5–5.6.</a:t>
            </a:r>
          </a:p>
          <a:p>
            <a:r>
              <a:rPr lang="fi-FI" b="1" dirty="0" smtClean="0"/>
              <a:t>#</a:t>
            </a:r>
            <a:r>
              <a:rPr lang="fi-FI" b="1" dirty="0"/>
              <a:t>ESDW </a:t>
            </a:r>
            <a:r>
              <a:rPr lang="fi-FI" b="1" dirty="0" smtClean="0"/>
              <a:t>#Sitoumus2050 </a:t>
            </a:r>
          </a:p>
          <a:p>
            <a:r>
              <a:rPr lang="fi-FI" b="1" u="sng" dirty="0" smtClean="0">
                <a:hlinkClick r:id="rId4"/>
              </a:rPr>
              <a:t>kestavakehitys.fi</a:t>
            </a:r>
            <a:r>
              <a:rPr lang="fi-FI" b="1" u="sng" dirty="0" smtClean="0"/>
              <a:t> </a:t>
            </a:r>
          </a:p>
          <a:p>
            <a:r>
              <a:rPr lang="fi-FI" b="1" dirty="0" smtClean="0">
                <a:hlinkClick r:id="rId5"/>
              </a:rPr>
              <a:t>sitoumus2050.fi </a:t>
            </a:r>
            <a:endParaRPr lang="fi-FI" b="1" dirty="0" smtClean="0"/>
          </a:p>
          <a:p>
            <a:r>
              <a:rPr lang="fi-FI" b="1" dirty="0" smtClean="0">
                <a:hlinkClick r:id="rId6"/>
              </a:rPr>
              <a:t>esdw.eu</a:t>
            </a:r>
            <a:endParaRPr lang="fi-FI" b="1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31277" y="188641"/>
            <a:ext cx="3389018" cy="452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379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stävän Kehityksen Yhteiskuntasitoumus">
  <a:themeElements>
    <a:clrScheme name="Custom 11">
      <a:dk1>
        <a:sysClr val="windowText" lastClr="000000"/>
      </a:dk1>
      <a:lt1>
        <a:sysClr val="window" lastClr="FFFFFF"/>
      </a:lt1>
      <a:dk2>
        <a:srgbClr val="BAA18D"/>
      </a:dk2>
      <a:lt2>
        <a:srgbClr val="DCE176"/>
      </a:lt2>
      <a:accent1>
        <a:srgbClr val="879D07"/>
      </a:accent1>
      <a:accent2>
        <a:srgbClr val="DCE176"/>
      </a:accent2>
      <a:accent3>
        <a:srgbClr val="414141"/>
      </a:accent3>
      <a:accent4>
        <a:srgbClr val="B8B8B8"/>
      </a:accent4>
      <a:accent5>
        <a:srgbClr val="FF8A27"/>
      </a:accent5>
      <a:accent6>
        <a:srgbClr val="776145"/>
      </a:accent6>
      <a:hlink>
        <a:srgbClr val="138F7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54000" rIns="72000" bIns="54000" rtlCol="0">
        <a:spAutoFit/>
      </a:bodyPr>
      <a:lstStyle>
        <a:defPPr>
          <a:defRPr dirty="0" smtClean="0">
            <a:solidFill>
              <a:schemeClr val="accent3"/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9_Kestävän Kehityksen Yhteiskuntasitoumus">
  <a:themeElements>
    <a:clrScheme name="Custom 11">
      <a:dk1>
        <a:sysClr val="windowText" lastClr="000000"/>
      </a:dk1>
      <a:lt1>
        <a:sysClr val="window" lastClr="FFFFFF"/>
      </a:lt1>
      <a:dk2>
        <a:srgbClr val="BAA18D"/>
      </a:dk2>
      <a:lt2>
        <a:srgbClr val="DCE176"/>
      </a:lt2>
      <a:accent1>
        <a:srgbClr val="879D07"/>
      </a:accent1>
      <a:accent2>
        <a:srgbClr val="DCE176"/>
      </a:accent2>
      <a:accent3>
        <a:srgbClr val="414141"/>
      </a:accent3>
      <a:accent4>
        <a:srgbClr val="B8B8B8"/>
      </a:accent4>
      <a:accent5>
        <a:srgbClr val="FF8A27"/>
      </a:accent5>
      <a:accent6>
        <a:srgbClr val="776145"/>
      </a:accent6>
      <a:hlink>
        <a:srgbClr val="138F7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54000" rIns="72000" bIns="54000" rtlCol="0">
        <a:spAutoFit/>
      </a:bodyPr>
      <a:lstStyle>
        <a:defPPr>
          <a:defRPr dirty="0" smtClean="0">
            <a:solidFill>
              <a:schemeClr val="accent3"/>
            </a:solidFill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10_Kestävän Kehityksen Yhteiskuntasitoumus">
  <a:themeElements>
    <a:clrScheme name="Custom 11">
      <a:dk1>
        <a:sysClr val="windowText" lastClr="000000"/>
      </a:dk1>
      <a:lt1>
        <a:sysClr val="window" lastClr="FFFFFF"/>
      </a:lt1>
      <a:dk2>
        <a:srgbClr val="BAA18D"/>
      </a:dk2>
      <a:lt2>
        <a:srgbClr val="DCE176"/>
      </a:lt2>
      <a:accent1>
        <a:srgbClr val="879D07"/>
      </a:accent1>
      <a:accent2>
        <a:srgbClr val="DCE176"/>
      </a:accent2>
      <a:accent3>
        <a:srgbClr val="414141"/>
      </a:accent3>
      <a:accent4>
        <a:srgbClr val="B8B8B8"/>
      </a:accent4>
      <a:accent5>
        <a:srgbClr val="FF8A27"/>
      </a:accent5>
      <a:accent6>
        <a:srgbClr val="776145"/>
      </a:accent6>
      <a:hlink>
        <a:srgbClr val="138F7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54000" rIns="72000" bIns="54000" rtlCol="0">
        <a:spAutoFit/>
      </a:bodyPr>
      <a:lstStyle>
        <a:defPPr>
          <a:defRPr dirty="0" smtClean="0">
            <a:solidFill>
              <a:schemeClr val="accent3"/>
            </a:solidFill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11_Kestävän Kehityksen Yhteiskuntasitoumus">
  <a:themeElements>
    <a:clrScheme name="Custom 11">
      <a:dk1>
        <a:sysClr val="windowText" lastClr="000000"/>
      </a:dk1>
      <a:lt1>
        <a:sysClr val="window" lastClr="FFFFFF"/>
      </a:lt1>
      <a:dk2>
        <a:srgbClr val="BAA18D"/>
      </a:dk2>
      <a:lt2>
        <a:srgbClr val="DCE176"/>
      </a:lt2>
      <a:accent1>
        <a:srgbClr val="879D07"/>
      </a:accent1>
      <a:accent2>
        <a:srgbClr val="DCE176"/>
      </a:accent2>
      <a:accent3>
        <a:srgbClr val="414141"/>
      </a:accent3>
      <a:accent4>
        <a:srgbClr val="B8B8B8"/>
      </a:accent4>
      <a:accent5>
        <a:srgbClr val="FF8A27"/>
      </a:accent5>
      <a:accent6>
        <a:srgbClr val="776145"/>
      </a:accent6>
      <a:hlink>
        <a:srgbClr val="138F7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54000" rIns="72000" bIns="54000" rtlCol="0">
        <a:spAutoFit/>
      </a:bodyPr>
      <a:lstStyle>
        <a:defPPr>
          <a:defRPr dirty="0" smtClean="0">
            <a:solidFill>
              <a:schemeClr val="accent3"/>
            </a:solidFill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2_Kestävän Kehityksen Yhteiskuntasitoumus">
  <a:themeElements>
    <a:clrScheme name="Custom 11">
      <a:dk1>
        <a:sysClr val="windowText" lastClr="000000"/>
      </a:dk1>
      <a:lt1>
        <a:sysClr val="window" lastClr="FFFFFF"/>
      </a:lt1>
      <a:dk2>
        <a:srgbClr val="BAA18D"/>
      </a:dk2>
      <a:lt2>
        <a:srgbClr val="DCE176"/>
      </a:lt2>
      <a:accent1>
        <a:srgbClr val="879D07"/>
      </a:accent1>
      <a:accent2>
        <a:srgbClr val="DCE176"/>
      </a:accent2>
      <a:accent3>
        <a:srgbClr val="414141"/>
      </a:accent3>
      <a:accent4>
        <a:srgbClr val="B8B8B8"/>
      </a:accent4>
      <a:accent5>
        <a:srgbClr val="FF8A27"/>
      </a:accent5>
      <a:accent6>
        <a:srgbClr val="776145"/>
      </a:accent6>
      <a:hlink>
        <a:srgbClr val="138F7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54000" rIns="72000" bIns="54000" rtlCol="0">
        <a:spAutoFit/>
      </a:bodyPr>
      <a:lstStyle>
        <a:defPPr>
          <a:defRPr dirty="0" smtClean="0">
            <a:solidFill>
              <a:schemeClr val="accent3"/>
            </a:solidFill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3_Kestävän Kehityksen Yhteiskuntasitoumus">
  <a:themeElements>
    <a:clrScheme name="Mukautettu 1">
      <a:dk1>
        <a:srgbClr val="000000"/>
      </a:dk1>
      <a:lt1>
        <a:srgbClr val="FFFFFF"/>
      </a:lt1>
      <a:dk2>
        <a:srgbClr val="BAA18D"/>
      </a:dk2>
      <a:lt2>
        <a:srgbClr val="DCE176"/>
      </a:lt2>
      <a:accent1>
        <a:srgbClr val="879D07"/>
      </a:accent1>
      <a:accent2>
        <a:srgbClr val="DCE176"/>
      </a:accent2>
      <a:accent3>
        <a:srgbClr val="414141"/>
      </a:accent3>
      <a:accent4>
        <a:srgbClr val="B8B8B8"/>
      </a:accent4>
      <a:accent5>
        <a:srgbClr val="FF8A27"/>
      </a:accent5>
      <a:accent6>
        <a:srgbClr val="776145"/>
      </a:accent6>
      <a:hlink>
        <a:srgbClr val="138F7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54000" rIns="72000" bIns="54000" rtlCol="0">
        <a:spAutoFit/>
      </a:bodyPr>
      <a:lstStyle>
        <a:defPPr>
          <a:defRPr dirty="0" smtClean="0">
            <a:solidFill>
              <a:schemeClr val="accent3"/>
            </a:solidFill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14_Kestävän Kehityksen Yhteiskuntasitoumus">
  <a:themeElements>
    <a:clrScheme name="Custom 11">
      <a:dk1>
        <a:sysClr val="windowText" lastClr="000000"/>
      </a:dk1>
      <a:lt1>
        <a:sysClr val="window" lastClr="FFFFFF"/>
      </a:lt1>
      <a:dk2>
        <a:srgbClr val="BAA18D"/>
      </a:dk2>
      <a:lt2>
        <a:srgbClr val="DCE176"/>
      </a:lt2>
      <a:accent1>
        <a:srgbClr val="879D07"/>
      </a:accent1>
      <a:accent2>
        <a:srgbClr val="DCE176"/>
      </a:accent2>
      <a:accent3>
        <a:srgbClr val="414141"/>
      </a:accent3>
      <a:accent4>
        <a:srgbClr val="B8B8B8"/>
      </a:accent4>
      <a:accent5>
        <a:srgbClr val="FF8A27"/>
      </a:accent5>
      <a:accent6>
        <a:srgbClr val="776145"/>
      </a:accent6>
      <a:hlink>
        <a:srgbClr val="138F7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54000" rIns="72000" bIns="54000" rtlCol="0">
        <a:spAutoFit/>
      </a:bodyPr>
      <a:lstStyle>
        <a:defPPr>
          <a:defRPr dirty="0" smtClean="0">
            <a:solidFill>
              <a:schemeClr val="accent3"/>
            </a:solidFill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estävän Kehityksen Yhteiskuntasitoumus">
  <a:themeElements>
    <a:clrScheme name="Custom 11">
      <a:dk1>
        <a:sysClr val="windowText" lastClr="000000"/>
      </a:dk1>
      <a:lt1>
        <a:sysClr val="window" lastClr="FFFFFF"/>
      </a:lt1>
      <a:dk2>
        <a:srgbClr val="BAA18D"/>
      </a:dk2>
      <a:lt2>
        <a:srgbClr val="DCE176"/>
      </a:lt2>
      <a:accent1>
        <a:srgbClr val="879D07"/>
      </a:accent1>
      <a:accent2>
        <a:srgbClr val="DCE176"/>
      </a:accent2>
      <a:accent3>
        <a:srgbClr val="414141"/>
      </a:accent3>
      <a:accent4>
        <a:srgbClr val="B8B8B8"/>
      </a:accent4>
      <a:accent5>
        <a:srgbClr val="FF8A27"/>
      </a:accent5>
      <a:accent6>
        <a:srgbClr val="776145"/>
      </a:accent6>
      <a:hlink>
        <a:srgbClr val="138F7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54000" rIns="72000" bIns="54000" rtlCol="0">
        <a:spAutoFit/>
      </a:bodyPr>
      <a:lstStyle>
        <a:defPPr>
          <a:defRPr dirty="0" smtClean="0">
            <a:solidFill>
              <a:schemeClr val="accent3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Kestävän Kehityksen Yhteiskuntasitoumus">
  <a:themeElements>
    <a:clrScheme name="Custom 11">
      <a:dk1>
        <a:sysClr val="windowText" lastClr="000000"/>
      </a:dk1>
      <a:lt1>
        <a:sysClr val="window" lastClr="FFFFFF"/>
      </a:lt1>
      <a:dk2>
        <a:srgbClr val="BAA18D"/>
      </a:dk2>
      <a:lt2>
        <a:srgbClr val="DCE176"/>
      </a:lt2>
      <a:accent1>
        <a:srgbClr val="879D07"/>
      </a:accent1>
      <a:accent2>
        <a:srgbClr val="DCE176"/>
      </a:accent2>
      <a:accent3>
        <a:srgbClr val="414141"/>
      </a:accent3>
      <a:accent4>
        <a:srgbClr val="B8B8B8"/>
      </a:accent4>
      <a:accent5>
        <a:srgbClr val="FF8A27"/>
      </a:accent5>
      <a:accent6>
        <a:srgbClr val="776145"/>
      </a:accent6>
      <a:hlink>
        <a:srgbClr val="138F7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54000" rIns="72000" bIns="54000" rtlCol="0">
        <a:spAutoFit/>
      </a:bodyPr>
      <a:lstStyle>
        <a:defPPr>
          <a:defRPr dirty="0" smtClean="0">
            <a:solidFill>
              <a:schemeClr val="accent3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Kestävän Kehityksen Yhteiskuntasitoumus">
  <a:themeElements>
    <a:clrScheme name="Custom 11">
      <a:dk1>
        <a:sysClr val="windowText" lastClr="000000"/>
      </a:dk1>
      <a:lt1>
        <a:sysClr val="window" lastClr="FFFFFF"/>
      </a:lt1>
      <a:dk2>
        <a:srgbClr val="BAA18D"/>
      </a:dk2>
      <a:lt2>
        <a:srgbClr val="DCE176"/>
      </a:lt2>
      <a:accent1>
        <a:srgbClr val="879D07"/>
      </a:accent1>
      <a:accent2>
        <a:srgbClr val="DCE176"/>
      </a:accent2>
      <a:accent3>
        <a:srgbClr val="414141"/>
      </a:accent3>
      <a:accent4>
        <a:srgbClr val="B8B8B8"/>
      </a:accent4>
      <a:accent5>
        <a:srgbClr val="FF8A27"/>
      </a:accent5>
      <a:accent6>
        <a:srgbClr val="776145"/>
      </a:accent6>
      <a:hlink>
        <a:srgbClr val="138F7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54000" rIns="72000" bIns="54000" rtlCol="0">
        <a:spAutoFit/>
      </a:bodyPr>
      <a:lstStyle>
        <a:defPPr>
          <a:defRPr dirty="0" smtClean="0">
            <a:solidFill>
              <a:schemeClr val="accent3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4_Kestävän Kehityksen Yhteiskuntasitoumus">
  <a:themeElements>
    <a:clrScheme name="Custom 11">
      <a:dk1>
        <a:sysClr val="windowText" lastClr="000000"/>
      </a:dk1>
      <a:lt1>
        <a:sysClr val="window" lastClr="FFFFFF"/>
      </a:lt1>
      <a:dk2>
        <a:srgbClr val="BAA18D"/>
      </a:dk2>
      <a:lt2>
        <a:srgbClr val="DCE176"/>
      </a:lt2>
      <a:accent1>
        <a:srgbClr val="879D07"/>
      </a:accent1>
      <a:accent2>
        <a:srgbClr val="DCE176"/>
      </a:accent2>
      <a:accent3>
        <a:srgbClr val="414141"/>
      </a:accent3>
      <a:accent4>
        <a:srgbClr val="B8B8B8"/>
      </a:accent4>
      <a:accent5>
        <a:srgbClr val="FF8A27"/>
      </a:accent5>
      <a:accent6>
        <a:srgbClr val="776145"/>
      </a:accent6>
      <a:hlink>
        <a:srgbClr val="138F7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54000" rIns="72000" bIns="54000" rtlCol="0">
        <a:spAutoFit/>
      </a:bodyPr>
      <a:lstStyle>
        <a:defPPr>
          <a:defRPr dirty="0" smtClean="0">
            <a:solidFill>
              <a:schemeClr val="accent3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5_Kestävän Kehityksen Yhteiskuntasitoumus">
  <a:themeElements>
    <a:clrScheme name="Custom 11">
      <a:dk1>
        <a:sysClr val="windowText" lastClr="000000"/>
      </a:dk1>
      <a:lt1>
        <a:sysClr val="window" lastClr="FFFFFF"/>
      </a:lt1>
      <a:dk2>
        <a:srgbClr val="BAA18D"/>
      </a:dk2>
      <a:lt2>
        <a:srgbClr val="DCE176"/>
      </a:lt2>
      <a:accent1>
        <a:srgbClr val="879D07"/>
      </a:accent1>
      <a:accent2>
        <a:srgbClr val="DCE176"/>
      </a:accent2>
      <a:accent3>
        <a:srgbClr val="414141"/>
      </a:accent3>
      <a:accent4>
        <a:srgbClr val="B8B8B8"/>
      </a:accent4>
      <a:accent5>
        <a:srgbClr val="FF8A27"/>
      </a:accent5>
      <a:accent6>
        <a:srgbClr val="776145"/>
      </a:accent6>
      <a:hlink>
        <a:srgbClr val="138F7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54000" rIns="72000" bIns="54000" rtlCol="0">
        <a:spAutoFit/>
      </a:bodyPr>
      <a:lstStyle>
        <a:defPPr>
          <a:defRPr dirty="0" smtClean="0">
            <a:solidFill>
              <a:schemeClr val="accent3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6_Kestävän Kehityksen Yhteiskuntasitoumus">
  <a:themeElements>
    <a:clrScheme name="Custom 11">
      <a:dk1>
        <a:sysClr val="windowText" lastClr="000000"/>
      </a:dk1>
      <a:lt1>
        <a:sysClr val="window" lastClr="FFFFFF"/>
      </a:lt1>
      <a:dk2>
        <a:srgbClr val="BAA18D"/>
      </a:dk2>
      <a:lt2>
        <a:srgbClr val="DCE176"/>
      </a:lt2>
      <a:accent1>
        <a:srgbClr val="879D07"/>
      </a:accent1>
      <a:accent2>
        <a:srgbClr val="DCE176"/>
      </a:accent2>
      <a:accent3>
        <a:srgbClr val="414141"/>
      </a:accent3>
      <a:accent4>
        <a:srgbClr val="B8B8B8"/>
      </a:accent4>
      <a:accent5>
        <a:srgbClr val="FF8A27"/>
      </a:accent5>
      <a:accent6>
        <a:srgbClr val="776145"/>
      </a:accent6>
      <a:hlink>
        <a:srgbClr val="138F7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54000" rIns="72000" bIns="54000" rtlCol="0">
        <a:spAutoFit/>
      </a:bodyPr>
      <a:lstStyle>
        <a:defPPr>
          <a:defRPr dirty="0" smtClean="0">
            <a:solidFill>
              <a:schemeClr val="accent3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7_Kestävän Kehityksen Yhteiskuntasitoumus">
  <a:themeElements>
    <a:clrScheme name="Custom 11">
      <a:dk1>
        <a:sysClr val="windowText" lastClr="000000"/>
      </a:dk1>
      <a:lt1>
        <a:sysClr val="window" lastClr="FFFFFF"/>
      </a:lt1>
      <a:dk2>
        <a:srgbClr val="BAA18D"/>
      </a:dk2>
      <a:lt2>
        <a:srgbClr val="DCE176"/>
      </a:lt2>
      <a:accent1>
        <a:srgbClr val="879D07"/>
      </a:accent1>
      <a:accent2>
        <a:srgbClr val="DCE176"/>
      </a:accent2>
      <a:accent3>
        <a:srgbClr val="414141"/>
      </a:accent3>
      <a:accent4>
        <a:srgbClr val="B8B8B8"/>
      </a:accent4>
      <a:accent5>
        <a:srgbClr val="FF8A27"/>
      </a:accent5>
      <a:accent6>
        <a:srgbClr val="776145"/>
      </a:accent6>
      <a:hlink>
        <a:srgbClr val="138F7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54000" rIns="72000" bIns="54000" rtlCol="0">
        <a:spAutoFit/>
      </a:bodyPr>
      <a:lstStyle>
        <a:defPPr>
          <a:defRPr dirty="0" smtClean="0">
            <a:solidFill>
              <a:schemeClr val="accent3"/>
            </a:soli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8_Kestävän Kehityksen Yhteiskuntasitoumus">
  <a:themeElements>
    <a:clrScheme name="Custom 11">
      <a:dk1>
        <a:sysClr val="windowText" lastClr="000000"/>
      </a:dk1>
      <a:lt1>
        <a:sysClr val="window" lastClr="FFFFFF"/>
      </a:lt1>
      <a:dk2>
        <a:srgbClr val="BAA18D"/>
      </a:dk2>
      <a:lt2>
        <a:srgbClr val="DCE176"/>
      </a:lt2>
      <a:accent1>
        <a:srgbClr val="879D07"/>
      </a:accent1>
      <a:accent2>
        <a:srgbClr val="DCE176"/>
      </a:accent2>
      <a:accent3>
        <a:srgbClr val="414141"/>
      </a:accent3>
      <a:accent4>
        <a:srgbClr val="B8B8B8"/>
      </a:accent4>
      <a:accent5>
        <a:srgbClr val="FF8A27"/>
      </a:accent5>
      <a:accent6>
        <a:srgbClr val="776145"/>
      </a:accent6>
      <a:hlink>
        <a:srgbClr val="138F7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54000" rIns="72000" bIns="54000" rtlCol="0">
        <a:spAutoFit/>
      </a:bodyPr>
      <a:lstStyle>
        <a:defPPr>
          <a:defRPr dirty="0" smtClean="0">
            <a:solidFill>
              <a:schemeClr val="accent3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729</Words>
  <Application>Microsoft Office PowerPoint</Application>
  <PresentationFormat>Näytössä katseltava diaesitys (4:3)</PresentationFormat>
  <Paragraphs>161</Paragraphs>
  <Slides>16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15</vt:i4>
      </vt:variant>
      <vt:variant>
        <vt:lpstr>Dian otsikot</vt:lpstr>
      </vt:variant>
      <vt:variant>
        <vt:i4>16</vt:i4>
      </vt:variant>
    </vt:vector>
  </HeadingPairs>
  <TitlesOfParts>
    <vt:vector size="35" baseType="lpstr">
      <vt:lpstr>Arial</vt:lpstr>
      <vt:lpstr>Calibri</vt:lpstr>
      <vt:lpstr>Lucida Grande</vt:lpstr>
      <vt:lpstr>Verdana</vt:lpstr>
      <vt:lpstr>Kestävän Kehityksen Yhteiskuntasitoumus</vt:lpstr>
      <vt:lpstr>1_Kestävän Kehityksen Yhteiskuntasitoumus</vt:lpstr>
      <vt:lpstr>2_Kestävän Kehityksen Yhteiskuntasitoumus</vt:lpstr>
      <vt:lpstr>3_Kestävän Kehityksen Yhteiskuntasitoumus</vt:lpstr>
      <vt:lpstr>4_Kestävän Kehityksen Yhteiskuntasitoumus</vt:lpstr>
      <vt:lpstr>5_Kestävän Kehityksen Yhteiskuntasitoumus</vt:lpstr>
      <vt:lpstr>6_Kestävän Kehityksen Yhteiskuntasitoumus</vt:lpstr>
      <vt:lpstr>7_Kestävän Kehityksen Yhteiskuntasitoumus</vt:lpstr>
      <vt:lpstr>8_Kestävän Kehityksen Yhteiskuntasitoumus</vt:lpstr>
      <vt:lpstr>9_Kestävän Kehityksen Yhteiskuntasitoumus</vt:lpstr>
      <vt:lpstr>10_Kestävän Kehityksen Yhteiskuntasitoumus</vt:lpstr>
      <vt:lpstr>11_Kestävän Kehityksen Yhteiskuntasitoumus</vt:lpstr>
      <vt:lpstr>12_Kestävän Kehityksen Yhteiskuntasitoumus</vt:lpstr>
      <vt:lpstr>13_Kestävän Kehityksen Yhteiskuntasitoumus</vt:lpstr>
      <vt:lpstr>14_Kestävän Kehityksen Yhteiskuntasitoumus</vt:lpstr>
      <vt:lpstr>PowerPoint-esitys</vt:lpstr>
      <vt:lpstr>PowerPoint-esitys</vt:lpstr>
      <vt:lpstr>PowerPoint-esitys</vt:lpstr>
      <vt:lpstr>PowerPoint-esitys</vt:lpstr>
      <vt:lpstr>MITEN KOHDENTAA VIESTIT? – VALITSE TÄSTÄ!</vt:lpstr>
      <vt:lpstr>ESIMERKKEJÄ SOMEEN</vt:lpstr>
      <vt:lpstr>#ESDW</vt:lpstr>
      <vt:lpstr>KIINNOSTAVA SISÄLTÖ</vt:lpstr>
      <vt:lpstr>KIINNOSTAVA SISÄLTÖ</vt:lpstr>
      <vt:lpstr>PowerPoint-esitys</vt:lpstr>
      <vt:lpstr>VERKOSTOJEN VOIMA </vt:lpstr>
      <vt:lpstr>Kanna myös oma kortesi kekoon </vt:lpstr>
      <vt:lpstr>TEE NÄIN: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2016-02-10T11:56:21Z</dcterms:created>
  <dcterms:modified xsi:type="dcterms:W3CDTF">2019-05-13T13:12:05Z</dcterms:modified>
</cp:coreProperties>
</file>