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463" r:id="rId5"/>
    <p:sldId id="460" r:id="rId6"/>
    <p:sldId id="286" r:id="rId7"/>
    <p:sldId id="399" r:id="rId8"/>
    <p:sldId id="461" r:id="rId9"/>
    <p:sldId id="473" r:id="rId10"/>
    <p:sldId id="450" r:id="rId11"/>
    <p:sldId id="394" r:id="rId12"/>
    <p:sldId id="474" r:id="rId13"/>
    <p:sldId id="465" r:id="rId14"/>
    <p:sldId id="299" r:id="rId15"/>
    <p:sldId id="466" r:id="rId16"/>
    <p:sldId id="300" r:id="rId17"/>
    <p:sldId id="470" r:id="rId18"/>
    <p:sldId id="469" r:id="rId19"/>
    <p:sldId id="301" r:id="rId20"/>
    <p:sldId id="302" r:id="rId21"/>
    <p:sldId id="471" r:id="rId22"/>
    <p:sldId id="303" r:id="rId23"/>
    <p:sldId id="472" r:id="rId24"/>
    <p:sldId id="313" r:id="rId25"/>
    <p:sldId id="264" r:id="rId26"/>
    <p:sldId id="284" r:id="rId27"/>
    <p:sldId id="283" r:id="rId28"/>
    <p:sldId id="462" r:id="rId29"/>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FFD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3" autoAdjust="0"/>
    <p:restoredTop sz="94660"/>
  </p:normalViewPr>
  <p:slideViewPr>
    <p:cSldViewPr>
      <p:cViewPr varScale="1">
        <p:scale>
          <a:sx n="90" d="100"/>
          <a:sy n="90" d="100"/>
        </p:scale>
        <p:origin x="432" y="6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AFD72C-D9AF-4452-B6F8-BCB6BCD11188}" type="datetimeFigureOut">
              <a:rPr lang="fi-FI" smtClean="0"/>
              <a:t>26.2.2020</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C2A7D6-654E-406B-82B4-4F4A46F80431}" type="slidenum">
              <a:rPr lang="fi-FI" smtClean="0"/>
              <a:t>‹#›</a:t>
            </a:fld>
            <a:endParaRPr lang="fi-FI"/>
          </a:p>
        </p:txBody>
      </p:sp>
    </p:spTree>
    <p:extLst>
      <p:ext uri="{BB962C8B-B14F-4D97-AF65-F5344CB8AC3E}">
        <p14:creationId xmlns:p14="http://schemas.microsoft.com/office/powerpoint/2010/main" val="182968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4C2A7D6-654E-406B-82B4-4F4A46F80431}" type="slidenum">
              <a:rPr lang="fi-FI" smtClean="0"/>
              <a:t>24</a:t>
            </a:fld>
            <a:endParaRPr lang="fi-FI"/>
          </a:p>
        </p:txBody>
      </p:sp>
    </p:spTree>
    <p:extLst>
      <p:ext uri="{BB962C8B-B14F-4D97-AF65-F5344CB8AC3E}">
        <p14:creationId xmlns:p14="http://schemas.microsoft.com/office/powerpoint/2010/main" val="2914537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597819"/>
            <a:ext cx="6766520" cy="1102519"/>
          </a:xfrm>
        </p:spPr>
        <p:txBody>
          <a:bodyPr>
            <a:normAutofit/>
          </a:bodyPr>
          <a:lstStyle>
            <a:lvl1pPr algn="l">
              <a:defRPr sz="3200" b="1">
                <a:solidFill>
                  <a:srgbClr val="F39200"/>
                </a:solidFill>
              </a:defRPr>
            </a:lvl1pPr>
          </a:lstStyle>
          <a:p>
            <a:r>
              <a:rPr lang="en-US" dirty="0"/>
              <a:t>Click to edit Master title style</a:t>
            </a:r>
            <a:endParaRPr lang="fi-FI" dirty="0"/>
          </a:p>
        </p:txBody>
      </p:sp>
      <p:sp>
        <p:nvSpPr>
          <p:cNvPr id="3" name="Subtitle 2"/>
          <p:cNvSpPr>
            <a:spLocks noGrp="1"/>
          </p:cNvSpPr>
          <p:nvPr>
            <p:ph type="subTitle" idx="1"/>
          </p:nvPr>
        </p:nvSpPr>
        <p:spPr>
          <a:xfrm>
            <a:off x="1691680" y="2914650"/>
            <a:ext cx="6779982" cy="1314450"/>
          </a:xfrm>
        </p:spPr>
        <p:txBody>
          <a:bodyPr>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sp>
        <p:nvSpPr>
          <p:cNvPr id="4" name="Date Placeholder 3"/>
          <p:cNvSpPr>
            <a:spLocks noGrp="1"/>
          </p:cNvSpPr>
          <p:nvPr>
            <p:ph type="dt" sz="half" idx="10"/>
          </p:nvPr>
        </p:nvSpPr>
        <p:spPr>
          <a:xfrm>
            <a:off x="1718320" y="4767263"/>
            <a:ext cx="2133600" cy="273844"/>
          </a:xfrm>
        </p:spPr>
        <p:txBody>
          <a:bodyPr/>
          <a:lstStyle/>
          <a:p>
            <a:fld id="{B13ED9EB-B609-4954-B3E5-7ACBC7B75736}" type="datetimeFigureOut">
              <a:rPr lang="fi-FI" smtClean="0"/>
              <a:t>26.2.2020</a:t>
            </a:fld>
            <a:endParaRPr lang="fi-FI"/>
          </a:p>
        </p:txBody>
      </p:sp>
      <p:sp>
        <p:nvSpPr>
          <p:cNvPr id="5" name="Footer Placeholder 4"/>
          <p:cNvSpPr>
            <a:spLocks noGrp="1"/>
          </p:cNvSpPr>
          <p:nvPr>
            <p:ph type="ftr" sz="quarter" idx="11"/>
          </p:nvPr>
        </p:nvSpPr>
        <p:spPr>
          <a:xfrm>
            <a:off x="3923928" y="4767263"/>
            <a:ext cx="3420000" cy="273844"/>
          </a:xfrm>
        </p:spPr>
        <p:txBody>
          <a:bodyPr/>
          <a:lstStyle>
            <a:lvl1pPr algn="l">
              <a:defRPr/>
            </a:lvl1pPr>
          </a:lstStyle>
          <a:p>
            <a:endParaRPr lang="fi-FI"/>
          </a:p>
        </p:txBody>
      </p:sp>
    </p:spTree>
    <p:extLst>
      <p:ext uri="{BB962C8B-B14F-4D97-AF65-F5344CB8AC3E}">
        <p14:creationId xmlns:p14="http://schemas.microsoft.com/office/powerpoint/2010/main" val="346893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normAutofit/>
          </a:bodyPr>
          <a:lstStyle>
            <a:lvl1pPr algn="l">
              <a:defRPr sz="18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fi-FI" dirty="0"/>
          </a:p>
        </p:txBody>
      </p:sp>
      <p:sp>
        <p:nvSpPr>
          <p:cNvPr id="3" name="Picture Placeholder 2"/>
          <p:cNvSpPr>
            <a:spLocks noGrp="1"/>
          </p:cNvSpPr>
          <p:nvPr>
            <p:ph type="pic" idx="1"/>
          </p:nvPr>
        </p:nvSpPr>
        <p:spPr>
          <a:xfrm>
            <a:off x="1792288" y="459581"/>
            <a:ext cx="5486400" cy="3086100"/>
          </a:xfrm>
        </p:spPr>
        <p:txBody>
          <a:bodyPr>
            <a:normAutofit/>
          </a:bodyPr>
          <a:lstStyle>
            <a:lvl1pPr marL="0" indent="0">
              <a:buNone/>
              <a:defRPr sz="2800">
                <a:latin typeface="Tahoma" panose="020B0604030504040204" pitchFamily="34" charset="0"/>
                <a:ea typeface="Tahoma" panose="020B0604030504040204" pitchFamily="34" charset="0"/>
                <a:cs typeface="Tahom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i-FI" dirty="0"/>
          </a:p>
        </p:txBody>
      </p:sp>
      <p:sp>
        <p:nvSpPr>
          <p:cNvPr id="4" name="Text Placeholder 3"/>
          <p:cNvSpPr>
            <a:spLocks noGrp="1"/>
          </p:cNvSpPr>
          <p:nvPr>
            <p:ph type="body" sz="half" idx="2"/>
          </p:nvPr>
        </p:nvSpPr>
        <p:spPr>
          <a:xfrm>
            <a:off x="1792288" y="4025503"/>
            <a:ext cx="5486400" cy="603647"/>
          </a:xfrm>
        </p:spPr>
        <p:txBody>
          <a:bodyPr>
            <a:normAutofit/>
          </a:bodyPr>
          <a:lstStyle>
            <a:lvl1pPr marL="0" indent="0">
              <a:buNone/>
              <a:defRPr sz="1200">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13ED9EB-B609-4954-B3E5-7ACBC7B75736}" type="datetimeFigureOut">
              <a:rPr lang="fi-FI" smtClean="0"/>
              <a:t>26.2.2020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06862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fi-FI" dirty="0"/>
          </a:p>
        </p:txBody>
      </p:sp>
      <p:sp>
        <p:nvSpPr>
          <p:cNvPr id="3" name="Vertical Text Placeholder 2"/>
          <p:cNvSpPr>
            <a:spLocks noGrp="1"/>
          </p:cNvSpPr>
          <p:nvPr>
            <p:ph type="body" orient="vert" idx="1"/>
          </p:nvPr>
        </p:nvSpPr>
        <p:spPr/>
        <p:txBody>
          <a:bodyPr vert="eaVert">
            <a:normAutofit/>
          </a:bodyPr>
          <a:lstStyle>
            <a:lvl1pPr>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p:cNvSpPr>
            <a:spLocks noGrp="1"/>
          </p:cNvSpPr>
          <p:nvPr>
            <p:ph type="dt" sz="half" idx="10"/>
          </p:nvPr>
        </p:nvSpPr>
        <p:spPr/>
        <p:txBody>
          <a:bodyPr/>
          <a:lstStyle/>
          <a:p>
            <a:fld id="{B13ED9EB-B609-4954-B3E5-7ACBC7B75736}" type="datetimeFigureOut">
              <a:rPr lang="fi-FI" smtClean="0"/>
              <a:t>26.2.2020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703476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fi-FI"/>
          </a:p>
        </p:txBody>
      </p:sp>
      <p:sp>
        <p:nvSpPr>
          <p:cNvPr id="3" name="Vertical Text Placeholder 2"/>
          <p:cNvSpPr>
            <a:spLocks noGrp="1"/>
          </p:cNvSpPr>
          <p:nvPr>
            <p:ph type="body" orient="vert" idx="1"/>
          </p:nvPr>
        </p:nvSpPr>
        <p:spPr>
          <a:xfrm>
            <a:off x="457200" y="205979"/>
            <a:ext cx="6019800" cy="4388644"/>
          </a:xfrm>
        </p:spPr>
        <p:txBody>
          <a:bodyPr vert="eaVert">
            <a:normAutofit/>
          </a:bodyPr>
          <a:lstStyle>
            <a:lvl1pPr>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B13ED9EB-B609-4954-B3E5-7ACBC7B75736}" type="datetimeFigureOut">
              <a:rPr lang="fi-FI" smtClean="0"/>
              <a:t>26.2.2020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4286926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yhjä(+taust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3" y="0"/>
            <a:ext cx="9141293" cy="5143500"/>
          </a:xfrm>
          <a:prstGeom prst="rect">
            <a:avLst/>
          </a:prstGeom>
        </p:spPr>
      </p:pic>
      <p:sp>
        <p:nvSpPr>
          <p:cNvPr id="5" name="Dian numeron paikkamerkki 4"/>
          <p:cNvSpPr>
            <a:spLocks noGrp="1"/>
          </p:cNvSpPr>
          <p:nvPr>
            <p:ph type="sldNum" sz="quarter" idx="12"/>
          </p:nvPr>
        </p:nvSpPr>
        <p:spPr/>
        <p:txBody>
          <a:bodyPr/>
          <a:lstStyle/>
          <a:p>
            <a:fld id="{24342B02-74FC-4320-A08D-C58DA89F77A2}" type="slidenum">
              <a:rPr lang="fi-FI" smtClean="0"/>
              <a:pPr/>
              <a:t>‹#›</a:t>
            </a:fld>
            <a:endParaRPr lang="fi-FI"/>
          </a:p>
        </p:txBody>
      </p:sp>
    </p:spTree>
    <p:extLst>
      <p:ext uri="{BB962C8B-B14F-4D97-AF65-F5344CB8AC3E}">
        <p14:creationId xmlns:p14="http://schemas.microsoft.com/office/powerpoint/2010/main" val="6036520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userDrawn="1">
            <p:ph type="dt" sz="half" idx="10"/>
          </p:nvPr>
        </p:nvSpPr>
        <p:spPr>
          <a:xfrm>
            <a:off x="1691680" y="4767263"/>
            <a:ext cx="1296144" cy="273844"/>
          </a:xfrm>
        </p:spPr>
        <p:txBody>
          <a:bodyPr/>
          <a:lstStyle/>
          <a:p>
            <a:fld id="{B13ED9EB-B609-4954-B3E5-7ACBC7B75736}" type="datetimeFigureOut">
              <a:rPr lang="fi-FI" smtClean="0"/>
              <a:t>26.2.2020</a:t>
            </a:fld>
            <a:endParaRPr lang="fi-FI"/>
          </a:p>
        </p:txBody>
      </p:sp>
      <p:sp>
        <p:nvSpPr>
          <p:cNvPr id="5" name="Footer Placeholder 4"/>
          <p:cNvSpPr>
            <a:spLocks noGrp="1"/>
          </p:cNvSpPr>
          <p:nvPr userDrawn="1">
            <p:ph type="ftr" sz="quarter" idx="11"/>
          </p:nvPr>
        </p:nvSpPr>
        <p:spPr/>
        <p:txBody>
          <a:bodyPr/>
          <a:lstStyle/>
          <a:p>
            <a:endParaRPr lang="fi-FI" dirty="0"/>
          </a:p>
        </p:txBody>
      </p:sp>
      <p:sp>
        <p:nvSpPr>
          <p:cNvPr id="6" name="Slide Number Placeholder 5"/>
          <p:cNvSpPr>
            <a:spLocks noGrp="1"/>
          </p:cNvSpPr>
          <p:nvPr userDrawn="1">
            <p:ph type="sldNum" sz="quarter" idx="12"/>
          </p:nvPr>
        </p:nvSpPr>
        <p:spPr>
          <a:xfrm>
            <a:off x="6228184" y="4767263"/>
            <a:ext cx="864096" cy="273844"/>
          </a:xfrm>
        </p:spPr>
        <p:txBody>
          <a:bodyPr/>
          <a:lstStyle/>
          <a:p>
            <a:fld id="{9EBE4C88-C832-4E34-879B-CA327BC1B922}" type="slidenum">
              <a:rPr lang="fi-FI" smtClean="0"/>
              <a:t>‹#›</a:t>
            </a:fld>
            <a:endParaRPr lang="fi-FI"/>
          </a:p>
        </p:txBody>
      </p:sp>
      <p:grpSp>
        <p:nvGrpSpPr>
          <p:cNvPr id="7" name="Group 6"/>
          <p:cNvGrpSpPr/>
          <p:nvPr userDrawn="1"/>
        </p:nvGrpSpPr>
        <p:grpSpPr>
          <a:xfrm>
            <a:off x="7489899" y="4375804"/>
            <a:ext cx="1311607" cy="621736"/>
            <a:chOff x="5508625" y="292100"/>
            <a:chExt cx="2933700" cy="1390650"/>
          </a:xfrm>
        </p:grpSpPr>
        <p:sp>
          <p:nvSpPr>
            <p:cNvPr id="8" name="Freeform 427"/>
            <p:cNvSpPr>
              <a:spLocks/>
            </p:cNvSpPr>
            <p:nvPr/>
          </p:nvSpPr>
          <p:spPr bwMode="auto">
            <a:xfrm>
              <a:off x="6629400" y="396875"/>
              <a:ext cx="234950" cy="371475"/>
            </a:xfrm>
            <a:custGeom>
              <a:avLst/>
              <a:gdLst>
                <a:gd name="T0" fmla="*/ 12 w 148"/>
                <a:gd name="T1" fmla="*/ 124 h 234"/>
                <a:gd name="T2" fmla="*/ 12 w 148"/>
                <a:gd name="T3" fmla="*/ 234 h 234"/>
                <a:gd name="T4" fmla="*/ 0 w 148"/>
                <a:gd name="T5" fmla="*/ 234 h 234"/>
                <a:gd name="T6" fmla="*/ 0 w 148"/>
                <a:gd name="T7" fmla="*/ 0 h 234"/>
                <a:gd name="T8" fmla="*/ 12 w 148"/>
                <a:gd name="T9" fmla="*/ 0 h 234"/>
                <a:gd name="T10" fmla="*/ 12 w 148"/>
                <a:gd name="T11" fmla="*/ 112 h 234"/>
                <a:gd name="T12" fmla="*/ 56 w 148"/>
                <a:gd name="T13" fmla="*/ 112 h 234"/>
                <a:gd name="T14" fmla="*/ 128 w 148"/>
                <a:gd name="T15" fmla="*/ 0 h 234"/>
                <a:gd name="T16" fmla="*/ 144 w 148"/>
                <a:gd name="T17" fmla="*/ 0 h 234"/>
                <a:gd name="T18" fmla="*/ 66 w 148"/>
                <a:gd name="T19" fmla="*/ 118 h 234"/>
                <a:gd name="T20" fmla="*/ 148 w 148"/>
                <a:gd name="T21" fmla="*/ 234 h 234"/>
                <a:gd name="T22" fmla="*/ 134 w 148"/>
                <a:gd name="T23" fmla="*/ 234 h 234"/>
                <a:gd name="T24" fmla="*/ 56 w 148"/>
                <a:gd name="T25" fmla="*/ 124 h 234"/>
                <a:gd name="T26" fmla="*/ 12 w 148"/>
                <a:gd name="T27" fmla="*/ 1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34">
                  <a:moveTo>
                    <a:pt x="12" y="124"/>
                  </a:moveTo>
                  <a:lnTo>
                    <a:pt x="12" y="234"/>
                  </a:lnTo>
                  <a:lnTo>
                    <a:pt x="0" y="234"/>
                  </a:lnTo>
                  <a:lnTo>
                    <a:pt x="0" y="0"/>
                  </a:lnTo>
                  <a:lnTo>
                    <a:pt x="12" y="0"/>
                  </a:lnTo>
                  <a:lnTo>
                    <a:pt x="12" y="112"/>
                  </a:lnTo>
                  <a:lnTo>
                    <a:pt x="56" y="112"/>
                  </a:lnTo>
                  <a:lnTo>
                    <a:pt x="128" y="0"/>
                  </a:lnTo>
                  <a:lnTo>
                    <a:pt x="144" y="0"/>
                  </a:lnTo>
                  <a:lnTo>
                    <a:pt x="66" y="118"/>
                  </a:lnTo>
                  <a:lnTo>
                    <a:pt x="148" y="234"/>
                  </a:lnTo>
                  <a:lnTo>
                    <a:pt x="134" y="234"/>
                  </a:lnTo>
                  <a:lnTo>
                    <a:pt x="56" y="124"/>
                  </a:lnTo>
                  <a:lnTo>
                    <a:pt x="12" y="12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428"/>
            <p:cNvSpPr>
              <a:spLocks/>
            </p:cNvSpPr>
            <p:nvPr/>
          </p:nvSpPr>
          <p:spPr bwMode="auto">
            <a:xfrm>
              <a:off x="6921500" y="396875"/>
              <a:ext cx="215900" cy="371475"/>
            </a:xfrm>
            <a:custGeom>
              <a:avLst/>
              <a:gdLst>
                <a:gd name="T0" fmla="*/ 0 w 136"/>
                <a:gd name="T1" fmla="*/ 234 h 234"/>
                <a:gd name="T2" fmla="*/ 0 w 136"/>
                <a:gd name="T3" fmla="*/ 0 h 234"/>
                <a:gd name="T4" fmla="*/ 136 w 136"/>
                <a:gd name="T5" fmla="*/ 0 h 234"/>
                <a:gd name="T6" fmla="*/ 136 w 136"/>
                <a:gd name="T7" fmla="*/ 12 h 234"/>
                <a:gd name="T8" fmla="*/ 12 w 136"/>
                <a:gd name="T9" fmla="*/ 12 h 234"/>
                <a:gd name="T10" fmla="*/ 12 w 136"/>
                <a:gd name="T11" fmla="*/ 108 h 234"/>
                <a:gd name="T12" fmla="*/ 116 w 136"/>
                <a:gd name="T13" fmla="*/ 108 h 234"/>
                <a:gd name="T14" fmla="*/ 116 w 136"/>
                <a:gd name="T15" fmla="*/ 120 h 234"/>
                <a:gd name="T16" fmla="*/ 12 w 136"/>
                <a:gd name="T17" fmla="*/ 120 h 234"/>
                <a:gd name="T18" fmla="*/ 12 w 136"/>
                <a:gd name="T19" fmla="*/ 222 h 234"/>
                <a:gd name="T20" fmla="*/ 136 w 136"/>
                <a:gd name="T21" fmla="*/ 222 h 234"/>
                <a:gd name="T22" fmla="*/ 136 w 136"/>
                <a:gd name="T23" fmla="*/ 234 h 234"/>
                <a:gd name="T24" fmla="*/ 0 w 136"/>
                <a:gd name="T2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4">
                  <a:moveTo>
                    <a:pt x="0" y="234"/>
                  </a:moveTo>
                  <a:lnTo>
                    <a:pt x="0" y="0"/>
                  </a:lnTo>
                  <a:lnTo>
                    <a:pt x="136" y="0"/>
                  </a:lnTo>
                  <a:lnTo>
                    <a:pt x="136" y="12"/>
                  </a:lnTo>
                  <a:lnTo>
                    <a:pt x="12" y="12"/>
                  </a:lnTo>
                  <a:lnTo>
                    <a:pt x="12" y="108"/>
                  </a:lnTo>
                  <a:lnTo>
                    <a:pt x="116" y="108"/>
                  </a:lnTo>
                  <a:lnTo>
                    <a:pt x="116" y="120"/>
                  </a:lnTo>
                  <a:lnTo>
                    <a:pt x="12" y="120"/>
                  </a:lnTo>
                  <a:lnTo>
                    <a:pt x="12" y="222"/>
                  </a:lnTo>
                  <a:lnTo>
                    <a:pt x="136" y="222"/>
                  </a:lnTo>
                  <a:lnTo>
                    <a:pt x="136" y="234"/>
                  </a:lnTo>
                  <a:lnTo>
                    <a:pt x="0"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429"/>
            <p:cNvSpPr>
              <a:spLocks/>
            </p:cNvSpPr>
            <p:nvPr/>
          </p:nvSpPr>
          <p:spPr bwMode="auto">
            <a:xfrm>
              <a:off x="7191375" y="393700"/>
              <a:ext cx="228600" cy="377825"/>
            </a:xfrm>
            <a:custGeom>
              <a:avLst/>
              <a:gdLst>
                <a:gd name="T0" fmla="*/ 72 w 144"/>
                <a:gd name="T1" fmla="*/ 10 h 238"/>
                <a:gd name="T2" fmla="*/ 46 w 144"/>
                <a:gd name="T3" fmla="*/ 14 h 238"/>
                <a:gd name="T4" fmla="*/ 28 w 144"/>
                <a:gd name="T5" fmla="*/ 22 h 238"/>
                <a:gd name="T6" fmla="*/ 16 w 144"/>
                <a:gd name="T7" fmla="*/ 36 h 238"/>
                <a:gd name="T8" fmla="*/ 14 w 144"/>
                <a:gd name="T9" fmla="*/ 58 h 238"/>
                <a:gd name="T10" fmla="*/ 14 w 144"/>
                <a:gd name="T11" fmla="*/ 76 h 238"/>
                <a:gd name="T12" fmla="*/ 20 w 144"/>
                <a:gd name="T13" fmla="*/ 88 h 238"/>
                <a:gd name="T14" fmla="*/ 28 w 144"/>
                <a:gd name="T15" fmla="*/ 96 h 238"/>
                <a:gd name="T16" fmla="*/ 34 w 144"/>
                <a:gd name="T17" fmla="*/ 100 h 238"/>
                <a:gd name="T18" fmla="*/ 40 w 144"/>
                <a:gd name="T19" fmla="*/ 102 h 238"/>
                <a:gd name="T20" fmla="*/ 76 w 144"/>
                <a:gd name="T21" fmla="*/ 110 h 238"/>
                <a:gd name="T22" fmla="*/ 106 w 144"/>
                <a:gd name="T23" fmla="*/ 116 h 238"/>
                <a:gd name="T24" fmla="*/ 128 w 144"/>
                <a:gd name="T25" fmla="*/ 126 h 238"/>
                <a:gd name="T26" fmla="*/ 134 w 144"/>
                <a:gd name="T27" fmla="*/ 134 h 238"/>
                <a:gd name="T28" fmla="*/ 142 w 144"/>
                <a:gd name="T29" fmla="*/ 154 h 238"/>
                <a:gd name="T30" fmla="*/ 144 w 144"/>
                <a:gd name="T31" fmla="*/ 168 h 238"/>
                <a:gd name="T32" fmla="*/ 138 w 144"/>
                <a:gd name="T33" fmla="*/ 200 h 238"/>
                <a:gd name="T34" fmla="*/ 126 w 144"/>
                <a:gd name="T35" fmla="*/ 222 h 238"/>
                <a:gd name="T36" fmla="*/ 116 w 144"/>
                <a:gd name="T37" fmla="*/ 228 h 238"/>
                <a:gd name="T38" fmla="*/ 90 w 144"/>
                <a:gd name="T39" fmla="*/ 236 h 238"/>
                <a:gd name="T40" fmla="*/ 72 w 144"/>
                <a:gd name="T41" fmla="*/ 238 h 238"/>
                <a:gd name="T42" fmla="*/ 14 w 144"/>
                <a:gd name="T43" fmla="*/ 234 h 238"/>
                <a:gd name="T44" fmla="*/ 4 w 144"/>
                <a:gd name="T45" fmla="*/ 220 h 238"/>
                <a:gd name="T46" fmla="*/ 44 w 144"/>
                <a:gd name="T47" fmla="*/ 226 h 238"/>
                <a:gd name="T48" fmla="*/ 76 w 144"/>
                <a:gd name="T49" fmla="*/ 226 h 238"/>
                <a:gd name="T50" fmla="*/ 100 w 144"/>
                <a:gd name="T51" fmla="*/ 222 h 238"/>
                <a:gd name="T52" fmla="*/ 116 w 144"/>
                <a:gd name="T53" fmla="*/ 212 h 238"/>
                <a:gd name="T54" fmla="*/ 128 w 144"/>
                <a:gd name="T55" fmla="*/ 194 h 238"/>
                <a:gd name="T56" fmla="*/ 130 w 144"/>
                <a:gd name="T57" fmla="*/ 170 h 238"/>
                <a:gd name="T58" fmla="*/ 130 w 144"/>
                <a:gd name="T59" fmla="*/ 158 h 238"/>
                <a:gd name="T60" fmla="*/ 124 w 144"/>
                <a:gd name="T61" fmla="*/ 142 h 238"/>
                <a:gd name="T62" fmla="*/ 118 w 144"/>
                <a:gd name="T63" fmla="*/ 136 h 238"/>
                <a:gd name="T64" fmla="*/ 102 w 144"/>
                <a:gd name="T65" fmla="*/ 128 h 238"/>
                <a:gd name="T66" fmla="*/ 80 w 144"/>
                <a:gd name="T67" fmla="*/ 122 h 238"/>
                <a:gd name="T68" fmla="*/ 42 w 144"/>
                <a:gd name="T69" fmla="*/ 116 h 238"/>
                <a:gd name="T70" fmla="*/ 20 w 144"/>
                <a:gd name="T71" fmla="*/ 106 h 238"/>
                <a:gd name="T72" fmla="*/ 10 w 144"/>
                <a:gd name="T73" fmla="*/ 98 h 238"/>
                <a:gd name="T74" fmla="*/ 4 w 144"/>
                <a:gd name="T75" fmla="*/ 88 h 238"/>
                <a:gd name="T76" fmla="*/ 0 w 144"/>
                <a:gd name="T77" fmla="*/ 58 h 238"/>
                <a:gd name="T78" fmla="*/ 2 w 144"/>
                <a:gd name="T79" fmla="*/ 44 h 238"/>
                <a:gd name="T80" fmla="*/ 10 w 144"/>
                <a:gd name="T81" fmla="*/ 22 h 238"/>
                <a:gd name="T82" fmla="*/ 28 w 144"/>
                <a:gd name="T83" fmla="*/ 8 h 238"/>
                <a:gd name="T84" fmla="*/ 56 w 144"/>
                <a:gd name="T85" fmla="*/ 0 h 238"/>
                <a:gd name="T86" fmla="*/ 72 w 144"/>
                <a:gd name="T87" fmla="*/ 0 h 238"/>
                <a:gd name="T88" fmla="*/ 128 w 144"/>
                <a:gd name="T89" fmla="*/ 4 h 238"/>
                <a:gd name="T90" fmla="*/ 138 w 144"/>
                <a:gd name="T91" fmla="*/ 16 h 238"/>
                <a:gd name="T92" fmla="*/ 98 w 144"/>
                <a:gd name="T93" fmla="*/ 12 h 238"/>
                <a:gd name="T94" fmla="*/ 72 w 144"/>
                <a:gd name="T95" fmla="*/ 1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38">
                  <a:moveTo>
                    <a:pt x="72" y="10"/>
                  </a:moveTo>
                  <a:lnTo>
                    <a:pt x="72" y="10"/>
                  </a:lnTo>
                  <a:lnTo>
                    <a:pt x="58" y="12"/>
                  </a:lnTo>
                  <a:lnTo>
                    <a:pt x="46" y="14"/>
                  </a:lnTo>
                  <a:lnTo>
                    <a:pt x="36" y="18"/>
                  </a:lnTo>
                  <a:lnTo>
                    <a:pt x="28" y="22"/>
                  </a:lnTo>
                  <a:lnTo>
                    <a:pt x="22" y="28"/>
                  </a:lnTo>
                  <a:lnTo>
                    <a:pt x="16" y="36"/>
                  </a:lnTo>
                  <a:lnTo>
                    <a:pt x="14" y="46"/>
                  </a:lnTo>
                  <a:lnTo>
                    <a:pt x="14" y="58"/>
                  </a:lnTo>
                  <a:lnTo>
                    <a:pt x="14" y="58"/>
                  </a:lnTo>
                  <a:lnTo>
                    <a:pt x="14" y="76"/>
                  </a:lnTo>
                  <a:lnTo>
                    <a:pt x="16" y="82"/>
                  </a:lnTo>
                  <a:lnTo>
                    <a:pt x="20" y="88"/>
                  </a:lnTo>
                  <a:lnTo>
                    <a:pt x="20" y="88"/>
                  </a:lnTo>
                  <a:lnTo>
                    <a:pt x="28" y="96"/>
                  </a:lnTo>
                  <a:lnTo>
                    <a:pt x="28" y="96"/>
                  </a:lnTo>
                  <a:lnTo>
                    <a:pt x="34" y="100"/>
                  </a:lnTo>
                  <a:lnTo>
                    <a:pt x="40" y="102"/>
                  </a:lnTo>
                  <a:lnTo>
                    <a:pt x="40" y="102"/>
                  </a:lnTo>
                  <a:lnTo>
                    <a:pt x="76" y="110"/>
                  </a:lnTo>
                  <a:lnTo>
                    <a:pt x="76" y="110"/>
                  </a:lnTo>
                  <a:lnTo>
                    <a:pt x="92" y="112"/>
                  </a:lnTo>
                  <a:lnTo>
                    <a:pt x="106" y="116"/>
                  </a:lnTo>
                  <a:lnTo>
                    <a:pt x="118" y="122"/>
                  </a:lnTo>
                  <a:lnTo>
                    <a:pt x="128" y="126"/>
                  </a:lnTo>
                  <a:lnTo>
                    <a:pt x="128" y="126"/>
                  </a:lnTo>
                  <a:lnTo>
                    <a:pt x="134" y="134"/>
                  </a:lnTo>
                  <a:lnTo>
                    <a:pt x="140" y="142"/>
                  </a:lnTo>
                  <a:lnTo>
                    <a:pt x="142" y="154"/>
                  </a:lnTo>
                  <a:lnTo>
                    <a:pt x="144" y="168"/>
                  </a:lnTo>
                  <a:lnTo>
                    <a:pt x="144" y="168"/>
                  </a:lnTo>
                  <a:lnTo>
                    <a:pt x="142" y="186"/>
                  </a:lnTo>
                  <a:lnTo>
                    <a:pt x="138" y="200"/>
                  </a:lnTo>
                  <a:lnTo>
                    <a:pt x="134" y="212"/>
                  </a:lnTo>
                  <a:lnTo>
                    <a:pt x="126" y="222"/>
                  </a:lnTo>
                  <a:lnTo>
                    <a:pt x="126" y="222"/>
                  </a:lnTo>
                  <a:lnTo>
                    <a:pt x="116" y="228"/>
                  </a:lnTo>
                  <a:lnTo>
                    <a:pt x="104" y="234"/>
                  </a:lnTo>
                  <a:lnTo>
                    <a:pt x="90" y="236"/>
                  </a:lnTo>
                  <a:lnTo>
                    <a:pt x="72" y="238"/>
                  </a:lnTo>
                  <a:lnTo>
                    <a:pt x="72" y="238"/>
                  </a:lnTo>
                  <a:lnTo>
                    <a:pt x="48" y="236"/>
                  </a:lnTo>
                  <a:lnTo>
                    <a:pt x="14" y="234"/>
                  </a:lnTo>
                  <a:lnTo>
                    <a:pt x="2" y="232"/>
                  </a:lnTo>
                  <a:lnTo>
                    <a:pt x="4" y="220"/>
                  </a:lnTo>
                  <a:lnTo>
                    <a:pt x="4" y="220"/>
                  </a:lnTo>
                  <a:lnTo>
                    <a:pt x="44" y="226"/>
                  </a:lnTo>
                  <a:lnTo>
                    <a:pt x="76" y="226"/>
                  </a:lnTo>
                  <a:lnTo>
                    <a:pt x="76" y="226"/>
                  </a:lnTo>
                  <a:lnTo>
                    <a:pt x="88" y="226"/>
                  </a:lnTo>
                  <a:lnTo>
                    <a:pt x="100" y="222"/>
                  </a:lnTo>
                  <a:lnTo>
                    <a:pt x="110" y="218"/>
                  </a:lnTo>
                  <a:lnTo>
                    <a:pt x="116" y="212"/>
                  </a:lnTo>
                  <a:lnTo>
                    <a:pt x="122" y="204"/>
                  </a:lnTo>
                  <a:lnTo>
                    <a:pt x="128" y="194"/>
                  </a:lnTo>
                  <a:lnTo>
                    <a:pt x="130" y="182"/>
                  </a:lnTo>
                  <a:lnTo>
                    <a:pt x="130" y="170"/>
                  </a:lnTo>
                  <a:lnTo>
                    <a:pt x="130" y="170"/>
                  </a:lnTo>
                  <a:lnTo>
                    <a:pt x="130" y="158"/>
                  </a:lnTo>
                  <a:lnTo>
                    <a:pt x="128" y="148"/>
                  </a:lnTo>
                  <a:lnTo>
                    <a:pt x="124" y="142"/>
                  </a:lnTo>
                  <a:lnTo>
                    <a:pt x="118" y="136"/>
                  </a:lnTo>
                  <a:lnTo>
                    <a:pt x="118" y="136"/>
                  </a:lnTo>
                  <a:lnTo>
                    <a:pt x="110" y="132"/>
                  </a:lnTo>
                  <a:lnTo>
                    <a:pt x="102" y="128"/>
                  </a:lnTo>
                  <a:lnTo>
                    <a:pt x="80" y="122"/>
                  </a:lnTo>
                  <a:lnTo>
                    <a:pt x="80" y="122"/>
                  </a:lnTo>
                  <a:lnTo>
                    <a:pt x="42" y="116"/>
                  </a:lnTo>
                  <a:lnTo>
                    <a:pt x="42" y="116"/>
                  </a:lnTo>
                  <a:lnTo>
                    <a:pt x="30" y="112"/>
                  </a:lnTo>
                  <a:lnTo>
                    <a:pt x="20" y="106"/>
                  </a:lnTo>
                  <a:lnTo>
                    <a:pt x="20" y="106"/>
                  </a:lnTo>
                  <a:lnTo>
                    <a:pt x="10" y="98"/>
                  </a:lnTo>
                  <a:lnTo>
                    <a:pt x="4" y="88"/>
                  </a:lnTo>
                  <a:lnTo>
                    <a:pt x="4" y="88"/>
                  </a:lnTo>
                  <a:lnTo>
                    <a:pt x="2" y="74"/>
                  </a:lnTo>
                  <a:lnTo>
                    <a:pt x="0" y="58"/>
                  </a:lnTo>
                  <a:lnTo>
                    <a:pt x="0" y="58"/>
                  </a:lnTo>
                  <a:lnTo>
                    <a:pt x="2" y="44"/>
                  </a:lnTo>
                  <a:lnTo>
                    <a:pt x="4" y="32"/>
                  </a:lnTo>
                  <a:lnTo>
                    <a:pt x="10" y="22"/>
                  </a:lnTo>
                  <a:lnTo>
                    <a:pt x="18" y="14"/>
                  </a:lnTo>
                  <a:lnTo>
                    <a:pt x="28" y="8"/>
                  </a:lnTo>
                  <a:lnTo>
                    <a:pt x="40" y="2"/>
                  </a:lnTo>
                  <a:lnTo>
                    <a:pt x="56" y="0"/>
                  </a:lnTo>
                  <a:lnTo>
                    <a:pt x="72" y="0"/>
                  </a:lnTo>
                  <a:lnTo>
                    <a:pt x="72" y="0"/>
                  </a:lnTo>
                  <a:lnTo>
                    <a:pt x="98" y="0"/>
                  </a:lnTo>
                  <a:lnTo>
                    <a:pt x="128" y="4"/>
                  </a:lnTo>
                  <a:lnTo>
                    <a:pt x="138" y="4"/>
                  </a:lnTo>
                  <a:lnTo>
                    <a:pt x="138" y="16"/>
                  </a:lnTo>
                  <a:lnTo>
                    <a:pt x="138" y="16"/>
                  </a:lnTo>
                  <a:lnTo>
                    <a:pt x="98" y="12"/>
                  </a:lnTo>
                  <a:lnTo>
                    <a:pt x="72" y="10"/>
                  </a:lnTo>
                  <a:lnTo>
                    <a:pt x="72" y="1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430"/>
            <p:cNvSpPr>
              <a:spLocks/>
            </p:cNvSpPr>
            <p:nvPr/>
          </p:nvSpPr>
          <p:spPr bwMode="auto">
            <a:xfrm>
              <a:off x="7454900" y="396875"/>
              <a:ext cx="263525" cy="371475"/>
            </a:xfrm>
            <a:custGeom>
              <a:avLst/>
              <a:gdLst>
                <a:gd name="T0" fmla="*/ 0 w 166"/>
                <a:gd name="T1" fmla="*/ 12 h 234"/>
                <a:gd name="T2" fmla="*/ 0 w 166"/>
                <a:gd name="T3" fmla="*/ 0 h 234"/>
                <a:gd name="T4" fmla="*/ 166 w 166"/>
                <a:gd name="T5" fmla="*/ 0 h 234"/>
                <a:gd name="T6" fmla="*/ 166 w 166"/>
                <a:gd name="T7" fmla="*/ 12 h 234"/>
                <a:gd name="T8" fmla="*/ 90 w 166"/>
                <a:gd name="T9" fmla="*/ 12 h 234"/>
                <a:gd name="T10" fmla="*/ 90 w 166"/>
                <a:gd name="T11" fmla="*/ 234 h 234"/>
                <a:gd name="T12" fmla="*/ 78 w 166"/>
                <a:gd name="T13" fmla="*/ 234 h 234"/>
                <a:gd name="T14" fmla="*/ 78 w 166"/>
                <a:gd name="T15" fmla="*/ 12 h 234"/>
                <a:gd name="T16" fmla="*/ 0 w 166"/>
                <a:gd name="T17"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34">
                  <a:moveTo>
                    <a:pt x="0" y="12"/>
                  </a:moveTo>
                  <a:lnTo>
                    <a:pt x="0" y="0"/>
                  </a:lnTo>
                  <a:lnTo>
                    <a:pt x="166" y="0"/>
                  </a:lnTo>
                  <a:lnTo>
                    <a:pt x="166" y="12"/>
                  </a:lnTo>
                  <a:lnTo>
                    <a:pt x="90" y="12"/>
                  </a:lnTo>
                  <a:lnTo>
                    <a:pt x="90" y="234"/>
                  </a:lnTo>
                  <a:lnTo>
                    <a:pt x="78" y="234"/>
                  </a:lnTo>
                  <a:lnTo>
                    <a:pt x="78" y="12"/>
                  </a:lnTo>
                  <a:lnTo>
                    <a:pt x="0" y="12"/>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431"/>
            <p:cNvSpPr>
              <a:spLocks noEditPoints="1"/>
            </p:cNvSpPr>
            <p:nvPr/>
          </p:nvSpPr>
          <p:spPr bwMode="auto">
            <a:xfrm>
              <a:off x="7712075" y="292100"/>
              <a:ext cx="282575" cy="476250"/>
            </a:xfrm>
            <a:custGeom>
              <a:avLst/>
              <a:gdLst>
                <a:gd name="T0" fmla="*/ 0 w 178"/>
                <a:gd name="T1" fmla="*/ 300 h 300"/>
                <a:gd name="T2" fmla="*/ 72 w 178"/>
                <a:gd name="T3" fmla="*/ 66 h 300"/>
                <a:gd name="T4" fmla="*/ 106 w 178"/>
                <a:gd name="T5" fmla="*/ 66 h 300"/>
                <a:gd name="T6" fmla="*/ 178 w 178"/>
                <a:gd name="T7" fmla="*/ 300 h 300"/>
                <a:gd name="T8" fmla="*/ 166 w 178"/>
                <a:gd name="T9" fmla="*/ 300 h 300"/>
                <a:gd name="T10" fmla="*/ 144 w 178"/>
                <a:gd name="T11" fmla="*/ 228 h 300"/>
                <a:gd name="T12" fmla="*/ 34 w 178"/>
                <a:gd name="T13" fmla="*/ 228 h 300"/>
                <a:gd name="T14" fmla="*/ 12 w 178"/>
                <a:gd name="T15" fmla="*/ 300 h 300"/>
                <a:gd name="T16" fmla="*/ 0 w 178"/>
                <a:gd name="T17" fmla="*/ 300 h 300"/>
                <a:gd name="T18" fmla="*/ 80 w 178"/>
                <a:gd name="T19" fmla="*/ 78 h 300"/>
                <a:gd name="T20" fmla="*/ 38 w 178"/>
                <a:gd name="T21" fmla="*/ 216 h 300"/>
                <a:gd name="T22" fmla="*/ 140 w 178"/>
                <a:gd name="T23" fmla="*/ 216 h 300"/>
                <a:gd name="T24" fmla="*/ 98 w 178"/>
                <a:gd name="T25" fmla="*/ 78 h 300"/>
                <a:gd name="T26" fmla="*/ 80 w 178"/>
                <a:gd name="T27" fmla="*/ 78 h 300"/>
                <a:gd name="T28" fmla="*/ 50 w 178"/>
                <a:gd name="T29" fmla="*/ 22 h 300"/>
                <a:gd name="T30" fmla="*/ 50 w 178"/>
                <a:gd name="T31" fmla="*/ 0 h 300"/>
                <a:gd name="T32" fmla="*/ 62 w 178"/>
                <a:gd name="T33" fmla="*/ 0 h 300"/>
                <a:gd name="T34" fmla="*/ 62 w 178"/>
                <a:gd name="T35" fmla="*/ 22 h 300"/>
                <a:gd name="T36" fmla="*/ 50 w 178"/>
                <a:gd name="T37" fmla="*/ 22 h 300"/>
                <a:gd name="T38" fmla="*/ 116 w 178"/>
                <a:gd name="T39" fmla="*/ 22 h 300"/>
                <a:gd name="T40" fmla="*/ 116 w 178"/>
                <a:gd name="T41" fmla="*/ 0 h 300"/>
                <a:gd name="T42" fmla="*/ 128 w 178"/>
                <a:gd name="T43" fmla="*/ 0 h 300"/>
                <a:gd name="T44" fmla="*/ 128 w 178"/>
                <a:gd name="T45" fmla="*/ 22 h 300"/>
                <a:gd name="T46" fmla="*/ 116 w 178"/>
                <a:gd name="T47" fmla="*/ 2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300">
                  <a:moveTo>
                    <a:pt x="0" y="300"/>
                  </a:moveTo>
                  <a:lnTo>
                    <a:pt x="72" y="66"/>
                  </a:lnTo>
                  <a:lnTo>
                    <a:pt x="106" y="66"/>
                  </a:lnTo>
                  <a:lnTo>
                    <a:pt x="178" y="300"/>
                  </a:lnTo>
                  <a:lnTo>
                    <a:pt x="166" y="300"/>
                  </a:lnTo>
                  <a:lnTo>
                    <a:pt x="144" y="228"/>
                  </a:lnTo>
                  <a:lnTo>
                    <a:pt x="34" y="228"/>
                  </a:lnTo>
                  <a:lnTo>
                    <a:pt x="12" y="300"/>
                  </a:lnTo>
                  <a:lnTo>
                    <a:pt x="0" y="300"/>
                  </a:lnTo>
                  <a:close/>
                  <a:moveTo>
                    <a:pt x="80" y="78"/>
                  </a:moveTo>
                  <a:lnTo>
                    <a:pt x="38" y="216"/>
                  </a:lnTo>
                  <a:lnTo>
                    <a:pt x="140" y="216"/>
                  </a:lnTo>
                  <a:lnTo>
                    <a:pt x="98" y="78"/>
                  </a:lnTo>
                  <a:lnTo>
                    <a:pt x="80" y="78"/>
                  </a:lnTo>
                  <a:close/>
                  <a:moveTo>
                    <a:pt x="50" y="22"/>
                  </a:moveTo>
                  <a:lnTo>
                    <a:pt x="50" y="0"/>
                  </a:lnTo>
                  <a:lnTo>
                    <a:pt x="62" y="0"/>
                  </a:lnTo>
                  <a:lnTo>
                    <a:pt x="62" y="22"/>
                  </a:lnTo>
                  <a:lnTo>
                    <a:pt x="50" y="22"/>
                  </a:lnTo>
                  <a:close/>
                  <a:moveTo>
                    <a:pt x="116" y="22"/>
                  </a:moveTo>
                  <a:lnTo>
                    <a:pt x="116" y="0"/>
                  </a:lnTo>
                  <a:lnTo>
                    <a:pt x="128" y="0"/>
                  </a:lnTo>
                  <a:lnTo>
                    <a:pt x="128" y="22"/>
                  </a:lnTo>
                  <a:lnTo>
                    <a:pt x="116" y="22"/>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432"/>
            <p:cNvSpPr>
              <a:spLocks/>
            </p:cNvSpPr>
            <p:nvPr/>
          </p:nvSpPr>
          <p:spPr bwMode="auto">
            <a:xfrm>
              <a:off x="6597650" y="854075"/>
              <a:ext cx="269875" cy="371475"/>
            </a:xfrm>
            <a:custGeom>
              <a:avLst/>
              <a:gdLst>
                <a:gd name="T0" fmla="*/ 158 w 170"/>
                <a:gd name="T1" fmla="*/ 0 h 234"/>
                <a:gd name="T2" fmla="*/ 170 w 170"/>
                <a:gd name="T3" fmla="*/ 0 h 234"/>
                <a:gd name="T4" fmla="*/ 104 w 170"/>
                <a:gd name="T5" fmla="*/ 234 h 234"/>
                <a:gd name="T6" fmla="*/ 66 w 170"/>
                <a:gd name="T7" fmla="*/ 234 h 234"/>
                <a:gd name="T8" fmla="*/ 0 w 170"/>
                <a:gd name="T9" fmla="*/ 0 h 234"/>
                <a:gd name="T10" fmla="*/ 12 w 170"/>
                <a:gd name="T11" fmla="*/ 0 h 234"/>
                <a:gd name="T12" fmla="*/ 74 w 170"/>
                <a:gd name="T13" fmla="*/ 222 h 234"/>
                <a:gd name="T14" fmla="*/ 96 w 170"/>
                <a:gd name="T15" fmla="*/ 222 h 234"/>
                <a:gd name="T16" fmla="*/ 158 w 170"/>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34">
                  <a:moveTo>
                    <a:pt x="158" y="0"/>
                  </a:moveTo>
                  <a:lnTo>
                    <a:pt x="170" y="0"/>
                  </a:lnTo>
                  <a:lnTo>
                    <a:pt x="104" y="234"/>
                  </a:lnTo>
                  <a:lnTo>
                    <a:pt x="66" y="234"/>
                  </a:lnTo>
                  <a:lnTo>
                    <a:pt x="0" y="0"/>
                  </a:lnTo>
                  <a:lnTo>
                    <a:pt x="12" y="0"/>
                  </a:lnTo>
                  <a:lnTo>
                    <a:pt x="74" y="222"/>
                  </a:lnTo>
                  <a:lnTo>
                    <a:pt x="96" y="222"/>
                  </a:lnTo>
                  <a:lnTo>
                    <a:pt x="15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433"/>
            <p:cNvSpPr>
              <a:spLocks/>
            </p:cNvSpPr>
            <p:nvPr/>
          </p:nvSpPr>
          <p:spPr bwMode="auto">
            <a:xfrm>
              <a:off x="6889750" y="854075"/>
              <a:ext cx="260350" cy="371475"/>
            </a:xfrm>
            <a:custGeom>
              <a:avLst/>
              <a:gdLst>
                <a:gd name="T0" fmla="*/ 88 w 164"/>
                <a:gd name="T1" fmla="*/ 234 h 234"/>
                <a:gd name="T2" fmla="*/ 76 w 164"/>
                <a:gd name="T3" fmla="*/ 234 h 234"/>
                <a:gd name="T4" fmla="*/ 76 w 164"/>
                <a:gd name="T5" fmla="*/ 134 h 234"/>
                <a:gd name="T6" fmla="*/ 0 w 164"/>
                <a:gd name="T7" fmla="*/ 0 h 234"/>
                <a:gd name="T8" fmla="*/ 14 w 164"/>
                <a:gd name="T9" fmla="*/ 0 h 234"/>
                <a:gd name="T10" fmla="*/ 82 w 164"/>
                <a:gd name="T11" fmla="*/ 120 h 234"/>
                <a:gd name="T12" fmla="*/ 150 w 164"/>
                <a:gd name="T13" fmla="*/ 0 h 234"/>
                <a:gd name="T14" fmla="*/ 164 w 164"/>
                <a:gd name="T15" fmla="*/ 0 h 234"/>
                <a:gd name="T16" fmla="*/ 88 w 164"/>
                <a:gd name="T17" fmla="*/ 134 h 234"/>
                <a:gd name="T18" fmla="*/ 88 w 164"/>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234">
                  <a:moveTo>
                    <a:pt x="88" y="234"/>
                  </a:moveTo>
                  <a:lnTo>
                    <a:pt x="76" y="234"/>
                  </a:lnTo>
                  <a:lnTo>
                    <a:pt x="76" y="134"/>
                  </a:lnTo>
                  <a:lnTo>
                    <a:pt x="0" y="0"/>
                  </a:lnTo>
                  <a:lnTo>
                    <a:pt x="14" y="0"/>
                  </a:lnTo>
                  <a:lnTo>
                    <a:pt x="82" y="120"/>
                  </a:lnTo>
                  <a:lnTo>
                    <a:pt x="150" y="0"/>
                  </a:lnTo>
                  <a:lnTo>
                    <a:pt x="164" y="0"/>
                  </a:lnTo>
                  <a:lnTo>
                    <a:pt x="88" y="134"/>
                  </a:lnTo>
                  <a:lnTo>
                    <a:pt x="88"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434"/>
            <p:cNvSpPr>
              <a:spLocks/>
            </p:cNvSpPr>
            <p:nvPr/>
          </p:nvSpPr>
          <p:spPr bwMode="auto">
            <a:xfrm>
              <a:off x="7169150" y="854075"/>
              <a:ext cx="257175" cy="371475"/>
            </a:xfrm>
            <a:custGeom>
              <a:avLst/>
              <a:gdLst>
                <a:gd name="T0" fmla="*/ 88 w 162"/>
                <a:gd name="T1" fmla="*/ 234 h 234"/>
                <a:gd name="T2" fmla="*/ 76 w 162"/>
                <a:gd name="T3" fmla="*/ 234 h 234"/>
                <a:gd name="T4" fmla="*/ 76 w 162"/>
                <a:gd name="T5" fmla="*/ 134 h 234"/>
                <a:gd name="T6" fmla="*/ 0 w 162"/>
                <a:gd name="T7" fmla="*/ 0 h 234"/>
                <a:gd name="T8" fmla="*/ 14 w 162"/>
                <a:gd name="T9" fmla="*/ 0 h 234"/>
                <a:gd name="T10" fmla="*/ 82 w 162"/>
                <a:gd name="T11" fmla="*/ 120 h 234"/>
                <a:gd name="T12" fmla="*/ 150 w 162"/>
                <a:gd name="T13" fmla="*/ 0 h 234"/>
                <a:gd name="T14" fmla="*/ 162 w 162"/>
                <a:gd name="T15" fmla="*/ 0 h 234"/>
                <a:gd name="T16" fmla="*/ 88 w 162"/>
                <a:gd name="T17" fmla="*/ 134 h 234"/>
                <a:gd name="T18" fmla="*/ 88 w 162"/>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34">
                  <a:moveTo>
                    <a:pt x="88" y="234"/>
                  </a:moveTo>
                  <a:lnTo>
                    <a:pt x="76" y="234"/>
                  </a:lnTo>
                  <a:lnTo>
                    <a:pt x="76" y="134"/>
                  </a:lnTo>
                  <a:lnTo>
                    <a:pt x="0" y="0"/>
                  </a:lnTo>
                  <a:lnTo>
                    <a:pt x="14" y="0"/>
                  </a:lnTo>
                  <a:lnTo>
                    <a:pt x="82" y="120"/>
                  </a:lnTo>
                  <a:lnTo>
                    <a:pt x="150" y="0"/>
                  </a:lnTo>
                  <a:lnTo>
                    <a:pt x="162" y="0"/>
                  </a:lnTo>
                  <a:lnTo>
                    <a:pt x="88" y="134"/>
                  </a:lnTo>
                  <a:lnTo>
                    <a:pt x="88"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435"/>
            <p:cNvSpPr>
              <a:spLocks/>
            </p:cNvSpPr>
            <p:nvPr/>
          </p:nvSpPr>
          <p:spPr bwMode="auto">
            <a:xfrm>
              <a:off x="7458075" y="850900"/>
              <a:ext cx="225425" cy="377825"/>
            </a:xfrm>
            <a:custGeom>
              <a:avLst/>
              <a:gdLst>
                <a:gd name="T0" fmla="*/ 72 w 142"/>
                <a:gd name="T1" fmla="*/ 10 h 238"/>
                <a:gd name="T2" fmla="*/ 46 w 142"/>
                <a:gd name="T3" fmla="*/ 14 h 238"/>
                <a:gd name="T4" fmla="*/ 26 w 142"/>
                <a:gd name="T5" fmla="*/ 22 h 238"/>
                <a:gd name="T6" fmla="*/ 16 w 142"/>
                <a:gd name="T7" fmla="*/ 36 h 238"/>
                <a:gd name="T8" fmla="*/ 12 w 142"/>
                <a:gd name="T9" fmla="*/ 58 h 238"/>
                <a:gd name="T10" fmla="*/ 14 w 142"/>
                <a:gd name="T11" fmla="*/ 76 h 238"/>
                <a:gd name="T12" fmla="*/ 18 w 142"/>
                <a:gd name="T13" fmla="*/ 88 h 238"/>
                <a:gd name="T14" fmla="*/ 28 w 142"/>
                <a:gd name="T15" fmla="*/ 96 h 238"/>
                <a:gd name="T16" fmla="*/ 32 w 142"/>
                <a:gd name="T17" fmla="*/ 100 h 238"/>
                <a:gd name="T18" fmla="*/ 40 w 142"/>
                <a:gd name="T19" fmla="*/ 102 h 238"/>
                <a:gd name="T20" fmla="*/ 74 w 142"/>
                <a:gd name="T21" fmla="*/ 110 h 238"/>
                <a:gd name="T22" fmla="*/ 106 w 142"/>
                <a:gd name="T23" fmla="*/ 116 h 238"/>
                <a:gd name="T24" fmla="*/ 126 w 142"/>
                <a:gd name="T25" fmla="*/ 126 h 238"/>
                <a:gd name="T26" fmla="*/ 134 w 142"/>
                <a:gd name="T27" fmla="*/ 134 h 238"/>
                <a:gd name="T28" fmla="*/ 142 w 142"/>
                <a:gd name="T29" fmla="*/ 154 h 238"/>
                <a:gd name="T30" fmla="*/ 142 w 142"/>
                <a:gd name="T31" fmla="*/ 168 h 238"/>
                <a:gd name="T32" fmla="*/ 138 w 142"/>
                <a:gd name="T33" fmla="*/ 200 h 238"/>
                <a:gd name="T34" fmla="*/ 124 w 142"/>
                <a:gd name="T35" fmla="*/ 222 h 238"/>
                <a:gd name="T36" fmla="*/ 114 w 142"/>
                <a:gd name="T37" fmla="*/ 228 h 238"/>
                <a:gd name="T38" fmla="*/ 88 w 142"/>
                <a:gd name="T39" fmla="*/ 236 h 238"/>
                <a:gd name="T40" fmla="*/ 72 w 142"/>
                <a:gd name="T41" fmla="*/ 238 h 238"/>
                <a:gd name="T42" fmla="*/ 12 w 142"/>
                <a:gd name="T43" fmla="*/ 234 h 238"/>
                <a:gd name="T44" fmla="*/ 2 w 142"/>
                <a:gd name="T45" fmla="*/ 220 h 238"/>
                <a:gd name="T46" fmla="*/ 42 w 142"/>
                <a:gd name="T47" fmla="*/ 226 h 238"/>
                <a:gd name="T48" fmla="*/ 74 w 142"/>
                <a:gd name="T49" fmla="*/ 226 h 238"/>
                <a:gd name="T50" fmla="*/ 98 w 142"/>
                <a:gd name="T51" fmla="*/ 222 h 238"/>
                <a:gd name="T52" fmla="*/ 116 w 142"/>
                <a:gd name="T53" fmla="*/ 212 h 238"/>
                <a:gd name="T54" fmla="*/ 126 w 142"/>
                <a:gd name="T55" fmla="*/ 194 h 238"/>
                <a:gd name="T56" fmla="*/ 130 w 142"/>
                <a:gd name="T57" fmla="*/ 170 h 238"/>
                <a:gd name="T58" fmla="*/ 128 w 142"/>
                <a:gd name="T59" fmla="*/ 158 h 238"/>
                <a:gd name="T60" fmla="*/ 122 w 142"/>
                <a:gd name="T61" fmla="*/ 142 h 238"/>
                <a:gd name="T62" fmla="*/ 116 w 142"/>
                <a:gd name="T63" fmla="*/ 136 h 238"/>
                <a:gd name="T64" fmla="*/ 100 w 142"/>
                <a:gd name="T65" fmla="*/ 128 h 238"/>
                <a:gd name="T66" fmla="*/ 78 w 142"/>
                <a:gd name="T67" fmla="*/ 122 h 238"/>
                <a:gd name="T68" fmla="*/ 40 w 142"/>
                <a:gd name="T69" fmla="*/ 116 h 238"/>
                <a:gd name="T70" fmla="*/ 18 w 142"/>
                <a:gd name="T71" fmla="*/ 106 h 238"/>
                <a:gd name="T72" fmla="*/ 10 w 142"/>
                <a:gd name="T73" fmla="*/ 98 h 238"/>
                <a:gd name="T74" fmla="*/ 4 w 142"/>
                <a:gd name="T75" fmla="*/ 88 h 238"/>
                <a:gd name="T76" fmla="*/ 0 w 142"/>
                <a:gd name="T77" fmla="*/ 58 h 238"/>
                <a:gd name="T78" fmla="*/ 0 w 142"/>
                <a:gd name="T79" fmla="*/ 44 h 238"/>
                <a:gd name="T80" fmla="*/ 10 w 142"/>
                <a:gd name="T81" fmla="*/ 22 h 238"/>
                <a:gd name="T82" fmla="*/ 28 w 142"/>
                <a:gd name="T83" fmla="*/ 8 h 238"/>
                <a:gd name="T84" fmla="*/ 54 w 142"/>
                <a:gd name="T85" fmla="*/ 0 h 238"/>
                <a:gd name="T86" fmla="*/ 72 w 142"/>
                <a:gd name="T87" fmla="*/ 0 h 238"/>
                <a:gd name="T88" fmla="*/ 126 w 142"/>
                <a:gd name="T89" fmla="*/ 4 h 238"/>
                <a:gd name="T90" fmla="*/ 136 w 142"/>
                <a:gd name="T91" fmla="*/ 16 h 238"/>
                <a:gd name="T92" fmla="*/ 96 w 142"/>
                <a:gd name="T93" fmla="*/ 12 h 238"/>
                <a:gd name="T94" fmla="*/ 72 w 142"/>
                <a:gd name="T95" fmla="*/ 1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238">
                  <a:moveTo>
                    <a:pt x="72" y="10"/>
                  </a:moveTo>
                  <a:lnTo>
                    <a:pt x="72" y="10"/>
                  </a:lnTo>
                  <a:lnTo>
                    <a:pt x="58" y="12"/>
                  </a:lnTo>
                  <a:lnTo>
                    <a:pt x="46" y="14"/>
                  </a:lnTo>
                  <a:lnTo>
                    <a:pt x="36" y="18"/>
                  </a:lnTo>
                  <a:lnTo>
                    <a:pt x="26" y="22"/>
                  </a:lnTo>
                  <a:lnTo>
                    <a:pt x="20" y="28"/>
                  </a:lnTo>
                  <a:lnTo>
                    <a:pt x="16" y="36"/>
                  </a:lnTo>
                  <a:lnTo>
                    <a:pt x="12" y="46"/>
                  </a:lnTo>
                  <a:lnTo>
                    <a:pt x="12" y="58"/>
                  </a:lnTo>
                  <a:lnTo>
                    <a:pt x="12" y="58"/>
                  </a:lnTo>
                  <a:lnTo>
                    <a:pt x="14" y="76"/>
                  </a:lnTo>
                  <a:lnTo>
                    <a:pt x="16" y="82"/>
                  </a:lnTo>
                  <a:lnTo>
                    <a:pt x="18" y="88"/>
                  </a:lnTo>
                  <a:lnTo>
                    <a:pt x="18" y="88"/>
                  </a:lnTo>
                  <a:lnTo>
                    <a:pt x="28" y="96"/>
                  </a:lnTo>
                  <a:lnTo>
                    <a:pt x="28" y="96"/>
                  </a:lnTo>
                  <a:lnTo>
                    <a:pt x="32" y="100"/>
                  </a:lnTo>
                  <a:lnTo>
                    <a:pt x="40" y="102"/>
                  </a:lnTo>
                  <a:lnTo>
                    <a:pt x="40" y="102"/>
                  </a:lnTo>
                  <a:lnTo>
                    <a:pt x="74" y="110"/>
                  </a:lnTo>
                  <a:lnTo>
                    <a:pt x="74" y="110"/>
                  </a:lnTo>
                  <a:lnTo>
                    <a:pt x="92" y="112"/>
                  </a:lnTo>
                  <a:lnTo>
                    <a:pt x="106" y="116"/>
                  </a:lnTo>
                  <a:lnTo>
                    <a:pt x="118" y="122"/>
                  </a:lnTo>
                  <a:lnTo>
                    <a:pt x="126" y="126"/>
                  </a:lnTo>
                  <a:lnTo>
                    <a:pt x="126" y="126"/>
                  </a:lnTo>
                  <a:lnTo>
                    <a:pt x="134" y="134"/>
                  </a:lnTo>
                  <a:lnTo>
                    <a:pt x="138" y="142"/>
                  </a:lnTo>
                  <a:lnTo>
                    <a:pt x="142" y="154"/>
                  </a:lnTo>
                  <a:lnTo>
                    <a:pt x="142" y="168"/>
                  </a:lnTo>
                  <a:lnTo>
                    <a:pt x="142" y="168"/>
                  </a:lnTo>
                  <a:lnTo>
                    <a:pt x="142" y="186"/>
                  </a:lnTo>
                  <a:lnTo>
                    <a:pt x="138" y="200"/>
                  </a:lnTo>
                  <a:lnTo>
                    <a:pt x="132" y="212"/>
                  </a:lnTo>
                  <a:lnTo>
                    <a:pt x="124" y="222"/>
                  </a:lnTo>
                  <a:lnTo>
                    <a:pt x="124" y="222"/>
                  </a:lnTo>
                  <a:lnTo>
                    <a:pt x="114" y="228"/>
                  </a:lnTo>
                  <a:lnTo>
                    <a:pt x="102" y="234"/>
                  </a:lnTo>
                  <a:lnTo>
                    <a:pt x="88" y="236"/>
                  </a:lnTo>
                  <a:lnTo>
                    <a:pt x="72" y="238"/>
                  </a:lnTo>
                  <a:lnTo>
                    <a:pt x="72" y="238"/>
                  </a:lnTo>
                  <a:lnTo>
                    <a:pt x="46" y="236"/>
                  </a:lnTo>
                  <a:lnTo>
                    <a:pt x="12" y="234"/>
                  </a:lnTo>
                  <a:lnTo>
                    <a:pt x="0" y="232"/>
                  </a:lnTo>
                  <a:lnTo>
                    <a:pt x="2" y="220"/>
                  </a:lnTo>
                  <a:lnTo>
                    <a:pt x="2" y="220"/>
                  </a:lnTo>
                  <a:lnTo>
                    <a:pt x="42" y="226"/>
                  </a:lnTo>
                  <a:lnTo>
                    <a:pt x="74" y="226"/>
                  </a:lnTo>
                  <a:lnTo>
                    <a:pt x="74" y="226"/>
                  </a:lnTo>
                  <a:lnTo>
                    <a:pt x="88" y="226"/>
                  </a:lnTo>
                  <a:lnTo>
                    <a:pt x="98" y="222"/>
                  </a:lnTo>
                  <a:lnTo>
                    <a:pt x="108" y="218"/>
                  </a:lnTo>
                  <a:lnTo>
                    <a:pt x="116" y="212"/>
                  </a:lnTo>
                  <a:lnTo>
                    <a:pt x="122" y="204"/>
                  </a:lnTo>
                  <a:lnTo>
                    <a:pt x="126" y="194"/>
                  </a:lnTo>
                  <a:lnTo>
                    <a:pt x="128" y="182"/>
                  </a:lnTo>
                  <a:lnTo>
                    <a:pt x="130" y="170"/>
                  </a:lnTo>
                  <a:lnTo>
                    <a:pt x="130" y="170"/>
                  </a:lnTo>
                  <a:lnTo>
                    <a:pt x="128" y="158"/>
                  </a:lnTo>
                  <a:lnTo>
                    <a:pt x="126" y="148"/>
                  </a:lnTo>
                  <a:lnTo>
                    <a:pt x="122" y="142"/>
                  </a:lnTo>
                  <a:lnTo>
                    <a:pt x="116" y="136"/>
                  </a:lnTo>
                  <a:lnTo>
                    <a:pt x="116" y="136"/>
                  </a:lnTo>
                  <a:lnTo>
                    <a:pt x="110" y="132"/>
                  </a:lnTo>
                  <a:lnTo>
                    <a:pt x="100" y="128"/>
                  </a:lnTo>
                  <a:lnTo>
                    <a:pt x="78" y="122"/>
                  </a:lnTo>
                  <a:lnTo>
                    <a:pt x="78" y="122"/>
                  </a:lnTo>
                  <a:lnTo>
                    <a:pt x="40" y="116"/>
                  </a:lnTo>
                  <a:lnTo>
                    <a:pt x="40" y="116"/>
                  </a:lnTo>
                  <a:lnTo>
                    <a:pt x="30" y="112"/>
                  </a:lnTo>
                  <a:lnTo>
                    <a:pt x="18" y="106"/>
                  </a:lnTo>
                  <a:lnTo>
                    <a:pt x="18" y="106"/>
                  </a:lnTo>
                  <a:lnTo>
                    <a:pt x="10" y="98"/>
                  </a:lnTo>
                  <a:lnTo>
                    <a:pt x="4" y="88"/>
                  </a:lnTo>
                  <a:lnTo>
                    <a:pt x="4" y="88"/>
                  </a:lnTo>
                  <a:lnTo>
                    <a:pt x="0" y="74"/>
                  </a:lnTo>
                  <a:lnTo>
                    <a:pt x="0" y="58"/>
                  </a:lnTo>
                  <a:lnTo>
                    <a:pt x="0" y="58"/>
                  </a:lnTo>
                  <a:lnTo>
                    <a:pt x="0" y="44"/>
                  </a:lnTo>
                  <a:lnTo>
                    <a:pt x="4" y="32"/>
                  </a:lnTo>
                  <a:lnTo>
                    <a:pt x="10" y="22"/>
                  </a:lnTo>
                  <a:lnTo>
                    <a:pt x="18" y="14"/>
                  </a:lnTo>
                  <a:lnTo>
                    <a:pt x="28" y="8"/>
                  </a:lnTo>
                  <a:lnTo>
                    <a:pt x="40" y="2"/>
                  </a:lnTo>
                  <a:lnTo>
                    <a:pt x="54" y="0"/>
                  </a:lnTo>
                  <a:lnTo>
                    <a:pt x="72" y="0"/>
                  </a:lnTo>
                  <a:lnTo>
                    <a:pt x="72" y="0"/>
                  </a:lnTo>
                  <a:lnTo>
                    <a:pt x="96" y="0"/>
                  </a:lnTo>
                  <a:lnTo>
                    <a:pt x="126" y="4"/>
                  </a:lnTo>
                  <a:lnTo>
                    <a:pt x="138" y="4"/>
                  </a:lnTo>
                  <a:lnTo>
                    <a:pt x="136" y="16"/>
                  </a:lnTo>
                  <a:lnTo>
                    <a:pt x="136" y="16"/>
                  </a:lnTo>
                  <a:lnTo>
                    <a:pt x="96" y="12"/>
                  </a:lnTo>
                  <a:lnTo>
                    <a:pt x="72" y="10"/>
                  </a:lnTo>
                  <a:lnTo>
                    <a:pt x="72" y="1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436"/>
            <p:cNvSpPr>
              <a:spLocks noEditPoints="1"/>
            </p:cNvSpPr>
            <p:nvPr/>
          </p:nvSpPr>
          <p:spPr bwMode="auto">
            <a:xfrm>
              <a:off x="6629400" y="1311275"/>
              <a:ext cx="244475" cy="371475"/>
            </a:xfrm>
            <a:custGeom>
              <a:avLst/>
              <a:gdLst>
                <a:gd name="T0" fmla="*/ 86 w 154"/>
                <a:gd name="T1" fmla="*/ 148 h 234"/>
                <a:gd name="T2" fmla="*/ 12 w 154"/>
                <a:gd name="T3" fmla="*/ 148 h 234"/>
                <a:gd name="T4" fmla="*/ 12 w 154"/>
                <a:gd name="T5" fmla="*/ 234 h 234"/>
                <a:gd name="T6" fmla="*/ 0 w 154"/>
                <a:gd name="T7" fmla="*/ 234 h 234"/>
                <a:gd name="T8" fmla="*/ 0 w 154"/>
                <a:gd name="T9" fmla="*/ 0 h 234"/>
                <a:gd name="T10" fmla="*/ 86 w 154"/>
                <a:gd name="T11" fmla="*/ 0 h 234"/>
                <a:gd name="T12" fmla="*/ 86 w 154"/>
                <a:gd name="T13" fmla="*/ 0 h 234"/>
                <a:gd name="T14" fmla="*/ 102 w 154"/>
                <a:gd name="T15" fmla="*/ 2 h 234"/>
                <a:gd name="T16" fmla="*/ 116 w 154"/>
                <a:gd name="T17" fmla="*/ 6 h 234"/>
                <a:gd name="T18" fmla="*/ 128 w 154"/>
                <a:gd name="T19" fmla="*/ 10 h 234"/>
                <a:gd name="T20" fmla="*/ 138 w 154"/>
                <a:gd name="T21" fmla="*/ 18 h 234"/>
                <a:gd name="T22" fmla="*/ 138 w 154"/>
                <a:gd name="T23" fmla="*/ 18 h 234"/>
                <a:gd name="T24" fmla="*/ 146 w 154"/>
                <a:gd name="T25" fmla="*/ 28 h 234"/>
                <a:gd name="T26" fmla="*/ 150 w 154"/>
                <a:gd name="T27" fmla="*/ 40 h 234"/>
                <a:gd name="T28" fmla="*/ 154 w 154"/>
                <a:gd name="T29" fmla="*/ 56 h 234"/>
                <a:gd name="T30" fmla="*/ 154 w 154"/>
                <a:gd name="T31" fmla="*/ 72 h 234"/>
                <a:gd name="T32" fmla="*/ 154 w 154"/>
                <a:gd name="T33" fmla="*/ 72 h 234"/>
                <a:gd name="T34" fmla="*/ 154 w 154"/>
                <a:gd name="T35" fmla="*/ 90 h 234"/>
                <a:gd name="T36" fmla="*/ 150 w 154"/>
                <a:gd name="T37" fmla="*/ 106 h 234"/>
                <a:gd name="T38" fmla="*/ 144 w 154"/>
                <a:gd name="T39" fmla="*/ 118 h 234"/>
                <a:gd name="T40" fmla="*/ 138 w 154"/>
                <a:gd name="T41" fmla="*/ 130 h 234"/>
                <a:gd name="T42" fmla="*/ 128 w 154"/>
                <a:gd name="T43" fmla="*/ 138 h 234"/>
                <a:gd name="T44" fmla="*/ 116 w 154"/>
                <a:gd name="T45" fmla="*/ 144 h 234"/>
                <a:gd name="T46" fmla="*/ 102 w 154"/>
                <a:gd name="T47" fmla="*/ 146 h 234"/>
                <a:gd name="T48" fmla="*/ 86 w 154"/>
                <a:gd name="T49" fmla="*/ 148 h 234"/>
                <a:gd name="T50" fmla="*/ 86 w 154"/>
                <a:gd name="T51" fmla="*/ 148 h 234"/>
                <a:gd name="T52" fmla="*/ 12 w 154"/>
                <a:gd name="T53" fmla="*/ 136 h 234"/>
                <a:gd name="T54" fmla="*/ 86 w 154"/>
                <a:gd name="T55" fmla="*/ 136 h 234"/>
                <a:gd name="T56" fmla="*/ 86 w 154"/>
                <a:gd name="T57" fmla="*/ 136 h 234"/>
                <a:gd name="T58" fmla="*/ 98 w 154"/>
                <a:gd name="T59" fmla="*/ 136 h 234"/>
                <a:gd name="T60" fmla="*/ 110 w 154"/>
                <a:gd name="T61" fmla="*/ 132 h 234"/>
                <a:gd name="T62" fmla="*/ 120 w 154"/>
                <a:gd name="T63" fmla="*/ 128 h 234"/>
                <a:gd name="T64" fmla="*/ 128 w 154"/>
                <a:gd name="T65" fmla="*/ 120 h 234"/>
                <a:gd name="T66" fmla="*/ 134 w 154"/>
                <a:gd name="T67" fmla="*/ 112 h 234"/>
                <a:gd name="T68" fmla="*/ 138 w 154"/>
                <a:gd name="T69" fmla="*/ 100 h 234"/>
                <a:gd name="T70" fmla="*/ 140 w 154"/>
                <a:gd name="T71" fmla="*/ 88 h 234"/>
                <a:gd name="T72" fmla="*/ 142 w 154"/>
                <a:gd name="T73" fmla="*/ 72 h 234"/>
                <a:gd name="T74" fmla="*/ 142 w 154"/>
                <a:gd name="T75" fmla="*/ 72 h 234"/>
                <a:gd name="T76" fmla="*/ 140 w 154"/>
                <a:gd name="T77" fmla="*/ 58 h 234"/>
                <a:gd name="T78" fmla="*/ 138 w 154"/>
                <a:gd name="T79" fmla="*/ 46 h 234"/>
                <a:gd name="T80" fmla="*/ 134 w 154"/>
                <a:gd name="T81" fmla="*/ 36 h 234"/>
                <a:gd name="T82" fmla="*/ 128 w 154"/>
                <a:gd name="T83" fmla="*/ 26 h 234"/>
                <a:gd name="T84" fmla="*/ 128 w 154"/>
                <a:gd name="T85" fmla="*/ 26 h 234"/>
                <a:gd name="T86" fmla="*/ 120 w 154"/>
                <a:gd name="T87" fmla="*/ 20 h 234"/>
                <a:gd name="T88" fmla="*/ 112 w 154"/>
                <a:gd name="T89" fmla="*/ 16 h 234"/>
                <a:gd name="T90" fmla="*/ 100 w 154"/>
                <a:gd name="T91" fmla="*/ 14 h 234"/>
                <a:gd name="T92" fmla="*/ 86 w 154"/>
                <a:gd name="T93" fmla="*/ 12 h 234"/>
                <a:gd name="T94" fmla="*/ 12 w 154"/>
                <a:gd name="T95" fmla="*/ 12 h 234"/>
                <a:gd name="T96" fmla="*/ 12 w 154"/>
                <a:gd name="T97" fmla="*/ 13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 h="234">
                  <a:moveTo>
                    <a:pt x="86" y="148"/>
                  </a:moveTo>
                  <a:lnTo>
                    <a:pt x="12" y="148"/>
                  </a:lnTo>
                  <a:lnTo>
                    <a:pt x="12" y="234"/>
                  </a:lnTo>
                  <a:lnTo>
                    <a:pt x="0" y="234"/>
                  </a:lnTo>
                  <a:lnTo>
                    <a:pt x="0" y="0"/>
                  </a:lnTo>
                  <a:lnTo>
                    <a:pt x="86" y="0"/>
                  </a:lnTo>
                  <a:lnTo>
                    <a:pt x="86" y="0"/>
                  </a:lnTo>
                  <a:lnTo>
                    <a:pt x="102" y="2"/>
                  </a:lnTo>
                  <a:lnTo>
                    <a:pt x="116" y="6"/>
                  </a:lnTo>
                  <a:lnTo>
                    <a:pt x="128" y="10"/>
                  </a:lnTo>
                  <a:lnTo>
                    <a:pt x="138" y="18"/>
                  </a:lnTo>
                  <a:lnTo>
                    <a:pt x="138" y="18"/>
                  </a:lnTo>
                  <a:lnTo>
                    <a:pt x="146" y="28"/>
                  </a:lnTo>
                  <a:lnTo>
                    <a:pt x="150" y="40"/>
                  </a:lnTo>
                  <a:lnTo>
                    <a:pt x="154" y="56"/>
                  </a:lnTo>
                  <a:lnTo>
                    <a:pt x="154" y="72"/>
                  </a:lnTo>
                  <a:lnTo>
                    <a:pt x="154" y="72"/>
                  </a:lnTo>
                  <a:lnTo>
                    <a:pt x="154" y="90"/>
                  </a:lnTo>
                  <a:lnTo>
                    <a:pt x="150" y="106"/>
                  </a:lnTo>
                  <a:lnTo>
                    <a:pt x="144" y="118"/>
                  </a:lnTo>
                  <a:lnTo>
                    <a:pt x="138" y="130"/>
                  </a:lnTo>
                  <a:lnTo>
                    <a:pt x="128" y="138"/>
                  </a:lnTo>
                  <a:lnTo>
                    <a:pt x="116" y="144"/>
                  </a:lnTo>
                  <a:lnTo>
                    <a:pt x="102" y="146"/>
                  </a:lnTo>
                  <a:lnTo>
                    <a:pt x="86" y="148"/>
                  </a:lnTo>
                  <a:lnTo>
                    <a:pt x="86" y="148"/>
                  </a:lnTo>
                  <a:close/>
                  <a:moveTo>
                    <a:pt x="12" y="136"/>
                  </a:moveTo>
                  <a:lnTo>
                    <a:pt x="86" y="136"/>
                  </a:lnTo>
                  <a:lnTo>
                    <a:pt x="86" y="136"/>
                  </a:lnTo>
                  <a:lnTo>
                    <a:pt x="98" y="136"/>
                  </a:lnTo>
                  <a:lnTo>
                    <a:pt x="110" y="132"/>
                  </a:lnTo>
                  <a:lnTo>
                    <a:pt x="120" y="128"/>
                  </a:lnTo>
                  <a:lnTo>
                    <a:pt x="128" y="120"/>
                  </a:lnTo>
                  <a:lnTo>
                    <a:pt x="134" y="112"/>
                  </a:lnTo>
                  <a:lnTo>
                    <a:pt x="138" y="100"/>
                  </a:lnTo>
                  <a:lnTo>
                    <a:pt x="140" y="88"/>
                  </a:lnTo>
                  <a:lnTo>
                    <a:pt x="142" y="72"/>
                  </a:lnTo>
                  <a:lnTo>
                    <a:pt x="142" y="72"/>
                  </a:lnTo>
                  <a:lnTo>
                    <a:pt x="140" y="58"/>
                  </a:lnTo>
                  <a:lnTo>
                    <a:pt x="138" y="46"/>
                  </a:lnTo>
                  <a:lnTo>
                    <a:pt x="134" y="36"/>
                  </a:lnTo>
                  <a:lnTo>
                    <a:pt x="128" y="26"/>
                  </a:lnTo>
                  <a:lnTo>
                    <a:pt x="128" y="26"/>
                  </a:lnTo>
                  <a:lnTo>
                    <a:pt x="120" y="20"/>
                  </a:lnTo>
                  <a:lnTo>
                    <a:pt x="112" y="16"/>
                  </a:lnTo>
                  <a:lnTo>
                    <a:pt x="100" y="14"/>
                  </a:lnTo>
                  <a:lnTo>
                    <a:pt x="86" y="12"/>
                  </a:lnTo>
                  <a:lnTo>
                    <a:pt x="12" y="12"/>
                  </a:lnTo>
                  <a:lnTo>
                    <a:pt x="12" y="13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437"/>
            <p:cNvSpPr>
              <a:spLocks noEditPoints="1"/>
            </p:cNvSpPr>
            <p:nvPr/>
          </p:nvSpPr>
          <p:spPr bwMode="auto">
            <a:xfrm>
              <a:off x="6889750" y="1311275"/>
              <a:ext cx="282575" cy="371475"/>
            </a:xfrm>
            <a:custGeom>
              <a:avLst/>
              <a:gdLst>
                <a:gd name="T0" fmla="*/ 0 w 178"/>
                <a:gd name="T1" fmla="*/ 234 h 234"/>
                <a:gd name="T2" fmla="*/ 72 w 178"/>
                <a:gd name="T3" fmla="*/ 0 h 234"/>
                <a:gd name="T4" fmla="*/ 108 w 178"/>
                <a:gd name="T5" fmla="*/ 0 h 234"/>
                <a:gd name="T6" fmla="*/ 178 w 178"/>
                <a:gd name="T7" fmla="*/ 234 h 234"/>
                <a:gd name="T8" fmla="*/ 166 w 178"/>
                <a:gd name="T9" fmla="*/ 234 h 234"/>
                <a:gd name="T10" fmla="*/ 144 w 178"/>
                <a:gd name="T11" fmla="*/ 162 h 234"/>
                <a:gd name="T12" fmla="*/ 34 w 178"/>
                <a:gd name="T13" fmla="*/ 162 h 234"/>
                <a:gd name="T14" fmla="*/ 12 w 178"/>
                <a:gd name="T15" fmla="*/ 234 h 234"/>
                <a:gd name="T16" fmla="*/ 0 w 178"/>
                <a:gd name="T17" fmla="*/ 234 h 234"/>
                <a:gd name="T18" fmla="*/ 80 w 178"/>
                <a:gd name="T19" fmla="*/ 12 h 234"/>
                <a:gd name="T20" fmla="*/ 38 w 178"/>
                <a:gd name="T21" fmla="*/ 150 h 234"/>
                <a:gd name="T22" fmla="*/ 142 w 178"/>
                <a:gd name="T23" fmla="*/ 150 h 234"/>
                <a:gd name="T24" fmla="*/ 98 w 178"/>
                <a:gd name="T25" fmla="*/ 12 h 234"/>
                <a:gd name="T26" fmla="*/ 80 w 178"/>
                <a:gd name="T27"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234">
                  <a:moveTo>
                    <a:pt x="0" y="234"/>
                  </a:moveTo>
                  <a:lnTo>
                    <a:pt x="72" y="0"/>
                  </a:lnTo>
                  <a:lnTo>
                    <a:pt x="108" y="0"/>
                  </a:lnTo>
                  <a:lnTo>
                    <a:pt x="178" y="234"/>
                  </a:lnTo>
                  <a:lnTo>
                    <a:pt x="166" y="234"/>
                  </a:lnTo>
                  <a:lnTo>
                    <a:pt x="144" y="162"/>
                  </a:lnTo>
                  <a:lnTo>
                    <a:pt x="34" y="162"/>
                  </a:lnTo>
                  <a:lnTo>
                    <a:pt x="12" y="234"/>
                  </a:lnTo>
                  <a:lnTo>
                    <a:pt x="0" y="234"/>
                  </a:lnTo>
                  <a:close/>
                  <a:moveTo>
                    <a:pt x="80" y="12"/>
                  </a:moveTo>
                  <a:lnTo>
                    <a:pt x="38" y="150"/>
                  </a:lnTo>
                  <a:lnTo>
                    <a:pt x="142" y="150"/>
                  </a:lnTo>
                  <a:lnTo>
                    <a:pt x="98" y="12"/>
                  </a:lnTo>
                  <a:lnTo>
                    <a:pt x="80" y="12"/>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438"/>
            <p:cNvSpPr>
              <a:spLocks/>
            </p:cNvSpPr>
            <p:nvPr/>
          </p:nvSpPr>
          <p:spPr bwMode="auto">
            <a:xfrm>
              <a:off x="7235825" y="1311275"/>
              <a:ext cx="254000" cy="371475"/>
            </a:xfrm>
            <a:custGeom>
              <a:avLst/>
              <a:gdLst>
                <a:gd name="T0" fmla="*/ 0 w 160"/>
                <a:gd name="T1" fmla="*/ 234 h 234"/>
                <a:gd name="T2" fmla="*/ 0 w 160"/>
                <a:gd name="T3" fmla="*/ 0 h 234"/>
                <a:gd name="T4" fmla="*/ 28 w 160"/>
                <a:gd name="T5" fmla="*/ 0 h 234"/>
                <a:gd name="T6" fmla="*/ 140 w 160"/>
                <a:gd name="T7" fmla="*/ 222 h 234"/>
                <a:gd name="T8" fmla="*/ 148 w 160"/>
                <a:gd name="T9" fmla="*/ 222 h 234"/>
                <a:gd name="T10" fmla="*/ 148 w 160"/>
                <a:gd name="T11" fmla="*/ 0 h 234"/>
                <a:gd name="T12" fmla="*/ 160 w 160"/>
                <a:gd name="T13" fmla="*/ 0 h 234"/>
                <a:gd name="T14" fmla="*/ 160 w 160"/>
                <a:gd name="T15" fmla="*/ 234 h 234"/>
                <a:gd name="T16" fmla="*/ 132 w 160"/>
                <a:gd name="T17" fmla="*/ 234 h 234"/>
                <a:gd name="T18" fmla="*/ 20 w 160"/>
                <a:gd name="T19" fmla="*/ 12 h 234"/>
                <a:gd name="T20" fmla="*/ 12 w 160"/>
                <a:gd name="T21" fmla="*/ 12 h 234"/>
                <a:gd name="T22" fmla="*/ 12 w 160"/>
                <a:gd name="T23" fmla="*/ 234 h 234"/>
                <a:gd name="T24" fmla="*/ 0 w 160"/>
                <a:gd name="T2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34">
                  <a:moveTo>
                    <a:pt x="0" y="234"/>
                  </a:moveTo>
                  <a:lnTo>
                    <a:pt x="0" y="0"/>
                  </a:lnTo>
                  <a:lnTo>
                    <a:pt x="28" y="0"/>
                  </a:lnTo>
                  <a:lnTo>
                    <a:pt x="140" y="222"/>
                  </a:lnTo>
                  <a:lnTo>
                    <a:pt x="148" y="222"/>
                  </a:lnTo>
                  <a:lnTo>
                    <a:pt x="148" y="0"/>
                  </a:lnTo>
                  <a:lnTo>
                    <a:pt x="160" y="0"/>
                  </a:lnTo>
                  <a:lnTo>
                    <a:pt x="160" y="234"/>
                  </a:lnTo>
                  <a:lnTo>
                    <a:pt x="132" y="234"/>
                  </a:lnTo>
                  <a:lnTo>
                    <a:pt x="20" y="12"/>
                  </a:lnTo>
                  <a:lnTo>
                    <a:pt x="12" y="12"/>
                  </a:lnTo>
                  <a:lnTo>
                    <a:pt x="12" y="234"/>
                  </a:lnTo>
                  <a:lnTo>
                    <a:pt x="0"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439"/>
            <p:cNvSpPr>
              <a:spLocks/>
            </p:cNvSpPr>
            <p:nvPr/>
          </p:nvSpPr>
          <p:spPr bwMode="auto">
            <a:xfrm>
              <a:off x="7588250" y="1311275"/>
              <a:ext cx="215900" cy="371475"/>
            </a:xfrm>
            <a:custGeom>
              <a:avLst/>
              <a:gdLst>
                <a:gd name="T0" fmla="*/ 0 w 136"/>
                <a:gd name="T1" fmla="*/ 234 h 234"/>
                <a:gd name="T2" fmla="*/ 0 w 136"/>
                <a:gd name="T3" fmla="*/ 0 h 234"/>
                <a:gd name="T4" fmla="*/ 136 w 136"/>
                <a:gd name="T5" fmla="*/ 0 h 234"/>
                <a:gd name="T6" fmla="*/ 136 w 136"/>
                <a:gd name="T7" fmla="*/ 12 h 234"/>
                <a:gd name="T8" fmla="*/ 12 w 136"/>
                <a:gd name="T9" fmla="*/ 12 h 234"/>
                <a:gd name="T10" fmla="*/ 12 w 136"/>
                <a:gd name="T11" fmla="*/ 108 h 234"/>
                <a:gd name="T12" fmla="*/ 116 w 136"/>
                <a:gd name="T13" fmla="*/ 108 h 234"/>
                <a:gd name="T14" fmla="*/ 116 w 136"/>
                <a:gd name="T15" fmla="*/ 120 h 234"/>
                <a:gd name="T16" fmla="*/ 12 w 136"/>
                <a:gd name="T17" fmla="*/ 120 h 234"/>
                <a:gd name="T18" fmla="*/ 12 w 136"/>
                <a:gd name="T19" fmla="*/ 222 h 234"/>
                <a:gd name="T20" fmla="*/ 136 w 136"/>
                <a:gd name="T21" fmla="*/ 222 h 234"/>
                <a:gd name="T22" fmla="*/ 136 w 136"/>
                <a:gd name="T23" fmla="*/ 234 h 234"/>
                <a:gd name="T24" fmla="*/ 0 w 136"/>
                <a:gd name="T2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4">
                  <a:moveTo>
                    <a:pt x="0" y="234"/>
                  </a:moveTo>
                  <a:lnTo>
                    <a:pt x="0" y="0"/>
                  </a:lnTo>
                  <a:lnTo>
                    <a:pt x="136" y="0"/>
                  </a:lnTo>
                  <a:lnTo>
                    <a:pt x="136" y="12"/>
                  </a:lnTo>
                  <a:lnTo>
                    <a:pt x="12" y="12"/>
                  </a:lnTo>
                  <a:lnTo>
                    <a:pt x="12" y="108"/>
                  </a:lnTo>
                  <a:lnTo>
                    <a:pt x="116" y="108"/>
                  </a:lnTo>
                  <a:lnTo>
                    <a:pt x="116" y="120"/>
                  </a:lnTo>
                  <a:lnTo>
                    <a:pt x="12" y="120"/>
                  </a:lnTo>
                  <a:lnTo>
                    <a:pt x="12" y="222"/>
                  </a:lnTo>
                  <a:lnTo>
                    <a:pt x="136" y="222"/>
                  </a:lnTo>
                  <a:lnTo>
                    <a:pt x="136" y="234"/>
                  </a:lnTo>
                  <a:lnTo>
                    <a:pt x="0"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440"/>
            <p:cNvSpPr>
              <a:spLocks/>
            </p:cNvSpPr>
            <p:nvPr/>
          </p:nvSpPr>
          <p:spPr bwMode="auto">
            <a:xfrm>
              <a:off x="7877175" y="1311275"/>
              <a:ext cx="215900" cy="371475"/>
            </a:xfrm>
            <a:custGeom>
              <a:avLst/>
              <a:gdLst>
                <a:gd name="T0" fmla="*/ 0 w 136"/>
                <a:gd name="T1" fmla="*/ 234 h 234"/>
                <a:gd name="T2" fmla="*/ 0 w 136"/>
                <a:gd name="T3" fmla="*/ 0 h 234"/>
                <a:gd name="T4" fmla="*/ 136 w 136"/>
                <a:gd name="T5" fmla="*/ 0 h 234"/>
                <a:gd name="T6" fmla="*/ 136 w 136"/>
                <a:gd name="T7" fmla="*/ 12 h 234"/>
                <a:gd name="T8" fmla="*/ 12 w 136"/>
                <a:gd name="T9" fmla="*/ 12 h 234"/>
                <a:gd name="T10" fmla="*/ 12 w 136"/>
                <a:gd name="T11" fmla="*/ 108 h 234"/>
                <a:gd name="T12" fmla="*/ 116 w 136"/>
                <a:gd name="T13" fmla="*/ 108 h 234"/>
                <a:gd name="T14" fmla="*/ 116 w 136"/>
                <a:gd name="T15" fmla="*/ 120 h 234"/>
                <a:gd name="T16" fmla="*/ 12 w 136"/>
                <a:gd name="T17" fmla="*/ 120 h 234"/>
                <a:gd name="T18" fmla="*/ 12 w 136"/>
                <a:gd name="T19" fmla="*/ 222 h 234"/>
                <a:gd name="T20" fmla="*/ 136 w 136"/>
                <a:gd name="T21" fmla="*/ 222 h 234"/>
                <a:gd name="T22" fmla="*/ 136 w 136"/>
                <a:gd name="T23" fmla="*/ 234 h 234"/>
                <a:gd name="T24" fmla="*/ 0 w 136"/>
                <a:gd name="T2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4">
                  <a:moveTo>
                    <a:pt x="0" y="234"/>
                  </a:moveTo>
                  <a:lnTo>
                    <a:pt x="0" y="0"/>
                  </a:lnTo>
                  <a:lnTo>
                    <a:pt x="136" y="0"/>
                  </a:lnTo>
                  <a:lnTo>
                    <a:pt x="136" y="12"/>
                  </a:lnTo>
                  <a:lnTo>
                    <a:pt x="12" y="12"/>
                  </a:lnTo>
                  <a:lnTo>
                    <a:pt x="12" y="108"/>
                  </a:lnTo>
                  <a:lnTo>
                    <a:pt x="116" y="108"/>
                  </a:lnTo>
                  <a:lnTo>
                    <a:pt x="116" y="120"/>
                  </a:lnTo>
                  <a:lnTo>
                    <a:pt x="12" y="120"/>
                  </a:lnTo>
                  <a:lnTo>
                    <a:pt x="12" y="222"/>
                  </a:lnTo>
                  <a:lnTo>
                    <a:pt x="136" y="222"/>
                  </a:lnTo>
                  <a:lnTo>
                    <a:pt x="136" y="234"/>
                  </a:lnTo>
                  <a:lnTo>
                    <a:pt x="0"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441"/>
            <p:cNvSpPr>
              <a:spLocks/>
            </p:cNvSpPr>
            <p:nvPr/>
          </p:nvSpPr>
          <p:spPr bwMode="auto">
            <a:xfrm>
              <a:off x="8169275" y="1311275"/>
              <a:ext cx="200025" cy="371475"/>
            </a:xfrm>
            <a:custGeom>
              <a:avLst/>
              <a:gdLst>
                <a:gd name="T0" fmla="*/ 126 w 126"/>
                <a:gd name="T1" fmla="*/ 234 h 234"/>
                <a:gd name="T2" fmla="*/ 0 w 126"/>
                <a:gd name="T3" fmla="*/ 234 h 234"/>
                <a:gd name="T4" fmla="*/ 0 w 126"/>
                <a:gd name="T5" fmla="*/ 0 h 234"/>
                <a:gd name="T6" fmla="*/ 12 w 126"/>
                <a:gd name="T7" fmla="*/ 0 h 234"/>
                <a:gd name="T8" fmla="*/ 12 w 126"/>
                <a:gd name="T9" fmla="*/ 222 h 234"/>
                <a:gd name="T10" fmla="*/ 126 w 126"/>
                <a:gd name="T11" fmla="*/ 222 h 234"/>
                <a:gd name="T12" fmla="*/ 126 w 126"/>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26" h="234">
                  <a:moveTo>
                    <a:pt x="126" y="234"/>
                  </a:moveTo>
                  <a:lnTo>
                    <a:pt x="0" y="234"/>
                  </a:lnTo>
                  <a:lnTo>
                    <a:pt x="0" y="0"/>
                  </a:lnTo>
                  <a:lnTo>
                    <a:pt x="12" y="0"/>
                  </a:lnTo>
                  <a:lnTo>
                    <a:pt x="12" y="222"/>
                  </a:lnTo>
                  <a:lnTo>
                    <a:pt x="126" y="222"/>
                  </a:lnTo>
                  <a:lnTo>
                    <a:pt x="126"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442"/>
            <p:cNvSpPr>
              <a:spLocks noChangeArrowheads="1"/>
            </p:cNvSpPr>
            <p:nvPr/>
          </p:nvSpPr>
          <p:spPr bwMode="auto">
            <a:xfrm>
              <a:off x="8423275" y="1311275"/>
              <a:ext cx="19050" cy="371475"/>
            </a:xfrm>
            <a:prstGeom prst="rect">
              <a:avLst/>
            </a:prstGeom>
            <a:solidFill>
              <a:srgbClr val="1E1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443"/>
            <p:cNvSpPr>
              <a:spLocks/>
            </p:cNvSpPr>
            <p:nvPr/>
          </p:nvSpPr>
          <p:spPr bwMode="auto">
            <a:xfrm>
              <a:off x="5508625" y="396875"/>
              <a:ext cx="815975" cy="1285875"/>
            </a:xfrm>
            <a:custGeom>
              <a:avLst/>
              <a:gdLst>
                <a:gd name="T0" fmla="*/ 194 w 514"/>
                <a:gd name="T1" fmla="*/ 382 h 810"/>
                <a:gd name="T2" fmla="*/ 462 w 514"/>
                <a:gd name="T3" fmla="*/ 0 h 810"/>
                <a:gd name="T4" fmla="*/ 514 w 514"/>
                <a:gd name="T5" fmla="*/ 0 h 810"/>
                <a:gd name="T6" fmla="*/ 228 w 514"/>
                <a:gd name="T7" fmla="*/ 404 h 810"/>
                <a:gd name="T8" fmla="*/ 496 w 514"/>
                <a:gd name="T9" fmla="*/ 810 h 810"/>
                <a:gd name="T10" fmla="*/ 446 w 514"/>
                <a:gd name="T11" fmla="*/ 810 h 810"/>
                <a:gd name="T12" fmla="*/ 192 w 514"/>
                <a:gd name="T13" fmla="*/ 420 h 810"/>
                <a:gd name="T14" fmla="*/ 42 w 514"/>
                <a:gd name="T15" fmla="*/ 420 h 810"/>
                <a:gd name="T16" fmla="*/ 42 w 514"/>
                <a:gd name="T17" fmla="*/ 810 h 810"/>
                <a:gd name="T18" fmla="*/ 0 w 514"/>
                <a:gd name="T19" fmla="*/ 810 h 810"/>
                <a:gd name="T20" fmla="*/ 0 w 514"/>
                <a:gd name="T21" fmla="*/ 0 h 810"/>
                <a:gd name="T22" fmla="*/ 42 w 514"/>
                <a:gd name="T23" fmla="*/ 0 h 810"/>
                <a:gd name="T24" fmla="*/ 42 w 514"/>
                <a:gd name="T25" fmla="*/ 382 h 810"/>
                <a:gd name="T26" fmla="*/ 194 w 514"/>
                <a:gd name="T27" fmla="*/ 382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810">
                  <a:moveTo>
                    <a:pt x="194" y="382"/>
                  </a:moveTo>
                  <a:lnTo>
                    <a:pt x="462" y="0"/>
                  </a:lnTo>
                  <a:lnTo>
                    <a:pt x="514" y="0"/>
                  </a:lnTo>
                  <a:lnTo>
                    <a:pt x="228" y="404"/>
                  </a:lnTo>
                  <a:lnTo>
                    <a:pt x="496" y="810"/>
                  </a:lnTo>
                  <a:lnTo>
                    <a:pt x="446" y="810"/>
                  </a:lnTo>
                  <a:lnTo>
                    <a:pt x="192" y="420"/>
                  </a:lnTo>
                  <a:lnTo>
                    <a:pt x="42" y="420"/>
                  </a:lnTo>
                  <a:lnTo>
                    <a:pt x="42" y="810"/>
                  </a:lnTo>
                  <a:lnTo>
                    <a:pt x="0" y="810"/>
                  </a:lnTo>
                  <a:lnTo>
                    <a:pt x="0" y="0"/>
                  </a:lnTo>
                  <a:lnTo>
                    <a:pt x="42" y="0"/>
                  </a:lnTo>
                  <a:lnTo>
                    <a:pt x="42" y="382"/>
                  </a:lnTo>
                  <a:lnTo>
                    <a:pt x="194" y="382"/>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444"/>
            <p:cNvSpPr>
              <a:spLocks/>
            </p:cNvSpPr>
            <p:nvPr/>
          </p:nvSpPr>
          <p:spPr bwMode="auto">
            <a:xfrm>
              <a:off x="5673725" y="396875"/>
              <a:ext cx="295275" cy="358775"/>
            </a:xfrm>
            <a:custGeom>
              <a:avLst/>
              <a:gdLst>
                <a:gd name="T0" fmla="*/ 186 w 186"/>
                <a:gd name="T1" fmla="*/ 190 h 226"/>
                <a:gd name="T2" fmla="*/ 54 w 186"/>
                <a:gd name="T3" fmla="*/ 0 h 226"/>
                <a:gd name="T4" fmla="*/ 0 w 186"/>
                <a:gd name="T5" fmla="*/ 0 h 226"/>
                <a:gd name="T6" fmla="*/ 160 w 186"/>
                <a:gd name="T7" fmla="*/ 226 h 226"/>
                <a:gd name="T8" fmla="*/ 186 w 186"/>
                <a:gd name="T9" fmla="*/ 190 h 226"/>
              </a:gdLst>
              <a:ahLst/>
              <a:cxnLst>
                <a:cxn ang="0">
                  <a:pos x="T0" y="T1"/>
                </a:cxn>
                <a:cxn ang="0">
                  <a:pos x="T2" y="T3"/>
                </a:cxn>
                <a:cxn ang="0">
                  <a:pos x="T4" y="T5"/>
                </a:cxn>
                <a:cxn ang="0">
                  <a:pos x="T6" y="T7"/>
                </a:cxn>
                <a:cxn ang="0">
                  <a:pos x="T8" y="T9"/>
                </a:cxn>
              </a:cxnLst>
              <a:rect l="0" t="0" r="r" b="b"/>
              <a:pathLst>
                <a:path w="186" h="226">
                  <a:moveTo>
                    <a:pt x="186" y="190"/>
                  </a:moveTo>
                  <a:lnTo>
                    <a:pt x="54" y="0"/>
                  </a:lnTo>
                  <a:lnTo>
                    <a:pt x="0" y="0"/>
                  </a:lnTo>
                  <a:lnTo>
                    <a:pt x="160" y="226"/>
                  </a:lnTo>
                  <a:lnTo>
                    <a:pt x="18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445"/>
            <p:cNvSpPr>
              <a:spLocks/>
            </p:cNvSpPr>
            <p:nvPr/>
          </p:nvSpPr>
          <p:spPr bwMode="auto">
            <a:xfrm>
              <a:off x="5705475" y="1339850"/>
              <a:ext cx="263525" cy="342900"/>
            </a:xfrm>
            <a:custGeom>
              <a:avLst/>
              <a:gdLst>
                <a:gd name="T0" fmla="*/ 142 w 166"/>
                <a:gd name="T1" fmla="*/ 0 h 216"/>
                <a:gd name="T2" fmla="*/ 0 w 166"/>
                <a:gd name="T3" fmla="*/ 216 h 216"/>
                <a:gd name="T4" fmla="*/ 50 w 166"/>
                <a:gd name="T5" fmla="*/ 216 h 216"/>
                <a:gd name="T6" fmla="*/ 166 w 166"/>
                <a:gd name="T7" fmla="*/ 36 h 216"/>
                <a:gd name="T8" fmla="*/ 142 w 166"/>
                <a:gd name="T9" fmla="*/ 0 h 216"/>
              </a:gdLst>
              <a:ahLst/>
              <a:cxnLst>
                <a:cxn ang="0">
                  <a:pos x="T0" y="T1"/>
                </a:cxn>
                <a:cxn ang="0">
                  <a:pos x="T2" y="T3"/>
                </a:cxn>
                <a:cxn ang="0">
                  <a:pos x="T4" y="T5"/>
                </a:cxn>
                <a:cxn ang="0">
                  <a:pos x="T6" y="T7"/>
                </a:cxn>
                <a:cxn ang="0">
                  <a:pos x="T8" y="T9"/>
                </a:cxn>
              </a:cxnLst>
              <a:rect l="0" t="0" r="r" b="b"/>
              <a:pathLst>
                <a:path w="166" h="216">
                  <a:moveTo>
                    <a:pt x="142" y="0"/>
                  </a:moveTo>
                  <a:lnTo>
                    <a:pt x="0" y="216"/>
                  </a:lnTo>
                  <a:lnTo>
                    <a:pt x="50" y="216"/>
                  </a:lnTo>
                  <a:lnTo>
                    <a:pt x="166" y="36"/>
                  </a:lnTo>
                  <a:lnTo>
                    <a:pt x="142" y="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446"/>
            <p:cNvSpPr>
              <a:spLocks/>
            </p:cNvSpPr>
            <p:nvPr/>
          </p:nvSpPr>
          <p:spPr bwMode="auto">
            <a:xfrm>
              <a:off x="6029325" y="396875"/>
              <a:ext cx="460375" cy="1285875"/>
            </a:xfrm>
            <a:custGeom>
              <a:avLst/>
              <a:gdLst>
                <a:gd name="T0" fmla="*/ 248 w 290"/>
                <a:gd name="T1" fmla="*/ 0 h 810"/>
                <a:gd name="T2" fmla="*/ 248 w 290"/>
                <a:gd name="T3" fmla="*/ 382 h 810"/>
                <a:gd name="T4" fmla="*/ 98 w 290"/>
                <a:gd name="T5" fmla="*/ 382 h 810"/>
                <a:gd name="T6" fmla="*/ 26 w 290"/>
                <a:gd name="T7" fmla="*/ 282 h 810"/>
                <a:gd name="T8" fmla="*/ 2 w 290"/>
                <a:gd name="T9" fmla="*/ 318 h 810"/>
                <a:gd name="T10" fmla="*/ 62 w 290"/>
                <a:gd name="T11" fmla="*/ 404 h 810"/>
                <a:gd name="T12" fmla="*/ 0 w 290"/>
                <a:gd name="T13" fmla="*/ 498 h 810"/>
                <a:gd name="T14" fmla="*/ 26 w 290"/>
                <a:gd name="T15" fmla="*/ 534 h 810"/>
                <a:gd name="T16" fmla="*/ 100 w 290"/>
                <a:gd name="T17" fmla="*/ 420 h 810"/>
                <a:gd name="T18" fmla="*/ 248 w 290"/>
                <a:gd name="T19" fmla="*/ 420 h 810"/>
                <a:gd name="T20" fmla="*/ 248 w 290"/>
                <a:gd name="T21" fmla="*/ 810 h 810"/>
                <a:gd name="T22" fmla="*/ 290 w 290"/>
                <a:gd name="T23" fmla="*/ 810 h 810"/>
                <a:gd name="T24" fmla="*/ 290 w 290"/>
                <a:gd name="T25" fmla="*/ 0 h 810"/>
                <a:gd name="T26" fmla="*/ 248 w 290"/>
                <a:gd name="T27"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810">
                  <a:moveTo>
                    <a:pt x="248" y="0"/>
                  </a:moveTo>
                  <a:lnTo>
                    <a:pt x="248" y="382"/>
                  </a:lnTo>
                  <a:lnTo>
                    <a:pt x="98" y="382"/>
                  </a:lnTo>
                  <a:lnTo>
                    <a:pt x="26" y="282"/>
                  </a:lnTo>
                  <a:lnTo>
                    <a:pt x="2" y="318"/>
                  </a:lnTo>
                  <a:lnTo>
                    <a:pt x="62" y="404"/>
                  </a:lnTo>
                  <a:lnTo>
                    <a:pt x="0" y="498"/>
                  </a:lnTo>
                  <a:lnTo>
                    <a:pt x="26" y="534"/>
                  </a:lnTo>
                  <a:lnTo>
                    <a:pt x="100" y="420"/>
                  </a:lnTo>
                  <a:lnTo>
                    <a:pt x="248" y="420"/>
                  </a:lnTo>
                  <a:lnTo>
                    <a:pt x="248" y="810"/>
                  </a:lnTo>
                  <a:lnTo>
                    <a:pt x="290" y="810"/>
                  </a:lnTo>
                  <a:lnTo>
                    <a:pt x="290" y="0"/>
                  </a:lnTo>
                  <a:lnTo>
                    <a:pt x="248" y="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01" name="Freeform 17"/>
          <p:cNvSpPr>
            <a:spLocks/>
          </p:cNvSpPr>
          <p:nvPr userDrawn="1"/>
        </p:nvSpPr>
        <p:spPr bwMode="auto">
          <a:xfrm>
            <a:off x="814885" y="-4501"/>
            <a:ext cx="338844" cy="573256"/>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 name="Freeform 41"/>
          <p:cNvSpPr>
            <a:spLocks/>
          </p:cNvSpPr>
          <p:nvPr userDrawn="1"/>
        </p:nvSpPr>
        <p:spPr bwMode="auto">
          <a:xfrm>
            <a:off x="814885" y="565932"/>
            <a:ext cx="338844" cy="573256"/>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 name="Freeform 65"/>
          <p:cNvSpPr>
            <a:spLocks/>
          </p:cNvSpPr>
          <p:nvPr userDrawn="1"/>
        </p:nvSpPr>
        <p:spPr bwMode="auto">
          <a:xfrm>
            <a:off x="814885" y="1139188"/>
            <a:ext cx="338844" cy="573256"/>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4" name="Freeform 89"/>
          <p:cNvSpPr>
            <a:spLocks/>
          </p:cNvSpPr>
          <p:nvPr userDrawn="1"/>
        </p:nvSpPr>
        <p:spPr bwMode="auto">
          <a:xfrm>
            <a:off x="814885" y="1709618"/>
            <a:ext cx="338844" cy="573256"/>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5" name="Freeform 113"/>
          <p:cNvSpPr>
            <a:spLocks/>
          </p:cNvSpPr>
          <p:nvPr userDrawn="1"/>
        </p:nvSpPr>
        <p:spPr bwMode="auto">
          <a:xfrm>
            <a:off x="814885" y="2282871"/>
            <a:ext cx="338844" cy="573256"/>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6" name="Freeform 137"/>
          <p:cNvSpPr>
            <a:spLocks/>
          </p:cNvSpPr>
          <p:nvPr userDrawn="1"/>
        </p:nvSpPr>
        <p:spPr bwMode="auto">
          <a:xfrm>
            <a:off x="814885" y="2853303"/>
            <a:ext cx="338844" cy="573256"/>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7" name="Freeform 161"/>
          <p:cNvSpPr>
            <a:spLocks/>
          </p:cNvSpPr>
          <p:nvPr userDrawn="1"/>
        </p:nvSpPr>
        <p:spPr bwMode="auto">
          <a:xfrm>
            <a:off x="814885" y="3426561"/>
            <a:ext cx="338844" cy="573256"/>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8" name="Freeform 185"/>
          <p:cNvSpPr>
            <a:spLocks/>
          </p:cNvSpPr>
          <p:nvPr userDrawn="1"/>
        </p:nvSpPr>
        <p:spPr bwMode="auto">
          <a:xfrm>
            <a:off x="814885" y="3996990"/>
            <a:ext cx="338844" cy="573256"/>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9" name="Freeform 210"/>
          <p:cNvSpPr>
            <a:spLocks/>
          </p:cNvSpPr>
          <p:nvPr userDrawn="1"/>
        </p:nvSpPr>
        <p:spPr bwMode="auto">
          <a:xfrm>
            <a:off x="814885" y="4570244"/>
            <a:ext cx="338844" cy="573256"/>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21"/>
          <p:cNvSpPr>
            <a:spLocks/>
          </p:cNvSpPr>
          <p:nvPr/>
        </p:nvSpPr>
        <p:spPr bwMode="auto">
          <a:xfrm>
            <a:off x="56122" y="-4501"/>
            <a:ext cx="338844" cy="573256"/>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22"/>
          <p:cNvSpPr>
            <a:spLocks/>
          </p:cNvSpPr>
          <p:nvPr/>
        </p:nvSpPr>
        <p:spPr bwMode="auto">
          <a:xfrm>
            <a:off x="-12705" y="-4501"/>
            <a:ext cx="338844" cy="573256"/>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26"/>
          <p:cNvSpPr>
            <a:spLocks/>
          </p:cNvSpPr>
          <p:nvPr/>
        </p:nvSpPr>
        <p:spPr bwMode="auto">
          <a:xfrm>
            <a:off x="749692" y="-4501"/>
            <a:ext cx="341492" cy="573256"/>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27"/>
          <p:cNvSpPr>
            <a:spLocks/>
          </p:cNvSpPr>
          <p:nvPr/>
        </p:nvSpPr>
        <p:spPr bwMode="auto">
          <a:xfrm>
            <a:off x="368494" y="-4501"/>
            <a:ext cx="338844" cy="573256"/>
          </a:xfrm>
          <a:custGeom>
            <a:avLst/>
            <a:gdLst>
              <a:gd name="T0" fmla="*/ 96 w 257"/>
              <a:gd name="T1" fmla="*/ 190 h 406"/>
              <a:gd name="T2" fmla="*/ 230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0"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28"/>
          <p:cNvSpPr>
            <a:spLocks/>
          </p:cNvSpPr>
          <p:nvPr/>
        </p:nvSpPr>
        <p:spPr bwMode="auto">
          <a:xfrm>
            <a:off x="437321" y="-4501"/>
            <a:ext cx="338844" cy="573256"/>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Freeform 45"/>
          <p:cNvSpPr>
            <a:spLocks/>
          </p:cNvSpPr>
          <p:nvPr/>
        </p:nvSpPr>
        <p:spPr bwMode="auto">
          <a:xfrm>
            <a:off x="56122" y="565932"/>
            <a:ext cx="338844" cy="573256"/>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Freeform 46"/>
          <p:cNvSpPr>
            <a:spLocks/>
          </p:cNvSpPr>
          <p:nvPr/>
        </p:nvSpPr>
        <p:spPr bwMode="auto">
          <a:xfrm>
            <a:off x="-12705" y="565932"/>
            <a:ext cx="338844" cy="573256"/>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Freeform 50"/>
          <p:cNvSpPr>
            <a:spLocks/>
          </p:cNvSpPr>
          <p:nvPr/>
        </p:nvSpPr>
        <p:spPr bwMode="auto">
          <a:xfrm>
            <a:off x="749692" y="565932"/>
            <a:ext cx="341492" cy="573256"/>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Freeform 51"/>
          <p:cNvSpPr>
            <a:spLocks/>
          </p:cNvSpPr>
          <p:nvPr/>
        </p:nvSpPr>
        <p:spPr bwMode="auto">
          <a:xfrm>
            <a:off x="368494" y="565932"/>
            <a:ext cx="338844" cy="573256"/>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0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Freeform 52"/>
          <p:cNvSpPr>
            <a:spLocks/>
          </p:cNvSpPr>
          <p:nvPr/>
        </p:nvSpPr>
        <p:spPr bwMode="auto">
          <a:xfrm>
            <a:off x="437321" y="565932"/>
            <a:ext cx="338844" cy="573256"/>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 name="Freeform 69"/>
          <p:cNvSpPr>
            <a:spLocks/>
          </p:cNvSpPr>
          <p:nvPr/>
        </p:nvSpPr>
        <p:spPr bwMode="auto">
          <a:xfrm>
            <a:off x="56122" y="1139188"/>
            <a:ext cx="338844" cy="573256"/>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 name="Freeform 70"/>
          <p:cNvSpPr>
            <a:spLocks/>
          </p:cNvSpPr>
          <p:nvPr/>
        </p:nvSpPr>
        <p:spPr bwMode="auto">
          <a:xfrm>
            <a:off x="-12705" y="1139188"/>
            <a:ext cx="338844" cy="573256"/>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 name="Freeform 74"/>
          <p:cNvSpPr>
            <a:spLocks/>
          </p:cNvSpPr>
          <p:nvPr/>
        </p:nvSpPr>
        <p:spPr bwMode="auto">
          <a:xfrm>
            <a:off x="749692" y="1139188"/>
            <a:ext cx="341492" cy="573256"/>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 name="Freeform 75"/>
          <p:cNvSpPr>
            <a:spLocks/>
          </p:cNvSpPr>
          <p:nvPr/>
        </p:nvSpPr>
        <p:spPr bwMode="auto">
          <a:xfrm>
            <a:off x="368494" y="1139188"/>
            <a:ext cx="338844" cy="573256"/>
          </a:xfrm>
          <a:custGeom>
            <a:avLst/>
            <a:gdLst>
              <a:gd name="T0" fmla="*/ 96 w 257"/>
              <a:gd name="T1" fmla="*/ 190 h 406"/>
              <a:gd name="T2" fmla="*/ 230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0"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 name="Freeform 76"/>
          <p:cNvSpPr>
            <a:spLocks/>
          </p:cNvSpPr>
          <p:nvPr/>
        </p:nvSpPr>
        <p:spPr bwMode="auto">
          <a:xfrm>
            <a:off x="437321" y="1139188"/>
            <a:ext cx="338844" cy="573256"/>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6" name="Freeform 93"/>
          <p:cNvSpPr>
            <a:spLocks/>
          </p:cNvSpPr>
          <p:nvPr/>
        </p:nvSpPr>
        <p:spPr bwMode="auto">
          <a:xfrm>
            <a:off x="56122" y="1709618"/>
            <a:ext cx="338844" cy="573256"/>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7" name="Freeform 94"/>
          <p:cNvSpPr>
            <a:spLocks/>
          </p:cNvSpPr>
          <p:nvPr/>
        </p:nvSpPr>
        <p:spPr bwMode="auto">
          <a:xfrm>
            <a:off x="-12705" y="1709618"/>
            <a:ext cx="338844" cy="573256"/>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8" name="Freeform 98"/>
          <p:cNvSpPr>
            <a:spLocks/>
          </p:cNvSpPr>
          <p:nvPr/>
        </p:nvSpPr>
        <p:spPr bwMode="auto">
          <a:xfrm>
            <a:off x="749692" y="1709618"/>
            <a:ext cx="341492" cy="573256"/>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9" name="Freeform 99"/>
          <p:cNvSpPr>
            <a:spLocks/>
          </p:cNvSpPr>
          <p:nvPr/>
        </p:nvSpPr>
        <p:spPr bwMode="auto">
          <a:xfrm>
            <a:off x="368494" y="1709618"/>
            <a:ext cx="338844" cy="573256"/>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0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0" name="Freeform 100"/>
          <p:cNvSpPr>
            <a:spLocks/>
          </p:cNvSpPr>
          <p:nvPr/>
        </p:nvSpPr>
        <p:spPr bwMode="auto">
          <a:xfrm>
            <a:off x="437321" y="1709618"/>
            <a:ext cx="338844" cy="573256"/>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4" name="Freeform 117"/>
          <p:cNvSpPr>
            <a:spLocks/>
          </p:cNvSpPr>
          <p:nvPr/>
        </p:nvSpPr>
        <p:spPr bwMode="auto">
          <a:xfrm>
            <a:off x="56122" y="2282871"/>
            <a:ext cx="338844" cy="573256"/>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5" name="Freeform 118"/>
          <p:cNvSpPr>
            <a:spLocks/>
          </p:cNvSpPr>
          <p:nvPr/>
        </p:nvSpPr>
        <p:spPr bwMode="auto">
          <a:xfrm>
            <a:off x="-12705" y="2282871"/>
            <a:ext cx="338844" cy="573256"/>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6" name="Freeform 122"/>
          <p:cNvSpPr>
            <a:spLocks/>
          </p:cNvSpPr>
          <p:nvPr/>
        </p:nvSpPr>
        <p:spPr bwMode="auto">
          <a:xfrm>
            <a:off x="749692" y="2282871"/>
            <a:ext cx="341492" cy="573256"/>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7" name="Freeform 123"/>
          <p:cNvSpPr>
            <a:spLocks/>
          </p:cNvSpPr>
          <p:nvPr/>
        </p:nvSpPr>
        <p:spPr bwMode="auto">
          <a:xfrm>
            <a:off x="368494" y="2282871"/>
            <a:ext cx="338844" cy="573256"/>
          </a:xfrm>
          <a:custGeom>
            <a:avLst/>
            <a:gdLst>
              <a:gd name="T0" fmla="*/ 96 w 257"/>
              <a:gd name="T1" fmla="*/ 190 h 406"/>
              <a:gd name="T2" fmla="*/ 230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0"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8" name="Freeform 124"/>
          <p:cNvSpPr>
            <a:spLocks/>
          </p:cNvSpPr>
          <p:nvPr/>
        </p:nvSpPr>
        <p:spPr bwMode="auto">
          <a:xfrm>
            <a:off x="437321" y="2282871"/>
            <a:ext cx="338844" cy="573256"/>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2" name="Freeform 141"/>
          <p:cNvSpPr>
            <a:spLocks/>
          </p:cNvSpPr>
          <p:nvPr/>
        </p:nvSpPr>
        <p:spPr bwMode="auto">
          <a:xfrm>
            <a:off x="56122" y="2853303"/>
            <a:ext cx="338844" cy="573256"/>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3" name="Freeform 142"/>
          <p:cNvSpPr>
            <a:spLocks/>
          </p:cNvSpPr>
          <p:nvPr/>
        </p:nvSpPr>
        <p:spPr bwMode="auto">
          <a:xfrm>
            <a:off x="-12705" y="2853303"/>
            <a:ext cx="338844" cy="573256"/>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4" name="Freeform 146"/>
          <p:cNvSpPr>
            <a:spLocks/>
          </p:cNvSpPr>
          <p:nvPr/>
        </p:nvSpPr>
        <p:spPr bwMode="auto">
          <a:xfrm>
            <a:off x="749692" y="2853303"/>
            <a:ext cx="341492" cy="573256"/>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5" name="Freeform 147"/>
          <p:cNvSpPr>
            <a:spLocks/>
          </p:cNvSpPr>
          <p:nvPr/>
        </p:nvSpPr>
        <p:spPr bwMode="auto">
          <a:xfrm>
            <a:off x="368494" y="2853303"/>
            <a:ext cx="338844" cy="573256"/>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0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6" name="Freeform 148"/>
          <p:cNvSpPr>
            <a:spLocks/>
          </p:cNvSpPr>
          <p:nvPr/>
        </p:nvSpPr>
        <p:spPr bwMode="auto">
          <a:xfrm>
            <a:off x="437321" y="2853303"/>
            <a:ext cx="338844" cy="573256"/>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0" name="Freeform 165"/>
          <p:cNvSpPr>
            <a:spLocks/>
          </p:cNvSpPr>
          <p:nvPr/>
        </p:nvSpPr>
        <p:spPr bwMode="auto">
          <a:xfrm>
            <a:off x="56122" y="3426561"/>
            <a:ext cx="338844" cy="573256"/>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1" name="Freeform 166"/>
          <p:cNvSpPr>
            <a:spLocks/>
          </p:cNvSpPr>
          <p:nvPr/>
        </p:nvSpPr>
        <p:spPr bwMode="auto">
          <a:xfrm>
            <a:off x="-12705" y="3426561"/>
            <a:ext cx="338844" cy="573256"/>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2" name="Freeform 170"/>
          <p:cNvSpPr>
            <a:spLocks/>
          </p:cNvSpPr>
          <p:nvPr/>
        </p:nvSpPr>
        <p:spPr bwMode="auto">
          <a:xfrm>
            <a:off x="749692" y="3426561"/>
            <a:ext cx="341492" cy="573256"/>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3" name="Freeform 171"/>
          <p:cNvSpPr>
            <a:spLocks/>
          </p:cNvSpPr>
          <p:nvPr/>
        </p:nvSpPr>
        <p:spPr bwMode="auto">
          <a:xfrm>
            <a:off x="368494" y="3426561"/>
            <a:ext cx="338844" cy="573256"/>
          </a:xfrm>
          <a:custGeom>
            <a:avLst/>
            <a:gdLst>
              <a:gd name="T0" fmla="*/ 96 w 257"/>
              <a:gd name="T1" fmla="*/ 190 h 406"/>
              <a:gd name="T2" fmla="*/ 230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0"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4" name="Freeform 172"/>
          <p:cNvSpPr>
            <a:spLocks/>
          </p:cNvSpPr>
          <p:nvPr/>
        </p:nvSpPr>
        <p:spPr bwMode="auto">
          <a:xfrm>
            <a:off x="437321" y="3426561"/>
            <a:ext cx="338844" cy="573256"/>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8" name="Freeform 189"/>
          <p:cNvSpPr>
            <a:spLocks/>
          </p:cNvSpPr>
          <p:nvPr/>
        </p:nvSpPr>
        <p:spPr bwMode="auto">
          <a:xfrm>
            <a:off x="56122" y="3996990"/>
            <a:ext cx="338844" cy="573256"/>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9" name="Freeform 190"/>
          <p:cNvSpPr>
            <a:spLocks/>
          </p:cNvSpPr>
          <p:nvPr/>
        </p:nvSpPr>
        <p:spPr bwMode="auto">
          <a:xfrm>
            <a:off x="-12705" y="3996990"/>
            <a:ext cx="338844" cy="573256"/>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0" name="Freeform 194"/>
          <p:cNvSpPr>
            <a:spLocks/>
          </p:cNvSpPr>
          <p:nvPr/>
        </p:nvSpPr>
        <p:spPr bwMode="auto">
          <a:xfrm>
            <a:off x="749692" y="3996990"/>
            <a:ext cx="341492" cy="573256"/>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1" name="Freeform 195"/>
          <p:cNvSpPr>
            <a:spLocks/>
          </p:cNvSpPr>
          <p:nvPr/>
        </p:nvSpPr>
        <p:spPr bwMode="auto">
          <a:xfrm>
            <a:off x="368494" y="3996990"/>
            <a:ext cx="338844" cy="573256"/>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0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2" name="Freeform 196"/>
          <p:cNvSpPr>
            <a:spLocks/>
          </p:cNvSpPr>
          <p:nvPr/>
        </p:nvSpPr>
        <p:spPr bwMode="auto">
          <a:xfrm>
            <a:off x="437321" y="3996990"/>
            <a:ext cx="338844" cy="573256"/>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6" name="Freeform 214"/>
          <p:cNvSpPr>
            <a:spLocks/>
          </p:cNvSpPr>
          <p:nvPr/>
        </p:nvSpPr>
        <p:spPr bwMode="auto">
          <a:xfrm>
            <a:off x="56122" y="4570244"/>
            <a:ext cx="338844" cy="573256"/>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7" name="Freeform 215"/>
          <p:cNvSpPr>
            <a:spLocks/>
          </p:cNvSpPr>
          <p:nvPr/>
        </p:nvSpPr>
        <p:spPr bwMode="auto">
          <a:xfrm>
            <a:off x="-12705" y="4570244"/>
            <a:ext cx="338844" cy="573256"/>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8" name="Freeform 219"/>
          <p:cNvSpPr>
            <a:spLocks/>
          </p:cNvSpPr>
          <p:nvPr/>
        </p:nvSpPr>
        <p:spPr bwMode="auto">
          <a:xfrm>
            <a:off x="749692" y="4570244"/>
            <a:ext cx="341492" cy="573256"/>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9" name="Freeform 220"/>
          <p:cNvSpPr>
            <a:spLocks/>
          </p:cNvSpPr>
          <p:nvPr/>
        </p:nvSpPr>
        <p:spPr bwMode="auto">
          <a:xfrm>
            <a:off x="368494" y="4570244"/>
            <a:ext cx="338844" cy="573256"/>
          </a:xfrm>
          <a:custGeom>
            <a:avLst/>
            <a:gdLst>
              <a:gd name="T0" fmla="*/ 96 w 257"/>
              <a:gd name="T1" fmla="*/ 191 h 406"/>
              <a:gd name="T2" fmla="*/ 230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0"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0" name="Freeform 221"/>
          <p:cNvSpPr>
            <a:spLocks/>
          </p:cNvSpPr>
          <p:nvPr/>
        </p:nvSpPr>
        <p:spPr bwMode="auto">
          <a:xfrm>
            <a:off x="437321" y="4570244"/>
            <a:ext cx="338844" cy="573256"/>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7" name="Title 1"/>
          <p:cNvSpPr>
            <a:spLocks noGrp="1"/>
          </p:cNvSpPr>
          <p:nvPr userDrawn="1">
            <p:ph type="ctrTitle"/>
          </p:nvPr>
        </p:nvSpPr>
        <p:spPr>
          <a:xfrm>
            <a:off x="1691680" y="1597819"/>
            <a:ext cx="6766520" cy="1102519"/>
          </a:xfrm>
        </p:spPr>
        <p:txBody>
          <a:bodyPr>
            <a:normAutofit/>
          </a:bodyPr>
          <a:lstStyle>
            <a:lvl1pPr algn="l">
              <a:defRPr sz="3200" b="1">
                <a:solidFill>
                  <a:srgbClr val="F39200"/>
                </a:solidFill>
              </a:defRPr>
            </a:lvl1pPr>
          </a:lstStyle>
          <a:p>
            <a:r>
              <a:rPr lang="en-US" dirty="0"/>
              <a:t>Click to edit Master title style</a:t>
            </a:r>
            <a:endParaRPr lang="fi-FI" dirty="0"/>
          </a:p>
        </p:txBody>
      </p:sp>
      <p:sp>
        <p:nvSpPr>
          <p:cNvPr id="318" name="Subtitle 2"/>
          <p:cNvSpPr>
            <a:spLocks noGrp="1"/>
          </p:cNvSpPr>
          <p:nvPr userDrawn="1">
            <p:ph type="subTitle" idx="1"/>
          </p:nvPr>
        </p:nvSpPr>
        <p:spPr>
          <a:xfrm>
            <a:off x="1691680" y="2914650"/>
            <a:ext cx="6779982" cy="1314450"/>
          </a:xfrm>
        </p:spPr>
        <p:txBody>
          <a:bodyPr>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spTree>
    <p:extLst>
      <p:ext uri="{BB962C8B-B14F-4D97-AF65-F5344CB8AC3E}">
        <p14:creationId xmlns:p14="http://schemas.microsoft.com/office/powerpoint/2010/main" val="185553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205979"/>
            <a:ext cx="7787208" cy="857250"/>
          </a:xfrm>
        </p:spPr>
        <p:txBody>
          <a:bodyPr>
            <a:normAutofit/>
          </a:bodyPr>
          <a:lstStyle>
            <a:lvl1pPr algn="l">
              <a:defRPr sz="3200">
                <a:solidFill>
                  <a:srgbClr val="F392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fi-FI" dirty="0"/>
          </a:p>
        </p:txBody>
      </p:sp>
      <p:sp>
        <p:nvSpPr>
          <p:cNvPr id="3" name="Content Placeholder 2"/>
          <p:cNvSpPr>
            <a:spLocks noGrp="1"/>
          </p:cNvSpPr>
          <p:nvPr>
            <p:ph sz="half" idx="1"/>
          </p:nvPr>
        </p:nvSpPr>
        <p:spPr>
          <a:xfrm>
            <a:off x="899592" y="1200151"/>
            <a:ext cx="7807358" cy="3394472"/>
          </a:xfrm>
        </p:spPr>
        <p:txBody>
          <a:bodyPr>
            <a:normAutofit/>
          </a:bodyPr>
          <a:lstStyle>
            <a:lvl1pPr marL="342900" indent="-342900">
              <a:spcBef>
                <a:spcPts val="800"/>
              </a:spcBef>
              <a:buClr>
                <a:srgbClr val="F39200"/>
              </a:buClr>
              <a:buFont typeface="Wingdings" panose="05000000000000000000" pitchFamily="2" charset="2"/>
              <a:buChar char="§"/>
              <a:defRPr sz="2000">
                <a:latin typeface="Tahoma" panose="020B0604030504040204" pitchFamily="34" charset="0"/>
                <a:ea typeface="Tahoma" panose="020B0604030504040204" pitchFamily="34" charset="0"/>
                <a:cs typeface="Tahoma" panose="020B0604030504040204" pitchFamily="34" charset="0"/>
              </a:defRPr>
            </a:lvl1pPr>
            <a:lvl2pPr marL="742950" indent="-285750">
              <a:spcBef>
                <a:spcPts val="800"/>
              </a:spcBef>
              <a:buClr>
                <a:srgbClr val="F39200"/>
              </a:buClr>
              <a:buFont typeface="Wingdings" panose="05000000000000000000" pitchFamily="2" charset="2"/>
              <a:buChar char="§"/>
              <a:defRPr sz="1800">
                <a:latin typeface="Tahoma" panose="020B0604030504040204" pitchFamily="34" charset="0"/>
                <a:ea typeface="Tahoma" panose="020B0604030504040204" pitchFamily="34" charset="0"/>
                <a:cs typeface="Tahoma" panose="020B0604030504040204" pitchFamily="34" charset="0"/>
              </a:defRPr>
            </a:lvl2pPr>
            <a:lvl3pPr marL="1143000" indent="-228600">
              <a:spcBef>
                <a:spcPts val="800"/>
              </a:spcBef>
              <a:buClr>
                <a:srgbClr val="F39200"/>
              </a:buClr>
              <a:buFont typeface="Wingdings" panose="05000000000000000000" pitchFamily="2" charset="2"/>
              <a:buChar char="§"/>
              <a:defRPr sz="1600">
                <a:latin typeface="Tahoma" panose="020B0604030504040204" pitchFamily="34" charset="0"/>
                <a:ea typeface="Tahoma" panose="020B0604030504040204" pitchFamily="34" charset="0"/>
                <a:cs typeface="Tahoma" panose="020B0604030504040204" pitchFamily="34" charset="0"/>
              </a:defRPr>
            </a:lvl3pPr>
            <a:lvl4pPr marL="1600200" indent="-228600">
              <a:spcBef>
                <a:spcPts val="800"/>
              </a:spcBef>
              <a:buClr>
                <a:srgbClr val="F39200"/>
              </a:buClr>
              <a:buFont typeface="Wingdings" panose="05000000000000000000" pitchFamily="2" charset="2"/>
              <a:buChar char="§"/>
              <a:defRPr sz="1400">
                <a:latin typeface="Tahoma" panose="020B0604030504040204" pitchFamily="34" charset="0"/>
                <a:ea typeface="Tahoma" panose="020B0604030504040204" pitchFamily="34" charset="0"/>
                <a:cs typeface="Tahoma" panose="020B0604030504040204" pitchFamily="34" charset="0"/>
              </a:defRPr>
            </a:lvl4pPr>
            <a:lvl5pPr marL="2057400" indent="-228600">
              <a:spcBef>
                <a:spcPts val="800"/>
              </a:spcBef>
              <a:buClr>
                <a:srgbClr val="F39200"/>
              </a:buClr>
              <a:buFont typeface="Wingdings" panose="05000000000000000000" pitchFamily="2" charset="2"/>
              <a:buChar char="§"/>
              <a:defRPr sz="14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grpSp>
        <p:nvGrpSpPr>
          <p:cNvPr id="8" name="Group 7"/>
          <p:cNvGrpSpPr/>
          <p:nvPr userDrawn="1"/>
        </p:nvGrpSpPr>
        <p:grpSpPr>
          <a:xfrm>
            <a:off x="7622602" y="4299943"/>
            <a:ext cx="1341886" cy="843556"/>
            <a:chOff x="7622602" y="4299943"/>
            <a:chExt cx="1341886" cy="843556"/>
          </a:xfrm>
        </p:grpSpPr>
        <p:sp>
          <p:nvSpPr>
            <p:cNvPr id="9" name="Rectangle 8"/>
            <p:cNvSpPr/>
            <p:nvPr userDrawn="1"/>
          </p:nvSpPr>
          <p:spPr>
            <a:xfrm>
              <a:off x="7622602" y="4299943"/>
              <a:ext cx="1341886" cy="8435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p:cNvGrpSpPr/>
            <p:nvPr/>
          </p:nvGrpSpPr>
          <p:grpSpPr>
            <a:xfrm>
              <a:off x="7785585" y="4515966"/>
              <a:ext cx="1015921" cy="481573"/>
              <a:chOff x="5508625" y="292100"/>
              <a:chExt cx="2933700" cy="1390650"/>
            </a:xfrm>
          </p:grpSpPr>
          <p:sp>
            <p:nvSpPr>
              <p:cNvPr id="11" name="Freeform 427"/>
              <p:cNvSpPr>
                <a:spLocks/>
              </p:cNvSpPr>
              <p:nvPr/>
            </p:nvSpPr>
            <p:spPr bwMode="auto">
              <a:xfrm>
                <a:off x="6629400" y="396875"/>
                <a:ext cx="234950" cy="371475"/>
              </a:xfrm>
              <a:custGeom>
                <a:avLst/>
                <a:gdLst>
                  <a:gd name="T0" fmla="*/ 12 w 148"/>
                  <a:gd name="T1" fmla="*/ 124 h 234"/>
                  <a:gd name="T2" fmla="*/ 12 w 148"/>
                  <a:gd name="T3" fmla="*/ 234 h 234"/>
                  <a:gd name="T4" fmla="*/ 0 w 148"/>
                  <a:gd name="T5" fmla="*/ 234 h 234"/>
                  <a:gd name="T6" fmla="*/ 0 w 148"/>
                  <a:gd name="T7" fmla="*/ 0 h 234"/>
                  <a:gd name="T8" fmla="*/ 12 w 148"/>
                  <a:gd name="T9" fmla="*/ 0 h 234"/>
                  <a:gd name="T10" fmla="*/ 12 w 148"/>
                  <a:gd name="T11" fmla="*/ 112 h 234"/>
                  <a:gd name="T12" fmla="*/ 56 w 148"/>
                  <a:gd name="T13" fmla="*/ 112 h 234"/>
                  <a:gd name="T14" fmla="*/ 128 w 148"/>
                  <a:gd name="T15" fmla="*/ 0 h 234"/>
                  <a:gd name="T16" fmla="*/ 144 w 148"/>
                  <a:gd name="T17" fmla="*/ 0 h 234"/>
                  <a:gd name="T18" fmla="*/ 66 w 148"/>
                  <a:gd name="T19" fmla="*/ 118 h 234"/>
                  <a:gd name="T20" fmla="*/ 148 w 148"/>
                  <a:gd name="T21" fmla="*/ 234 h 234"/>
                  <a:gd name="T22" fmla="*/ 134 w 148"/>
                  <a:gd name="T23" fmla="*/ 234 h 234"/>
                  <a:gd name="T24" fmla="*/ 56 w 148"/>
                  <a:gd name="T25" fmla="*/ 124 h 234"/>
                  <a:gd name="T26" fmla="*/ 12 w 148"/>
                  <a:gd name="T27" fmla="*/ 1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34">
                    <a:moveTo>
                      <a:pt x="12" y="124"/>
                    </a:moveTo>
                    <a:lnTo>
                      <a:pt x="12" y="234"/>
                    </a:lnTo>
                    <a:lnTo>
                      <a:pt x="0" y="234"/>
                    </a:lnTo>
                    <a:lnTo>
                      <a:pt x="0" y="0"/>
                    </a:lnTo>
                    <a:lnTo>
                      <a:pt x="12" y="0"/>
                    </a:lnTo>
                    <a:lnTo>
                      <a:pt x="12" y="112"/>
                    </a:lnTo>
                    <a:lnTo>
                      <a:pt x="56" y="112"/>
                    </a:lnTo>
                    <a:lnTo>
                      <a:pt x="128" y="0"/>
                    </a:lnTo>
                    <a:lnTo>
                      <a:pt x="144" y="0"/>
                    </a:lnTo>
                    <a:lnTo>
                      <a:pt x="66" y="118"/>
                    </a:lnTo>
                    <a:lnTo>
                      <a:pt x="148" y="234"/>
                    </a:lnTo>
                    <a:lnTo>
                      <a:pt x="134" y="234"/>
                    </a:lnTo>
                    <a:lnTo>
                      <a:pt x="56" y="124"/>
                    </a:lnTo>
                    <a:lnTo>
                      <a:pt x="12" y="12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428"/>
              <p:cNvSpPr>
                <a:spLocks/>
              </p:cNvSpPr>
              <p:nvPr/>
            </p:nvSpPr>
            <p:spPr bwMode="auto">
              <a:xfrm>
                <a:off x="6921500" y="396875"/>
                <a:ext cx="215900" cy="371475"/>
              </a:xfrm>
              <a:custGeom>
                <a:avLst/>
                <a:gdLst>
                  <a:gd name="T0" fmla="*/ 0 w 136"/>
                  <a:gd name="T1" fmla="*/ 234 h 234"/>
                  <a:gd name="T2" fmla="*/ 0 w 136"/>
                  <a:gd name="T3" fmla="*/ 0 h 234"/>
                  <a:gd name="T4" fmla="*/ 136 w 136"/>
                  <a:gd name="T5" fmla="*/ 0 h 234"/>
                  <a:gd name="T6" fmla="*/ 136 w 136"/>
                  <a:gd name="T7" fmla="*/ 12 h 234"/>
                  <a:gd name="T8" fmla="*/ 12 w 136"/>
                  <a:gd name="T9" fmla="*/ 12 h 234"/>
                  <a:gd name="T10" fmla="*/ 12 w 136"/>
                  <a:gd name="T11" fmla="*/ 108 h 234"/>
                  <a:gd name="T12" fmla="*/ 116 w 136"/>
                  <a:gd name="T13" fmla="*/ 108 h 234"/>
                  <a:gd name="T14" fmla="*/ 116 w 136"/>
                  <a:gd name="T15" fmla="*/ 120 h 234"/>
                  <a:gd name="T16" fmla="*/ 12 w 136"/>
                  <a:gd name="T17" fmla="*/ 120 h 234"/>
                  <a:gd name="T18" fmla="*/ 12 w 136"/>
                  <a:gd name="T19" fmla="*/ 222 h 234"/>
                  <a:gd name="T20" fmla="*/ 136 w 136"/>
                  <a:gd name="T21" fmla="*/ 222 h 234"/>
                  <a:gd name="T22" fmla="*/ 136 w 136"/>
                  <a:gd name="T23" fmla="*/ 234 h 234"/>
                  <a:gd name="T24" fmla="*/ 0 w 136"/>
                  <a:gd name="T2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4">
                    <a:moveTo>
                      <a:pt x="0" y="234"/>
                    </a:moveTo>
                    <a:lnTo>
                      <a:pt x="0" y="0"/>
                    </a:lnTo>
                    <a:lnTo>
                      <a:pt x="136" y="0"/>
                    </a:lnTo>
                    <a:lnTo>
                      <a:pt x="136" y="12"/>
                    </a:lnTo>
                    <a:lnTo>
                      <a:pt x="12" y="12"/>
                    </a:lnTo>
                    <a:lnTo>
                      <a:pt x="12" y="108"/>
                    </a:lnTo>
                    <a:lnTo>
                      <a:pt x="116" y="108"/>
                    </a:lnTo>
                    <a:lnTo>
                      <a:pt x="116" y="120"/>
                    </a:lnTo>
                    <a:lnTo>
                      <a:pt x="12" y="120"/>
                    </a:lnTo>
                    <a:lnTo>
                      <a:pt x="12" y="222"/>
                    </a:lnTo>
                    <a:lnTo>
                      <a:pt x="136" y="222"/>
                    </a:lnTo>
                    <a:lnTo>
                      <a:pt x="136" y="234"/>
                    </a:lnTo>
                    <a:lnTo>
                      <a:pt x="0"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429"/>
              <p:cNvSpPr>
                <a:spLocks/>
              </p:cNvSpPr>
              <p:nvPr/>
            </p:nvSpPr>
            <p:spPr bwMode="auto">
              <a:xfrm>
                <a:off x="7191375" y="393700"/>
                <a:ext cx="228600" cy="377825"/>
              </a:xfrm>
              <a:custGeom>
                <a:avLst/>
                <a:gdLst>
                  <a:gd name="T0" fmla="*/ 72 w 144"/>
                  <a:gd name="T1" fmla="*/ 10 h 238"/>
                  <a:gd name="T2" fmla="*/ 46 w 144"/>
                  <a:gd name="T3" fmla="*/ 14 h 238"/>
                  <a:gd name="T4" fmla="*/ 28 w 144"/>
                  <a:gd name="T5" fmla="*/ 22 h 238"/>
                  <a:gd name="T6" fmla="*/ 16 w 144"/>
                  <a:gd name="T7" fmla="*/ 36 h 238"/>
                  <a:gd name="T8" fmla="*/ 14 w 144"/>
                  <a:gd name="T9" fmla="*/ 58 h 238"/>
                  <a:gd name="T10" fmla="*/ 14 w 144"/>
                  <a:gd name="T11" fmla="*/ 76 h 238"/>
                  <a:gd name="T12" fmla="*/ 20 w 144"/>
                  <a:gd name="T13" fmla="*/ 88 h 238"/>
                  <a:gd name="T14" fmla="*/ 28 w 144"/>
                  <a:gd name="T15" fmla="*/ 96 h 238"/>
                  <a:gd name="T16" fmla="*/ 34 w 144"/>
                  <a:gd name="T17" fmla="*/ 100 h 238"/>
                  <a:gd name="T18" fmla="*/ 40 w 144"/>
                  <a:gd name="T19" fmla="*/ 102 h 238"/>
                  <a:gd name="T20" fmla="*/ 76 w 144"/>
                  <a:gd name="T21" fmla="*/ 110 h 238"/>
                  <a:gd name="T22" fmla="*/ 106 w 144"/>
                  <a:gd name="T23" fmla="*/ 116 h 238"/>
                  <a:gd name="T24" fmla="*/ 128 w 144"/>
                  <a:gd name="T25" fmla="*/ 126 h 238"/>
                  <a:gd name="T26" fmla="*/ 134 w 144"/>
                  <a:gd name="T27" fmla="*/ 134 h 238"/>
                  <a:gd name="T28" fmla="*/ 142 w 144"/>
                  <a:gd name="T29" fmla="*/ 154 h 238"/>
                  <a:gd name="T30" fmla="*/ 144 w 144"/>
                  <a:gd name="T31" fmla="*/ 168 h 238"/>
                  <a:gd name="T32" fmla="*/ 138 w 144"/>
                  <a:gd name="T33" fmla="*/ 200 h 238"/>
                  <a:gd name="T34" fmla="*/ 126 w 144"/>
                  <a:gd name="T35" fmla="*/ 222 h 238"/>
                  <a:gd name="T36" fmla="*/ 116 w 144"/>
                  <a:gd name="T37" fmla="*/ 228 h 238"/>
                  <a:gd name="T38" fmla="*/ 90 w 144"/>
                  <a:gd name="T39" fmla="*/ 236 h 238"/>
                  <a:gd name="T40" fmla="*/ 72 w 144"/>
                  <a:gd name="T41" fmla="*/ 238 h 238"/>
                  <a:gd name="T42" fmla="*/ 14 w 144"/>
                  <a:gd name="T43" fmla="*/ 234 h 238"/>
                  <a:gd name="T44" fmla="*/ 4 w 144"/>
                  <a:gd name="T45" fmla="*/ 220 h 238"/>
                  <a:gd name="T46" fmla="*/ 44 w 144"/>
                  <a:gd name="T47" fmla="*/ 226 h 238"/>
                  <a:gd name="T48" fmla="*/ 76 w 144"/>
                  <a:gd name="T49" fmla="*/ 226 h 238"/>
                  <a:gd name="T50" fmla="*/ 100 w 144"/>
                  <a:gd name="T51" fmla="*/ 222 h 238"/>
                  <a:gd name="T52" fmla="*/ 116 w 144"/>
                  <a:gd name="T53" fmla="*/ 212 h 238"/>
                  <a:gd name="T54" fmla="*/ 128 w 144"/>
                  <a:gd name="T55" fmla="*/ 194 h 238"/>
                  <a:gd name="T56" fmla="*/ 130 w 144"/>
                  <a:gd name="T57" fmla="*/ 170 h 238"/>
                  <a:gd name="T58" fmla="*/ 130 w 144"/>
                  <a:gd name="T59" fmla="*/ 158 h 238"/>
                  <a:gd name="T60" fmla="*/ 124 w 144"/>
                  <a:gd name="T61" fmla="*/ 142 h 238"/>
                  <a:gd name="T62" fmla="*/ 118 w 144"/>
                  <a:gd name="T63" fmla="*/ 136 h 238"/>
                  <a:gd name="T64" fmla="*/ 102 w 144"/>
                  <a:gd name="T65" fmla="*/ 128 h 238"/>
                  <a:gd name="T66" fmla="*/ 80 w 144"/>
                  <a:gd name="T67" fmla="*/ 122 h 238"/>
                  <a:gd name="T68" fmla="*/ 42 w 144"/>
                  <a:gd name="T69" fmla="*/ 116 h 238"/>
                  <a:gd name="T70" fmla="*/ 20 w 144"/>
                  <a:gd name="T71" fmla="*/ 106 h 238"/>
                  <a:gd name="T72" fmla="*/ 10 w 144"/>
                  <a:gd name="T73" fmla="*/ 98 h 238"/>
                  <a:gd name="T74" fmla="*/ 4 w 144"/>
                  <a:gd name="T75" fmla="*/ 88 h 238"/>
                  <a:gd name="T76" fmla="*/ 0 w 144"/>
                  <a:gd name="T77" fmla="*/ 58 h 238"/>
                  <a:gd name="T78" fmla="*/ 2 w 144"/>
                  <a:gd name="T79" fmla="*/ 44 h 238"/>
                  <a:gd name="T80" fmla="*/ 10 w 144"/>
                  <a:gd name="T81" fmla="*/ 22 h 238"/>
                  <a:gd name="T82" fmla="*/ 28 w 144"/>
                  <a:gd name="T83" fmla="*/ 8 h 238"/>
                  <a:gd name="T84" fmla="*/ 56 w 144"/>
                  <a:gd name="T85" fmla="*/ 0 h 238"/>
                  <a:gd name="T86" fmla="*/ 72 w 144"/>
                  <a:gd name="T87" fmla="*/ 0 h 238"/>
                  <a:gd name="T88" fmla="*/ 128 w 144"/>
                  <a:gd name="T89" fmla="*/ 4 h 238"/>
                  <a:gd name="T90" fmla="*/ 138 w 144"/>
                  <a:gd name="T91" fmla="*/ 16 h 238"/>
                  <a:gd name="T92" fmla="*/ 98 w 144"/>
                  <a:gd name="T93" fmla="*/ 12 h 238"/>
                  <a:gd name="T94" fmla="*/ 72 w 144"/>
                  <a:gd name="T95" fmla="*/ 1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38">
                    <a:moveTo>
                      <a:pt x="72" y="10"/>
                    </a:moveTo>
                    <a:lnTo>
                      <a:pt x="72" y="10"/>
                    </a:lnTo>
                    <a:lnTo>
                      <a:pt x="58" y="12"/>
                    </a:lnTo>
                    <a:lnTo>
                      <a:pt x="46" y="14"/>
                    </a:lnTo>
                    <a:lnTo>
                      <a:pt x="36" y="18"/>
                    </a:lnTo>
                    <a:lnTo>
                      <a:pt x="28" y="22"/>
                    </a:lnTo>
                    <a:lnTo>
                      <a:pt x="22" y="28"/>
                    </a:lnTo>
                    <a:lnTo>
                      <a:pt x="16" y="36"/>
                    </a:lnTo>
                    <a:lnTo>
                      <a:pt x="14" y="46"/>
                    </a:lnTo>
                    <a:lnTo>
                      <a:pt x="14" y="58"/>
                    </a:lnTo>
                    <a:lnTo>
                      <a:pt x="14" y="58"/>
                    </a:lnTo>
                    <a:lnTo>
                      <a:pt x="14" y="76"/>
                    </a:lnTo>
                    <a:lnTo>
                      <a:pt x="16" y="82"/>
                    </a:lnTo>
                    <a:lnTo>
                      <a:pt x="20" y="88"/>
                    </a:lnTo>
                    <a:lnTo>
                      <a:pt x="20" y="88"/>
                    </a:lnTo>
                    <a:lnTo>
                      <a:pt x="28" y="96"/>
                    </a:lnTo>
                    <a:lnTo>
                      <a:pt x="28" y="96"/>
                    </a:lnTo>
                    <a:lnTo>
                      <a:pt x="34" y="100"/>
                    </a:lnTo>
                    <a:lnTo>
                      <a:pt x="40" y="102"/>
                    </a:lnTo>
                    <a:lnTo>
                      <a:pt x="40" y="102"/>
                    </a:lnTo>
                    <a:lnTo>
                      <a:pt x="76" y="110"/>
                    </a:lnTo>
                    <a:lnTo>
                      <a:pt x="76" y="110"/>
                    </a:lnTo>
                    <a:lnTo>
                      <a:pt x="92" y="112"/>
                    </a:lnTo>
                    <a:lnTo>
                      <a:pt x="106" y="116"/>
                    </a:lnTo>
                    <a:lnTo>
                      <a:pt x="118" y="122"/>
                    </a:lnTo>
                    <a:lnTo>
                      <a:pt x="128" y="126"/>
                    </a:lnTo>
                    <a:lnTo>
                      <a:pt x="128" y="126"/>
                    </a:lnTo>
                    <a:lnTo>
                      <a:pt x="134" y="134"/>
                    </a:lnTo>
                    <a:lnTo>
                      <a:pt x="140" y="142"/>
                    </a:lnTo>
                    <a:lnTo>
                      <a:pt x="142" y="154"/>
                    </a:lnTo>
                    <a:lnTo>
                      <a:pt x="144" y="168"/>
                    </a:lnTo>
                    <a:lnTo>
                      <a:pt x="144" y="168"/>
                    </a:lnTo>
                    <a:lnTo>
                      <a:pt x="142" y="186"/>
                    </a:lnTo>
                    <a:lnTo>
                      <a:pt x="138" y="200"/>
                    </a:lnTo>
                    <a:lnTo>
                      <a:pt x="134" y="212"/>
                    </a:lnTo>
                    <a:lnTo>
                      <a:pt x="126" y="222"/>
                    </a:lnTo>
                    <a:lnTo>
                      <a:pt x="126" y="222"/>
                    </a:lnTo>
                    <a:lnTo>
                      <a:pt x="116" y="228"/>
                    </a:lnTo>
                    <a:lnTo>
                      <a:pt x="104" y="234"/>
                    </a:lnTo>
                    <a:lnTo>
                      <a:pt x="90" y="236"/>
                    </a:lnTo>
                    <a:lnTo>
                      <a:pt x="72" y="238"/>
                    </a:lnTo>
                    <a:lnTo>
                      <a:pt x="72" y="238"/>
                    </a:lnTo>
                    <a:lnTo>
                      <a:pt x="48" y="236"/>
                    </a:lnTo>
                    <a:lnTo>
                      <a:pt x="14" y="234"/>
                    </a:lnTo>
                    <a:lnTo>
                      <a:pt x="2" y="232"/>
                    </a:lnTo>
                    <a:lnTo>
                      <a:pt x="4" y="220"/>
                    </a:lnTo>
                    <a:lnTo>
                      <a:pt x="4" y="220"/>
                    </a:lnTo>
                    <a:lnTo>
                      <a:pt x="44" y="226"/>
                    </a:lnTo>
                    <a:lnTo>
                      <a:pt x="76" y="226"/>
                    </a:lnTo>
                    <a:lnTo>
                      <a:pt x="76" y="226"/>
                    </a:lnTo>
                    <a:lnTo>
                      <a:pt x="88" y="226"/>
                    </a:lnTo>
                    <a:lnTo>
                      <a:pt x="100" y="222"/>
                    </a:lnTo>
                    <a:lnTo>
                      <a:pt x="110" y="218"/>
                    </a:lnTo>
                    <a:lnTo>
                      <a:pt x="116" y="212"/>
                    </a:lnTo>
                    <a:lnTo>
                      <a:pt x="122" y="204"/>
                    </a:lnTo>
                    <a:lnTo>
                      <a:pt x="128" y="194"/>
                    </a:lnTo>
                    <a:lnTo>
                      <a:pt x="130" y="182"/>
                    </a:lnTo>
                    <a:lnTo>
                      <a:pt x="130" y="170"/>
                    </a:lnTo>
                    <a:lnTo>
                      <a:pt x="130" y="170"/>
                    </a:lnTo>
                    <a:lnTo>
                      <a:pt x="130" y="158"/>
                    </a:lnTo>
                    <a:lnTo>
                      <a:pt x="128" y="148"/>
                    </a:lnTo>
                    <a:lnTo>
                      <a:pt x="124" y="142"/>
                    </a:lnTo>
                    <a:lnTo>
                      <a:pt x="118" y="136"/>
                    </a:lnTo>
                    <a:lnTo>
                      <a:pt x="118" y="136"/>
                    </a:lnTo>
                    <a:lnTo>
                      <a:pt x="110" y="132"/>
                    </a:lnTo>
                    <a:lnTo>
                      <a:pt x="102" y="128"/>
                    </a:lnTo>
                    <a:lnTo>
                      <a:pt x="80" y="122"/>
                    </a:lnTo>
                    <a:lnTo>
                      <a:pt x="80" y="122"/>
                    </a:lnTo>
                    <a:lnTo>
                      <a:pt x="42" y="116"/>
                    </a:lnTo>
                    <a:lnTo>
                      <a:pt x="42" y="116"/>
                    </a:lnTo>
                    <a:lnTo>
                      <a:pt x="30" y="112"/>
                    </a:lnTo>
                    <a:lnTo>
                      <a:pt x="20" y="106"/>
                    </a:lnTo>
                    <a:lnTo>
                      <a:pt x="20" y="106"/>
                    </a:lnTo>
                    <a:lnTo>
                      <a:pt x="10" y="98"/>
                    </a:lnTo>
                    <a:lnTo>
                      <a:pt x="4" y="88"/>
                    </a:lnTo>
                    <a:lnTo>
                      <a:pt x="4" y="88"/>
                    </a:lnTo>
                    <a:lnTo>
                      <a:pt x="2" y="74"/>
                    </a:lnTo>
                    <a:lnTo>
                      <a:pt x="0" y="58"/>
                    </a:lnTo>
                    <a:lnTo>
                      <a:pt x="0" y="58"/>
                    </a:lnTo>
                    <a:lnTo>
                      <a:pt x="2" y="44"/>
                    </a:lnTo>
                    <a:lnTo>
                      <a:pt x="4" y="32"/>
                    </a:lnTo>
                    <a:lnTo>
                      <a:pt x="10" y="22"/>
                    </a:lnTo>
                    <a:lnTo>
                      <a:pt x="18" y="14"/>
                    </a:lnTo>
                    <a:lnTo>
                      <a:pt x="28" y="8"/>
                    </a:lnTo>
                    <a:lnTo>
                      <a:pt x="40" y="2"/>
                    </a:lnTo>
                    <a:lnTo>
                      <a:pt x="56" y="0"/>
                    </a:lnTo>
                    <a:lnTo>
                      <a:pt x="72" y="0"/>
                    </a:lnTo>
                    <a:lnTo>
                      <a:pt x="72" y="0"/>
                    </a:lnTo>
                    <a:lnTo>
                      <a:pt x="98" y="0"/>
                    </a:lnTo>
                    <a:lnTo>
                      <a:pt x="128" y="4"/>
                    </a:lnTo>
                    <a:lnTo>
                      <a:pt x="138" y="4"/>
                    </a:lnTo>
                    <a:lnTo>
                      <a:pt x="138" y="16"/>
                    </a:lnTo>
                    <a:lnTo>
                      <a:pt x="138" y="16"/>
                    </a:lnTo>
                    <a:lnTo>
                      <a:pt x="98" y="12"/>
                    </a:lnTo>
                    <a:lnTo>
                      <a:pt x="72" y="10"/>
                    </a:lnTo>
                    <a:lnTo>
                      <a:pt x="72" y="1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430"/>
              <p:cNvSpPr>
                <a:spLocks/>
              </p:cNvSpPr>
              <p:nvPr/>
            </p:nvSpPr>
            <p:spPr bwMode="auto">
              <a:xfrm>
                <a:off x="7454900" y="396875"/>
                <a:ext cx="263525" cy="371475"/>
              </a:xfrm>
              <a:custGeom>
                <a:avLst/>
                <a:gdLst>
                  <a:gd name="T0" fmla="*/ 0 w 166"/>
                  <a:gd name="T1" fmla="*/ 12 h 234"/>
                  <a:gd name="T2" fmla="*/ 0 w 166"/>
                  <a:gd name="T3" fmla="*/ 0 h 234"/>
                  <a:gd name="T4" fmla="*/ 166 w 166"/>
                  <a:gd name="T5" fmla="*/ 0 h 234"/>
                  <a:gd name="T6" fmla="*/ 166 w 166"/>
                  <a:gd name="T7" fmla="*/ 12 h 234"/>
                  <a:gd name="T8" fmla="*/ 90 w 166"/>
                  <a:gd name="T9" fmla="*/ 12 h 234"/>
                  <a:gd name="T10" fmla="*/ 90 w 166"/>
                  <a:gd name="T11" fmla="*/ 234 h 234"/>
                  <a:gd name="T12" fmla="*/ 78 w 166"/>
                  <a:gd name="T13" fmla="*/ 234 h 234"/>
                  <a:gd name="T14" fmla="*/ 78 w 166"/>
                  <a:gd name="T15" fmla="*/ 12 h 234"/>
                  <a:gd name="T16" fmla="*/ 0 w 166"/>
                  <a:gd name="T17"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34">
                    <a:moveTo>
                      <a:pt x="0" y="12"/>
                    </a:moveTo>
                    <a:lnTo>
                      <a:pt x="0" y="0"/>
                    </a:lnTo>
                    <a:lnTo>
                      <a:pt x="166" y="0"/>
                    </a:lnTo>
                    <a:lnTo>
                      <a:pt x="166" y="12"/>
                    </a:lnTo>
                    <a:lnTo>
                      <a:pt x="90" y="12"/>
                    </a:lnTo>
                    <a:lnTo>
                      <a:pt x="90" y="234"/>
                    </a:lnTo>
                    <a:lnTo>
                      <a:pt x="78" y="234"/>
                    </a:lnTo>
                    <a:lnTo>
                      <a:pt x="78" y="12"/>
                    </a:lnTo>
                    <a:lnTo>
                      <a:pt x="0" y="12"/>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431"/>
              <p:cNvSpPr>
                <a:spLocks noEditPoints="1"/>
              </p:cNvSpPr>
              <p:nvPr/>
            </p:nvSpPr>
            <p:spPr bwMode="auto">
              <a:xfrm>
                <a:off x="7712075" y="292100"/>
                <a:ext cx="282575" cy="476250"/>
              </a:xfrm>
              <a:custGeom>
                <a:avLst/>
                <a:gdLst>
                  <a:gd name="T0" fmla="*/ 0 w 178"/>
                  <a:gd name="T1" fmla="*/ 300 h 300"/>
                  <a:gd name="T2" fmla="*/ 72 w 178"/>
                  <a:gd name="T3" fmla="*/ 66 h 300"/>
                  <a:gd name="T4" fmla="*/ 106 w 178"/>
                  <a:gd name="T5" fmla="*/ 66 h 300"/>
                  <a:gd name="T6" fmla="*/ 178 w 178"/>
                  <a:gd name="T7" fmla="*/ 300 h 300"/>
                  <a:gd name="T8" fmla="*/ 166 w 178"/>
                  <a:gd name="T9" fmla="*/ 300 h 300"/>
                  <a:gd name="T10" fmla="*/ 144 w 178"/>
                  <a:gd name="T11" fmla="*/ 228 h 300"/>
                  <a:gd name="T12" fmla="*/ 34 w 178"/>
                  <a:gd name="T13" fmla="*/ 228 h 300"/>
                  <a:gd name="T14" fmla="*/ 12 w 178"/>
                  <a:gd name="T15" fmla="*/ 300 h 300"/>
                  <a:gd name="T16" fmla="*/ 0 w 178"/>
                  <a:gd name="T17" fmla="*/ 300 h 300"/>
                  <a:gd name="T18" fmla="*/ 80 w 178"/>
                  <a:gd name="T19" fmla="*/ 78 h 300"/>
                  <a:gd name="T20" fmla="*/ 38 w 178"/>
                  <a:gd name="T21" fmla="*/ 216 h 300"/>
                  <a:gd name="T22" fmla="*/ 140 w 178"/>
                  <a:gd name="T23" fmla="*/ 216 h 300"/>
                  <a:gd name="T24" fmla="*/ 98 w 178"/>
                  <a:gd name="T25" fmla="*/ 78 h 300"/>
                  <a:gd name="T26" fmla="*/ 80 w 178"/>
                  <a:gd name="T27" fmla="*/ 78 h 300"/>
                  <a:gd name="T28" fmla="*/ 50 w 178"/>
                  <a:gd name="T29" fmla="*/ 22 h 300"/>
                  <a:gd name="T30" fmla="*/ 50 w 178"/>
                  <a:gd name="T31" fmla="*/ 0 h 300"/>
                  <a:gd name="T32" fmla="*/ 62 w 178"/>
                  <a:gd name="T33" fmla="*/ 0 h 300"/>
                  <a:gd name="T34" fmla="*/ 62 w 178"/>
                  <a:gd name="T35" fmla="*/ 22 h 300"/>
                  <a:gd name="T36" fmla="*/ 50 w 178"/>
                  <a:gd name="T37" fmla="*/ 22 h 300"/>
                  <a:gd name="T38" fmla="*/ 116 w 178"/>
                  <a:gd name="T39" fmla="*/ 22 h 300"/>
                  <a:gd name="T40" fmla="*/ 116 w 178"/>
                  <a:gd name="T41" fmla="*/ 0 h 300"/>
                  <a:gd name="T42" fmla="*/ 128 w 178"/>
                  <a:gd name="T43" fmla="*/ 0 h 300"/>
                  <a:gd name="T44" fmla="*/ 128 w 178"/>
                  <a:gd name="T45" fmla="*/ 22 h 300"/>
                  <a:gd name="T46" fmla="*/ 116 w 178"/>
                  <a:gd name="T47" fmla="*/ 2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300">
                    <a:moveTo>
                      <a:pt x="0" y="300"/>
                    </a:moveTo>
                    <a:lnTo>
                      <a:pt x="72" y="66"/>
                    </a:lnTo>
                    <a:lnTo>
                      <a:pt x="106" y="66"/>
                    </a:lnTo>
                    <a:lnTo>
                      <a:pt x="178" y="300"/>
                    </a:lnTo>
                    <a:lnTo>
                      <a:pt x="166" y="300"/>
                    </a:lnTo>
                    <a:lnTo>
                      <a:pt x="144" y="228"/>
                    </a:lnTo>
                    <a:lnTo>
                      <a:pt x="34" y="228"/>
                    </a:lnTo>
                    <a:lnTo>
                      <a:pt x="12" y="300"/>
                    </a:lnTo>
                    <a:lnTo>
                      <a:pt x="0" y="300"/>
                    </a:lnTo>
                    <a:close/>
                    <a:moveTo>
                      <a:pt x="80" y="78"/>
                    </a:moveTo>
                    <a:lnTo>
                      <a:pt x="38" y="216"/>
                    </a:lnTo>
                    <a:lnTo>
                      <a:pt x="140" y="216"/>
                    </a:lnTo>
                    <a:lnTo>
                      <a:pt x="98" y="78"/>
                    </a:lnTo>
                    <a:lnTo>
                      <a:pt x="80" y="78"/>
                    </a:lnTo>
                    <a:close/>
                    <a:moveTo>
                      <a:pt x="50" y="22"/>
                    </a:moveTo>
                    <a:lnTo>
                      <a:pt x="50" y="0"/>
                    </a:lnTo>
                    <a:lnTo>
                      <a:pt x="62" y="0"/>
                    </a:lnTo>
                    <a:lnTo>
                      <a:pt x="62" y="22"/>
                    </a:lnTo>
                    <a:lnTo>
                      <a:pt x="50" y="22"/>
                    </a:lnTo>
                    <a:close/>
                    <a:moveTo>
                      <a:pt x="116" y="22"/>
                    </a:moveTo>
                    <a:lnTo>
                      <a:pt x="116" y="0"/>
                    </a:lnTo>
                    <a:lnTo>
                      <a:pt x="128" y="0"/>
                    </a:lnTo>
                    <a:lnTo>
                      <a:pt x="128" y="22"/>
                    </a:lnTo>
                    <a:lnTo>
                      <a:pt x="116" y="22"/>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432"/>
              <p:cNvSpPr>
                <a:spLocks/>
              </p:cNvSpPr>
              <p:nvPr/>
            </p:nvSpPr>
            <p:spPr bwMode="auto">
              <a:xfrm>
                <a:off x="6597650" y="854075"/>
                <a:ext cx="269875" cy="371475"/>
              </a:xfrm>
              <a:custGeom>
                <a:avLst/>
                <a:gdLst>
                  <a:gd name="T0" fmla="*/ 158 w 170"/>
                  <a:gd name="T1" fmla="*/ 0 h 234"/>
                  <a:gd name="T2" fmla="*/ 170 w 170"/>
                  <a:gd name="T3" fmla="*/ 0 h 234"/>
                  <a:gd name="T4" fmla="*/ 104 w 170"/>
                  <a:gd name="T5" fmla="*/ 234 h 234"/>
                  <a:gd name="T6" fmla="*/ 66 w 170"/>
                  <a:gd name="T7" fmla="*/ 234 h 234"/>
                  <a:gd name="T8" fmla="*/ 0 w 170"/>
                  <a:gd name="T9" fmla="*/ 0 h 234"/>
                  <a:gd name="T10" fmla="*/ 12 w 170"/>
                  <a:gd name="T11" fmla="*/ 0 h 234"/>
                  <a:gd name="T12" fmla="*/ 74 w 170"/>
                  <a:gd name="T13" fmla="*/ 222 h 234"/>
                  <a:gd name="T14" fmla="*/ 96 w 170"/>
                  <a:gd name="T15" fmla="*/ 222 h 234"/>
                  <a:gd name="T16" fmla="*/ 158 w 170"/>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34">
                    <a:moveTo>
                      <a:pt x="158" y="0"/>
                    </a:moveTo>
                    <a:lnTo>
                      <a:pt x="170" y="0"/>
                    </a:lnTo>
                    <a:lnTo>
                      <a:pt x="104" y="234"/>
                    </a:lnTo>
                    <a:lnTo>
                      <a:pt x="66" y="234"/>
                    </a:lnTo>
                    <a:lnTo>
                      <a:pt x="0" y="0"/>
                    </a:lnTo>
                    <a:lnTo>
                      <a:pt x="12" y="0"/>
                    </a:lnTo>
                    <a:lnTo>
                      <a:pt x="74" y="222"/>
                    </a:lnTo>
                    <a:lnTo>
                      <a:pt x="96" y="222"/>
                    </a:lnTo>
                    <a:lnTo>
                      <a:pt x="15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433"/>
              <p:cNvSpPr>
                <a:spLocks/>
              </p:cNvSpPr>
              <p:nvPr/>
            </p:nvSpPr>
            <p:spPr bwMode="auto">
              <a:xfrm>
                <a:off x="6889750" y="854075"/>
                <a:ext cx="260350" cy="371475"/>
              </a:xfrm>
              <a:custGeom>
                <a:avLst/>
                <a:gdLst>
                  <a:gd name="T0" fmla="*/ 88 w 164"/>
                  <a:gd name="T1" fmla="*/ 234 h 234"/>
                  <a:gd name="T2" fmla="*/ 76 w 164"/>
                  <a:gd name="T3" fmla="*/ 234 h 234"/>
                  <a:gd name="T4" fmla="*/ 76 w 164"/>
                  <a:gd name="T5" fmla="*/ 134 h 234"/>
                  <a:gd name="T6" fmla="*/ 0 w 164"/>
                  <a:gd name="T7" fmla="*/ 0 h 234"/>
                  <a:gd name="T8" fmla="*/ 14 w 164"/>
                  <a:gd name="T9" fmla="*/ 0 h 234"/>
                  <a:gd name="T10" fmla="*/ 82 w 164"/>
                  <a:gd name="T11" fmla="*/ 120 h 234"/>
                  <a:gd name="T12" fmla="*/ 150 w 164"/>
                  <a:gd name="T13" fmla="*/ 0 h 234"/>
                  <a:gd name="T14" fmla="*/ 164 w 164"/>
                  <a:gd name="T15" fmla="*/ 0 h 234"/>
                  <a:gd name="T16" fmla="*/ 88 w 164"/>
                  <a:gd name="T17" fmla="*/ 134 h 234"/>
                  <a:gd name="T18" fmla="*/ 88 w 164"/>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234">
                    <a:moveTo>
                      <a:pt x="88" y="234"/>
                    </a:moveTo>
                    <a:lnTo>
                      <a:pt x="76" y="234"/>
                    </a:lnTo>
                    <a:lnTo>
                      <a:pt x="76" y="134"/>
                    </a:lnTo>
                    <a:lnTo>
                      <a:pt x="0" y="0"/>
                    </a:lnTo>
                    <a:lnTo>
                      <a:pt x="14" y="0"/>
                    </a:lnTo>
                    <a:lnTo>
                      <a:pt x="82" y="120"/>
                    </a:lnTo>
                    <a:lnTo>
                      <a:pt x="150" y="0"/>
                    </a:lnTo>
                    <a:lnTo>
                      <a:pt x="164" y="0"/>
                    </a:lnTo>
                    <a:lnTo>
                      <a:pt x="88" y="134"/>
                    </a:lnTo>
                    <a:lnTo>
                      <a:pt x="88"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434"/>
              <p:cNvSpPr>
                <a:spLocks/>
              </p:cNvSpPr>
              <p:nvPr/>
            </p:nvSpPr>
            <p:spPr bwMode="auto">
              <a:xfrm>
                <a:off x="7169150" y="854075"/>
                <a:ext cx="257175" cy="371475"/>
              </a:xfrm>
              <a:custGeom>
                <a:avLst/>
                <a:gdLst>
                  <a:gd name="T0" fmla="*/ 88 w 162"/>
                  <a:gd name="T1" fmla="*/ 234 h 234"/>
                  <a:gd name="T2" fmla="*/ 76 w 162"/>
                  <a:gd name="T3" fmla="*/ 234 h 234"/>
                  <a:gd name="T4" fmla="*/ 76 w 162"/>
                  <a:gd name="T5" fmla="*/ 134 h 234"/>
                  <a:gd name="T6" fmla="*/ 0 w 162"/>
                  <a:gd name="T7" fmla="*/ 0 h 234"/>
                  <a:gd name="T8" fmla="*/ 14 w 162"/>
                  <a:gd name="T9" fmla="*/ 0 h 234"/>
                  <a:gd name="T10" fmla="*/ 82 w 162"/>
                  <a:gd name="T11" fmla="*/ 120 h 234"/>
                  <a:gd name="T12" fmla="*/ 150 w 162"/>
                  <a:gd name="T13" fmla="*/ 0 h 234"/>
                  <a:gd name="T14" fmla="*/ 162 w 162"/>
                  <a:gd name="T15" fmla="*/ 0 h 234"/>
                  <a:gd name="T16" fmla="*/ 88 w 162"/>
                  <a:gd name="T17" fmla="*/ 134 h 234"/>
                  <a:gd name="T18" fmla="*/ 88 w 162"/>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34">
                    <a:moveTo>
                      <a:pt x="88" y="234"/>
                    </a:moveTo>
                    <a:lnTo>
                      <a:pt x="76" y="234"/>
                    </a:lnTo>
                    <a:lnTo>
                      <a:pt x="76" y="134"/>
                    </a:lnTo>
                    <a:lnTo>
                      <a:pt x="0" y="0"/>
                    </a:lnTo>
                    <a:lnTo>
                      <a:pt x="14" y="0"/>
                    </a:lnTo>
                    <a:lnTo>
                      <a:pt x="82" y="120"/>
                    </a:lnTo>
                    <a:lnTo>
                      <a:pt x="150" y="0"/>
                    </a:lnTo>
                    <a:lnTo>
                      <a:pt x="162" y="0"/>
                    </a:lnTo>
                    <a:lnTo>
                      <a:pt x="88" y="134"/>
                    </a:lnTo>
                    <a:lnTo>
                      <a:pt x="88"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435"/>
              <p:cNvSpPr>
                <a:spLocks/>
              </p:cNvSpPr>
              <p:nvPr/>
            </p:nvSpPr>
            <p:spPr bwMode="auto">
              <a:xfrm>
                <a:off x="7458075" y="850900"/>
                <a:ext cx="225425" cy="377825"/>
              </a:xfrm>
              <a:custGeom>
                <a:avLst/>
                <a:gdLst>
                  <a:gd name="T0" fmla="*/ 72 w 142"/>
                  <a:gd name="T1" fmla="*/ 10 h 238"/>
                  <a:gd name="T2" fmla="*/ 46 w 142"/>
                  <a:gd name="T3" fmla="*/ 14 h 238"/>
                  <a:gd name="T4" fmla="*/ 26 w 142"/>
                  <a:gd name="T5" fmla="*/ 22 h 238"/>
                  <a:gd name="T6" fmla="*/ 16 w 142"/>
                  <a:gd name="T7" fmla="*/ 36 h 238"/>
                  <a:gd name="T8" fmla="*/ 12 w 142"/>
                  <a:gd name="T9" fmla="*/ 58 h 238"/>
                  <a:gd name="T10" fmla="*/ 14 w 142"/>
                  <a:gd name="T11" fmla="*/ 76 h 238"/>
                  <a:gd name="T12" fmla="*/ 18 w 142"/>
                  <a:gd name="T13" fmla="*/ 88 h 238"/>
                  <a:gd name="T14" fmla="*/ 28 w 142"/>
                  <a:gd name="T15" fmla="*/ 96 h 238"/>
                  <a:gd name="T16" fmla="*/ 32 w 142"/>
                  <a:gd name="T17" fmla="*/ 100 h 238"/>
                  <a:gd name="T18" fmla="*/ 40 w 142"/>
                  <a:gd name="T19" fmla="*/ 102 h 238"/>
                  <a:gd name="T20" fmla="*/ 74 w 142"/>
                  <a:gd name="T21" fmla="*/ 110 h 238"/>
                  <a:gd name="T22" fmla="*/ 106 w 142"/>
                  <a:gd name="T23" fmla="*/ 116 h 238"/>
                  <a:gd name="T24" fmla="*/ 126 w 142"/>
                  <a:gd name="T25" fmla="*/ 126 h 238"/>
                  <a:gd name="T26" fmla="*/ 134 w 142"/>
                  <a:gd name="T27" fmla="*/ 134 h 238"/>
                  <a:gd name="T28" fmla="*/ 142 w 142"/>
                  <a:gd name="T29" fmla="*/ 154 h 238"/>
                  <a:gd name="T30" fmla="*/ 142 w 142"/>
                  <a:gd name="T31" fmla="*/ 168 h 238"/>
                  <a:gd name="T32" fmla="*/ 138 w 142"/>
                  <a:gd name="T33" fmla="*/ 200 h 238"/>
                  <a:gd name="T34" fmla="*/ 124 w 142"/>
                  <a:gd name="T35" fmla="*/ 222 h 238"/>
                  <a:gd name="T36" fmla="*/ 114 w 142"/>
                  <a:gd name="T37" fmla="*/ 228 h 238"/>
                  <a:gd name="T38" fmla="*/ 88 w 142"/>
                  <a:gd name="T39" fmla="*/ 236 h 238"/>
                  <a:gd name="T40" fmla="*/ 72 w 142"/>
                  <a:gd name="T41" fmla="*/ 238 h 238"/>
                  <a:gd name="T42" fmla="*/ 12 w 142"/>
                  <a:gd name="T43" fmla="*/ 234 h 238"/>
                  <a:gd name="T44" fmla="*/ 2 w 142"/>
                  <a:gd name="T45" fmla="*/ 220 h 238"/>
                  <a:gd name="T46" fmla="*/ 42 w 142"/>
                  <a:gd name="T47" fmla="*/ 226 h 238"/>
                  <a:gd name="T48" fmla="*/ 74 w 142"/>
                  <a:gd name="T49" fmla="*/ 226 h 238"/>
                  <a:gd name="T50" fmla="*/ 98 w 142"/>
                  <a:gd name="T51" fmla="*/ 222 h 238"/>
                  <a:gd name="T52" fmla="*/ 116 w 142"/>
                  <a:gd name="T53" fmla="*/ 212 h 238"/>
                  <a:gd name="T54" fmla="*/ 126 w 142"/>
                  <a:gd name="T55" fmla="*/ 194 h 238"/>
                  <a:gd name="T56" fmla="*/ 130 w 142"/>
                  <a:gd name="T57" fmla="*/ 170 h 238"/>
                  <a:gd name="T58" fmla="*/ 128 w 142"/>
                  <a:gd name="T59" fmla="*/ 158 h 238"/>
                  <a:gd name="T60" fmla="*/ 122 w 142"/>
                  <a:gd name="T61" fmla="*/ 142 h 238"/>
                  <a:gd name="T62" fmla="*/ 116 w 142"/>
                  <a:gd name="T63" fmla="*/ 136 h 238"/>
                  <a:gd name="T64" fmla="*/ 100 w 142"/>
                  <a:gd name="T65" fmla="*/ 128 h 238"/>
                  <a:gd name="T66" fmla="*/ 78 w 142"/>
                  <a:gd name="T67" fmla="*/ 122 h 238"/>
                  <a:gd name="T68" fmla="*/ 40 w 142"/>
                  <a:gd name="T69" fmla="*/ 116 h 238"/>
                  <a:gd name="T70" fmla="*/ 18 w 142"/>
                  <a:gd name="T71" fmla="*/ 106 h 238"/>
                  <a:gd name="T72" fmla="*/ 10 w 142"/>
                  <a:gd name="T73" fmla="*/ 98 h 238"/>
                  <a:gd name="T74" fmla="*/ 4 w 142"/>
                  <a:gd name="T75" fmla="*/ 88 h 238"/>
                  <a:gd name="T76" fmla="*/ 0 w 142"/>
                  <a:gd name="T77" fmla="*/ 58 h 238"/>
                  <a:gd name="T78" fmla="*/ 0 w 142"/>
                  <a:gd name="T79" fmla="*/ 44 h 238"/>
                  <a:gd name="T80" fmla="*/ 10 w 142"/>
                  <a:gd name="T81" fmla="*/ 22 h 238"/>
                  <a:gd name="T82" fmla="*/ 28 w 142"/>
                  <a:gd name="T83" fmla="*/ 8 h 238"/>
                  <a:gd name="T84" fmla="*/ 54 w 142"/>
                  <a:gd name="T85" fmla="*/ 0 h 238"/>
                  <a:gd name="T86" fmla="*/ 72 w 142"/>
                  <a:gd name="T87" fmla="*/ 0 h 238"/>
                  <a:gd name="T88" fmla="*/ 126 w 142"/>
                  <a:gd name="T89" fmla="*/ 4 h 238"/>
                  <a:gd name="T90" fmla="*/ 136 w 142"/>
                  <a:gd name="T91" fmla="*/ 16 h 238"/>
                  <a:gd name="T92" fmla="*/ 96 w 142"/>
                  <a:gd name="T93" fmla="*/ 12 h 238"/>
                  <a:gd name="T94" fmla="*/ 72 w 142"/>
                  <a:gd name="T95" fmla="*/ 1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238">
                    <a:moveTo>
                      <a:pt x="72" y="10"/>
                    </a:moveTo>
                    <a:lnTo>
                      <a:pt x="72" y="10"/>
                    </a:lnTo>
                    <a:lnTo>
                      <a:pt x="58" y="12"/>
                    </a:lnTo>
                    <a:lnTo>
                      <a:pt x="46" y="14"/>
                    </a:lnTo>
                    <a:lnTo>
                      <a:pt x="36" y="18"/>
                    </a:lnTo>
                    <a:lnTo>
                      <a:pt x="26" y="22"/>
                    </a:lnTo>
                    <a:lnTo>
                      <a:pt x="20" y="28"/>
                    </a:lnTo>
                    <a:lnTo>
                      <a:pt x="16" y="36"/>
                    </a:lnTo>
                    <a:lnTo>
                      <a:pt x="12" y="46"/>
                    </a:lnTo>
                    <a:lnTo>
                      <a:pt x="12" y="58"/>
                    </a:lnTo>
                    <a:lnTo>
                      <a:pt x="12" y="58"/>
                    </a:lnTo>
                    <a:lnTo>
                      <a:pt x="14" y="76"/>
                    </a:lnTo>
                    <a:lnTo>
                      <a:pt x="16" y="82"/>
                    </a:lnTo>
                    <a:lnTo>
                      <a:pt x="18" y="88"/>
                    </a:lnTo>
                    <a:lnTo>
                      <a:pt x="18" y="88"/>
                    </a:lnTo>
                    <a:lnTo>
                      <a:pt x="28" y="96"/>
                    </a:lnTo>
                    <a:lnTo>
                      <a:pt x="28" y="96"/>
                    </a:lnTo>
                    <a:lnTo>
                      <a:pt x="32" y="100"/>
                    </a:lnTo>
                    <a:lnTo>
                      <a:pt x="40" y="102"/>
                    </a:lnTo>
                    <a:lnTo>
                      <a:pt x="40" y="102"/>
                    </a:lnTo>
                    <a:lnTo>
                      <a:pt x="74" y="110"/>
                    </a:lnTo>
                    <a:lnTo>
                      <a:pt x="74" y="110"/>
                    </a:lnTo>
                    <a:lnTo>
                      <a:pt x="92" y="112"/>
                    </a:lnTo>
                    <a:lnTo>
                      <a:pt x="106" y="116"/>
                    </a:lnTo>
                    <a:lnTo>
                      <a:pt x="118" y="122"/>
                    </a:lnTo>
                    <a:lnTo>
                      <a:pt x="126" y="126"/>
                    </a:lnTo>
                    <a:lnTo>
                      <a:pt x="126" y="126"/>
                    </a:lnTo>
                    <a:lnTo>
                      <a:pt x="134" y="134"/>
                    </a:lnTo>
                    <a:lnTo>
                      <a:pt x="138" y="142"/>
                    </a:lnTo>
                    <a:lnTo>
                      <a:pt x="142" y="154"/>
                    </a:lnTo>
                    <a:lnTo>
                      <a:pt x="142" y="168"/>
                    </a:lnTo>
                    <a:lnTo>
                      <a:pt x="142" y="168"/>
                    </a:lnTo>
                    <a:lnTo>
                      <a:pt x="142" y="186"/>
                    </a:lnTo>
                    <a:lnTo>
                      <a:pt x="138" y="200"/>
                    </a:lnTo>
                    <a:lnTo>
                      <a:pt x="132" y="212"/>
                    </a:lnTo>
                    <a:lnTo>
                      <a:pt x="124" y="222"/>
                    </a:lnTo>
                    <a:lnTo>
                      <a:pt x="124" y="222"/>
                    </a:lnTo>
                    <a:lnTo>
                      <a:pt x="114" y="228"/>
                    </a:lnTo>
                    <a:lnTo>
                      <a:pt x="102" y="234"/>
                    </a:lnTo>
                    <a:lnTo>
                      <a:pt x="88" y="236"/>
                    </a:lnTo>
                    <a:lnTo>
                      <a:pt x="72" y="238"/>
                    </a:lnTo>
                    <a:lnTo>
                      <a:pt x="72" y="238"/>
                    </a:lnTo>
                    <a:lnTo>
                      <a:pt x="46" y="236"/>
                    </a:lnTo>
                    <a:lnTo>
                      <a:pt x="12" y="234"/>
                    </a:lnTo>
                    <a:lnTo>
                      <a:pt x="0" y="232"/>
                    </a:lnTo>
                    <a:lnTo>
                      <a:pt x="2" y="220"/>
                    </a:lnTo>
                    <a:lnTo>
                      <a:pt x="2" y="220"/>
                    </a:lnTo>
                    <a:lnTo>
                      <a:pt x="42" y="226"/>
                    </a:lnTo>
                    <a:lnTo>
                      <a:pt x="74" y="226"/>
                    </a:lnTo>
                    <a:lnTo>
                      <a:pt x="74" y="226"/>
                    </a:lnTo>
                    <a:lnTo>
                      <a:pt x="88" y="226"/>
                    </a:lnTo>
                    <a:lnTo>
                      <a:pt x="98" y="222"/>
                    </a:lnTo>
                    <a:lnTo>
                      <a:pt x="108" y="218"/>
                    </a:lnTo>
                    <a:lnTo>
                      <a:pt x="116" y="212"/>
                    </a:lnTo>
                    <a:lnTo>
                      <a:pt x="122" y="204"/>
                    </a:lnTo>
                    <a:lnTo>
                      <a:pt x="126" y="194"/>
                    </a:lnTo>
                    <a:lnTo>
                      <a:pt x="128" y="182"/>
                    </a:lnTo>
                    <a:lnTo>
                      <a:pt x="130" y="170"/>
                    </a:lnTo>
                    <a:lnTo>
                      <a:pt x="130" y="170"/>
                    </a:lnTo>
                    <a:lnTo>
                      <a:pt x="128" y="158"/>
                    </a:lnTo>
                    <a:lnTo>
                      <a:pt x="126" y="148"/>
                    </a:lnTo>
                    <a:lnTo>
                      <a:pt x="122" y="142"/>
                    </a:lnTo>
                    <a:lnTo>
                      <a:pt x="116" y="136"/>
                    </a:lnTo>
                    <a:lnTo>
                      <a:pt x="116" y="136"/>
                    </a:lnTo>
                    <a:lnTo>
                      <a:pt x="110" y="132"/>
                    </a:lnTo>
                    <a:lnTo>
                      <a:pt x="100" y="128"/>
                    </a:lnTo>
                    <a:lnTo>
                      <a:pt x="78" y="122"/>
                    </a:lnTo>
                    <a:lnTo>
                      <a:pt x="78" y="122"/>
                    </a:lnTo>
                    <a:lnTo>
                      <a:pt x="40" y="116"/>
                    </a:lnTo>
                    <a:lnTo>
                      <a:pt x="40" y="116"/>
                    </a:lnTo>
                    <a:lnTo>
                      <a:pt x="30" y="112"/>
                    </a:lnTo>
                    <a:lnTo>
                      <a:pt x="18" y="106"/>
                    </a:lnTo>
                    <a:lnTo>
                      <a:pt x="18" y="106"/>
                    </a:lnTo>
                    <a:lnTo>
                      <a:pt x="10" y="98"/>
                    </a:lnTo>
                    <a:lnTo>
                      <a:pt x="4" y="88"/>
                    </a:lnTo>
                    <a:lnTo>
                      <a:pt x="4" y="88"/>
                    </a:lnTo>
                    <a:lnTo>
                      <a:pt x="0" y="74"/>
                    </a:lnTo>
                    <a:lnTo>
                      <a:pt x="0" y="58"/>
                    </a:lnTo>
                    <a:lnTo>
                      <a:pt x="0" y="58"/>
                    </a:lnTo>
                    <a:lnTo>
                      <a:pt x="0" y="44"/>
                    </a:lnTo>
                    <a:lnTo>
                      <a:pt x="4" y="32"/>
                    </a:lnTo>
                    <a:lnTo>
                      <a:pt x="10" y="22"/>
                    </a:lnTo>
                    <a:lnTo>
                      <a:pt x="18" y="14"/>
                    </a:lnTo>
                    <a:lnTo>
                      <a:pt x="28" y="8"/>
                    </a:lnTo>
                    <a:lnTo>
                      <a:pt x="40" y="2"/>
                    </a:lnTo>
                    <a:lnTo>
                      <a:pt x="54" y="0"/>
                    </a:lnTo>
                    <a:lnTo>
                      <a:pt x="72" y="0"/>
                    </a:lnTo>
                    <a:lnTo>
                      <a:pt x="72" y="0"/>
                    </a:lnTo>
                    <a:lnTo>
                      <a:pt x="96" y="0"/>
                    </a:lnTo>
                    <a:lnTo>
                      <a:pt x="126" y="4"/>
                    </a:lnTo>
                    <a:lnTo>
                      <a:pt x="138" y="4"/>
                    </a:lnTo>
                    <a:lnTo>
                      <a:pt x="136" y="16"/>
                    </a:lnTo>
                    <a:lnTo>
                      <a:pt x="136" y="16"/>
                    </a:lnTo>
                    <a:lnTo>
                      <a:pt x="96" y="12"/>
                    </a:lnTo>
                    <a:lnTo>
                      <a:pt x="72" y="10"/>
                    </a:lnTo>
                    <a:lnTo>
                      <a:pt x="72" y="1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436"/>
              <p:cNvSpPr>
                <a:spLocks noEditPoints="1"/>
              </p:cNvSpPr>
              <p:nvPr/>
            </p:nvSpPr>
            <p:spPr bwMode="auto">
              <a:xfrm>
                <a:off x="6629400" y="1311275"/>
                <a:ext cx="244475" cy="371475"/>
              </a:xfrm>
              <a:custGeom>
                <a:avLst/>
                <a:gdLst>
                  <a:gd name="T0" fmla="*/ 86 w 154"/>
                  <a:gd name="T1" fmla="*/ 148 h 234"/>
                  <a:gd name="T2" fmla="*/ 12 w 154"/>
                  <a:gd name="T3" fmla="*/ 148 h 234"/>
                  <a:gd name="T4" fmla="*/ 12 w 154"/>
                  <a:gd name="T5" fmla="*/ 234 h 234"/>
                  <a:gd name="T6" fmla="*/ 0 w 154"/>
                  <a:gd name="T7" fmla="*/ 234 h 234"/>
                  <a:gd name="T8" fmla="*/ 0 w 154"/>
                  <a:gd name="T9" fmla="*/ 0 h 234"/>
                  <a:gd name="T10" fmla="*/ 86 w 154"/>
                  <a:gd name="T11" fmla="*/ 0 h 234"/>
                  <a:gd name="T12" fmla="*/ 86 w 154"/>
                  <a:gd name="T13" fmla="*/ 0 h 234"/>
                  <a:gd name="T14" fmla="*/ 102 w 154"/>
                  <a:gd name="T15" fmla="*/ 2 h 234"/>
                  <a:gd name="T16" fmla="*/ 116 w 154"/>
                  <a:gd name="T17" fmla="*/ 6 h 234"/>
                  <a:gd name="T18" fmla="*/ 128 w 154"/>
                  <a:gd name="T19" fmla="*/ 10 h 234"/>
                  <a:gd name="T20" fmla="*/ 138 w 154"/>
                  <a:gd name="T21" fmla="*/ 18 h 234"/>
                  <a:gd name="T22" fmla="*/ 138 w 154"/>
                  <a:gd name="T23" fmla="*/ 18 h 234"/>
                  <a:gd name="T24" fmla="*/ 146 w 154"/>
                  <a:gd name="T25" fmla="*/ 28 h 234"/>
                  <a:gd name="T26" fmla="*/ 150 w 154"/>
                  <a:gd name="T27" fmla="*/ 40 h 234"/>
                  <a:gd name="T28" fmla="*/ 154 w 154"/>
                  <a:gd name="T29" fmla="*/ 56 h 234"/>
                  <a:gd name="T30" fmla="*/ 154 w 154"/>
                  <a:gd name="T31" fmla="*/ 72 h 234"/>
                  <a:gd name="T32" fmla="*/ 154 w 154"/>
                  <a:gd name="T33" fmla="*/ 72 h 234"/>
                  <a:gd name="T34" fmla="*/ 154 w 154"/>
                  <a:gd name="T35" fmla="*/ 90 h 234"/>
                  <a:gd name="T36" fmla="*/ 150 w 154"/>
                  <a:gd name="T37" fmla="*/ 106 h 234"/>
                  <a:gd name="T38" fmla="*/ 144 w 154"/>
                  <a:gd name="T39" fmla="*/ 118 h 234"/>
                  <a:gd name="T40" fmla="*/ 138 w 154"/>
                  <a:gd name="T41" fmla="*/ 130 h 234"/>
                  <a:gd name="T42" fmla="*/ 128 w 154"/>
                  <a:gd name="T43" fmla="*/ 138 h 234"/>
                  <a:gd name="T44" fmla="*/ 116 w 154"/>
                  <a:gd name="T45" fmla="*/ 144 h 234"/>
                  <a:gd name="T46" fmla="*/ 102 w 154"/>
                  <a:gd name="T47" fmla="*/ 146 h 234"/>
                  <a:gd name="T48" fmla="*/ 86 w 154"/>
                  <a:gd name="T49" fmla="*/ 148 h 234"/>
                  <a:gd name="T50" fmla="*/ 86 w 154"/>
                  <a:gd name="T51" fmla="*/ 148 h 234"/>
                  <a:gd name="T52" fmla="*/ 12 w 154"/>
                  <a:gd name="T53" fmla="*/ 136 h 234"/>
                  <a:gd name="T54" fmla="*/ 86 w 154"/>
                  <a:gd name="T55" fmla="*/ 136 h 234"/>
                  <a:gd name="T56" fmla="*/ 86 w 154"/>
                  <a:gd name="T57" fmla="*/ 136 h 234"/>
                  <a:gd name="T58" fmla="*/ 98 w 154"/>
                  <a:gd name="T59" fmla="*/ 136 h 234"/>
                  <a:gd name="T60" fmla="*/ 110 w 154"/>
                  <a:gd name="T61" fmla="*/ 132 h 234"/>
                  <a:gd name="T62" fmla="*/ 120 w 154"/>
                  <a:gd name="T63" fmla="*/ 128 h 234"/>
                  <a:gd name="T64" fmla="*/ 128 w 154"/>
                  <a:gd name="T65" fmla="*/ 120 h 234"/>
                  <a:gd name="T66" fmla="*/ 134 w 154"/>
                  <a:gd name="T67" fmla="*/ 112 h 234"/>
                  <a:gd name="T68" fmla="*/ 138 w 154"/>
                  <a:gd name="T69" fmla="*/ 100 h 234"/>
                  <a:gd name="T70" fmla="*/ 140 w 154"/>
                  <a:gd name="T71" fmla="*/ 88 h 234"/>
                  <a:gd name="T72" fmla="*/ 142 w 154"/>
                  <a:gd name="T73" fmla="*/ 72 h 234"/>
                  <a:gd name="T74" fmla="*/ 142 w 154"/>
                  <a:gd name="T75" fmla="*/ 72 h 234"/>
                  <a:gd name="T76" fmla="*/ 140 w 154"/>
                  <a:gd name="T77" fmla="*/ 58 h 234"/>
                  <a:gd name="T78" fmla="*/ 138 w 154"/>
                  <a:gd name="T79" fmla="*/ 46 h 234"/>
                  <a:gd name="T80" fmla="*/ 134 w 154"/>
                  <a:gd name="T81" fmla="*/ 36 h 234"/>
                  <a:gd name="T82" fmla="*/ 128 w 154"/>
                  <a:gd name="T83" fmla="*/ 26 h 234"/>
                  <a:gd name="T84" fmla="*/ 128 w 154"/>
                  <a:gd name="T85" fmla="*/ 26 h 234"/>
                  <a:gd name="T86" fmla="*/ 120 w 154"/>
                  <a:gd name="T87" fmla="*/ 20 h 234"/>
                  <a:gd name="T88" fmla="*/ 112 w 154"/>
                  <a:gd name="T89" fmla="*/ 16 h 234"/>
                  <a:gd name="T90" fmla="*/ 100 w 154"/>
                  <a:gd name="T91" fmla="*/ 14 h 234"/>
                  <a:gd name="T92" fmla="*/ 86 w 154"/>
                  <a:gd name="T93" fmla="*/ 12 h 234"/>
                  <a:gd name="T94" fmla="*/ 12 w 154"/>
                  <a:gd name="T95" fmla="*/ 12 h 234"/>
                  <a:gd name="T96" fmla="*/ 12 w 154"/>
                  <a:gd name="T97" fmla="*/ 13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 h="234">
                    <a:moveTo>
                      <a:pt x="86" y="148"/>
                    </a:moveTo>
                    <a:lnTo>
                      <a:pt x="12" y="148"/>
                    </a:lnTo>
                    <a:lnTo>
                      <a:pt x="12" y="234"/>
                    </a:lnTo>
                    <a:lnTo>
                      <a:pt x="0" y="234"/>
                    </a:lnTo>
                    <a:lnTo>
                      <a:pt x="0" y="0"/>
                    </a:lnTo>
                    <a:lnTo>
                      <a:pt x="86" y="0"/>
                    </a:lnTo>
                    <a:lnTo>
                      <a:pt x="86" y="0"/>
                    </a:lnTo>
                    <a:lnTo>
                      <a:pt x="102" y="2"/>
                    </a:lnTo>
                    <a:lnTo>
                      <a:pt x="116" y="6"/>
                    </a:lnTo>
                    <a:lnTo>
                      <a:pt x="128" y="10"/>
                    </a:lnTo>
                    <a:lnTo>
                      <a:pt x="138" y="18"/>
                    </a:lnTo>
                    <a:lnTo>
                      <a:pt x="138" y="18"/>
                    </a:lnTo>
                    <a:lnTo>
                      <a:pt x="146" y="28"/>
                    </a:lnTo>
                    <a:lnTo>
                      <a:pt x="150" y="40"/>
                    </a:lnTo>
                    <a:lnTo>
                      <a:pt x="154" y="56"/>
                    </a:lnTo>
                    <a:lnTo>
                      <a:pt x="154" y="72"/>
                    </a:lnTo>
                    <a:lnTo>
                      <a:pt x="154" y="72"/>
                    </a:lnTo>
                    <a:lnTo>
                      <a:pt x="154" y="90"/>
                    </a:lnTo>
                    <a:lnTo>
                      <a:pt x="150" y="106"/>
                    </a:lnTo>
                    <a:lnTo>
                      <a:pt x="144" y="118"/>
                    </a:lnTo>
                    <a:lnTo>
                      <a:pt x="138" y="130"/>
                    </a:lnTo>
                    <a:lnTo>
                      <a:pt x="128" y="138"/>
                    </a:lnTo>
                    <a:lnTo>
                      <a:pt x="116" y="144"/>
                    </a:lnTo>
                    <a:lnTo>
                      <a:pt x="102" y="146"/>
                    </a:lnTo>
                    <a:lnTo>
                      <a:pt x="86" y="148"/>
                    </a:lnTo>
                    <a:lnTo>
                      <a:pt x="86" y="148"/>
                    </a:lnTo>
                    <a:close/>
                    <a:moveTo>
                      <a:pt x="12" y="136"/>
                    </a:moveTo>
                    <a:lnTo>
                      <a:pt x="86" y="136"/>
                    </a:lnTo>
                    <a:lnTo>
                      <a:pt x="86" y="136"/>
                    </a:lnTo>
                    <a:lnTo>
                      <a:pt x="98" y="136"/>
                    </a:lnTo>
                    <a:lnTo>
                      <a:pt x="110" y="132"/>
                    </a:lnTo>
                    <a:lnTo>
                      <a:pt x="120" y="128"/>
                    </a:lnTo>
                    <a:lnTo>
                      <a:pt x="128" y="120"/>
                    </a:lnTo>
                    <a:lnTo>
                      <a:pt x="134" y="112"/>
                    </a:lnTo>
                    <a:lnTo>
                      <a:pt x="138" y="100"/>
                    </a:lnTo>
                    <a:lnTo>
                      <a:pt x="140" y="88"/>
                    </a:lnTo>
                    <a:lnTo>
                      <a:pt x="142" y="72"/>
                    </a:lnTo>
                    <a:lnTo>
                      <a:pt x="142" y="72"/>
                    </a:lnTo>
                    <a:lnTo>
                      <a:pt x="140" y="58"/>
                    </a:lnTo>
                    <a:lnTo>
                      <a:pt x="138" y="46"/>
                    </a:lnTo>
                    <a:lnTo>
                      <a:pt x="134" y="36"/>
                    </a:lnTo>
                    <a:lnTo>
                      <a:pt x="128" y="26"/>
                    </a:lnTo>
                    <a:lnTo>
                      <a:pt x="128" y="26"/>
                    </a:lnTo>
                    <a:lnTo>
                      <a:pt x="120" y="20"/>
                    </a:lnTo>
                    <a:lnTo>
                      <a:pt x="112" y="16"/>
                    </a:lnTo>
                    <a:lnTo>
                      <a:pt x="100" y="14"/>
                    </a:lnTo>
                    <a:lnTo>
                      <a:pt x="86" y="12"/>
                    </a:lnTo>
                    <a:lnTo>
                      <a:pt x="12" y="12"/>
                    </a:lnTo>
                    <a:lnTo>
                      <a:pt x="12" y="13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437"/>
              <p:cNvSpPr>
                <a:spLocks noEditPoints="1"/>
              </p:cNvSpPr>
              <p:nvPr/>
            </p:nvSpPr>
            <p:spPr bwMode="auto">
              <a:xfrm>
                <a:off x="6889750" y="1311275"/>
                <a:ext cx="282575" cy="371475"/>
              </a:xfrm>
              <a:custGeom>
                <a:avLst/>
                <a:gdLst>
                  <a:gd name="T0" fmla="*/ 0 w 178"/>
                  <a:gd name="T1" fmla="*/ 234 h 234"/>
                  <a:gd name="T2" fmla="*/ 72 w 178"/>
                  <a:gd name="T3" fmla="*/ 0 h 234"/>
                  <a:gd name="T4" fmla="*/ 108 w 178"/>
                  <a:gd name="T5" fmla="*/ 0 h 234"/>
                  <a:gd name="T6" fmla="*/ 178 w 178"/>
                  <a:gd name="T7" fmla="*/ 234 h 234"/>
                  <a:gd name="T8" fmla="*/ 166 w 178"/>
                  <a:gd name="T9" fmla="*/ 234 h 234"/>
                  <a:gd name="T10" fmla="*/ 144 w 178"/>
                  <a:gd name="T11" fmla="*/ 162 h 234"/>
                  <a:gd name="T12" fmla="*/ 34 w 178"/>
                  <a:gd name="T13" fmla="*/ 162 h 234"/>
                  <a:gd name="T14" fmla="*/ 12 w 178"/>
                  <a:gd name="T15" fmla="*/ 234 h 234"/>
                  <a:gd name="T16" fmla="*/ 0 w 178"/>
                  <a:gd name="T17" fmla="*/ 234 h 234"/>
                  <a:gd name="T18" fmla="*/ 80 w 178"/>
                  <a:gd name="T19" fmla="*/ 12 h 234"/>
                  <a:gd name="T20" fmla="*/ 38 w 178"/>
                  <a:gd name="T21" fmla="*/ 150 h 234"/>
                  <a:gd name="T22" fmla="*/ 142 w 178"/>
                  <a:gd name="T23" fmla="*/ 150 h 234"/>
                  <a:gd name="T24" fmla="*/ 98 w 178"/>
                  <a:gd name="T25" fmla="*/ 12 h 234"/>
                  <a:gd name="T26" fmla="*/ 80 w 178"/>
                  <a:gd name="T27"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234">
                    <a:moveTo>
                      <a:pt x="0" y="234"/>
                    </a:moveTo>
                    <a:lnTo>
                      <a:pt x="72" y="0"/>
                    </a:lnTo>
                    <a:lnTo>
                      <a:pt x="108" y="0"/>
                    </a:lnTo>
                    <a:lnTo>
                      <a:pt x="178" y="234"/>
                    </a:lnTo>
                    <a:lnTo>
                      <a:pt x="166" y="234"/>
                    </a:lnTo>
                    <a:lnTo>
                      <a:pt x="144" y="162"/>
                    </a:lnTo>
                    <a:lnTo>
                      <a:pt x="34" y="162"/>
                    </a:lnTo>
                    <a:lnTo>
                      <a:pt x="12" y="234"/>
                    </a:lnTo>
                    <a:lnTo>
                      <a:pt x="0" y="234"/>
                    </a:lnTo>
                    <a:close/>
                    <a:moveTo>
                      <a:pt x="80" y="12"/>
                    </a:moveTo>
                    <a:lnTo>
                      <a:pt x="38" y="150"/>
                    </a:lnTo>
                    <a:lnTo>
                      <a:pt x="142" y="150"/>
                    </a:lnTo>
                    <a:lnTo>
                      <a:pt x="98" y="12"/>
                    </a:lnTo>
                    <a:lnTo>
                      <a:pt x="80" y="12"/>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438"/>
              <p:cNvSpPr>
                <a:spLocks/>
              </p:cNvSpPr>
              <p:nvPr/>
            </p:nvSpPr>
            <p:spPr bwMode="auto">
              <a:xfrm>
                <a:off x="7235825" y="1311275"/>
                <a:ext cx="254000" cy="371475"/>
              </a:xfrm>
              <a:custGeom>
                <a:avLst/>
                <a:gdLst>
                  <a:gd name="T0" fmla="*/ 0 w 160"/>
                  <a:gd name="T1" fmla="*/ 234 h 234"/>
                  <a:gd name="T2" fmla="*/ 0 w 160"/>
                  <a:gd name="T3" fmla="*/ 0 h 234"/>
                  <a:gd name="T4" fmla="*/ 28 w 160"/>
                  <a:gd name="T5" fmla="*/ 0 h 234"/>
                  <a:gd name="T6" fmla="*/ 140 w 160"/>
                  <a:gd name="T7" fmla="*/ 222 h 234"/>
                  <a:gd name="T8" fmla="*/ 148 w 160"/>
                  <a:gd name="T9" fmla="*/ 222 h 234"/>
                  <a:gd name="T10" fmla="*/ 148 w 160"/>
                  <a:gd name="T11" fmla="*/ 0 h 234"/>
                  <a:gd name="T12" fmla="*/ 160 w 160"/>
                  <a:gd name="T13" fmla="*/ 0 h 234"/>
                  <a:gd name="T14" fmla="*/ 160 w 160"/>
                  <a:gd name="T15" fmla="*/ 234 h 234"/>
                  <a:gd name="T16" fmla="*/ 132 w 160"/>
                  <a:gd name="T17" fmla="*/ 234 h 234"/>
                  <a:gd name="T18" fmla="*/ 20 w 160"/>
                  <a:gd name="T19" fmla="*/ 12 h 234"/>
                  <a:gd name="T20" fmla="*/ 12 w 160"/>
                  <a:gd name="T21" fmla="*/ 12 h 234"/>
                  <a:gd name="T22" fmla="*/ 12 w 160"/>
                  <a:gd name="T23" fmla="*/ 234 h 234"/>
                  <a:gd name="T24" fmla="*/ 0 w 160"/>
                  <a:gd name="T2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34">
                    <a:moveTo>
                      <a:pt x="0" y="234"/>
                    </a:moveTo>
                    <a:lnTo>
                      <a:pt x="0" y="0"/>
                    </a:lnTo>
                    <a:lnTo>
                      <a:pt x="28" y="0"/>
                    </a:lnTo>
                    <a:lnTo>
                      <a:pt x="140" y="222"/>
                    </a:lnTo>
                    <a:lnTo>
                      <a:pt x="148" y="222"/>
                    </a:lnTo>
                    <a:lnTo>
                      <a:pt x="148" y="0"/>
                    </a:lnTo>
                    <a:lnTo>
                      <a:pt x="160" y="0"/>
                    </a:lnTo>
                    <a:lnTo>
                      <a:pt x="160" y="234"/>
                    </a:lnTo>
                    <a:lnTo>
                      <a:pt x="132" y="234"/>
                    </a:lnTo>
                    <a:lnTo>
                      <a:pt x="20" y="12"/>
                    </a:lnTo>
                    <a:lnTo>
                      <a:pt x="12" y="12"/>
                    </a:lnTo>
                    <a:lnTo>
                      <a:pt x="12" y="234"/>
                    </a:lnTo>
                    <a:lnTo>
                      <a:pt x="0"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439"/>
              <p:cNvSpPr>
                <a:spLocks/>
              </p:cNvSpPr>
              <p:nvPr/>
            </p:nvSpPr>
            <p:spPr bwMode="auto">
              <a:xfrm>
                <a:off x="7588250" y="1311275"/>
                <a:ext cx="215900" cy="371475"/>
              </a:xfrm>
              <a:custGeom>
                <a:avLst/>
                <a:gdLst>
                  <a:gd name="T0" fmla="*/ 0 w 136"/>
                  <a:gd name="T1" fmla="*/ 234 h 234"/>
                  <a:gd name="T2" fmla="*/ 0 w 136"/>
                  <a:gd name="T3" fmla="*/ 0 h 234"/>
                  <a:gd name="T4" fmla="*/ 136 w 136"/>
                  <a:gd name="T5" fmla="*/ 0 h 234"/>
                  <a:gd name="T6" fmla="*/ 136 w 136"/>
                  <a:gd name="T7" fmla="*/ 12 h 234"/>
                  <a:gd name="T8" fmla="*/ 12 w 136"/>
                  <a:gd name="T9" fmla="*/ 12 h 234"/>
                  <a:gd name="T10" fmla="*/ 12 w 136"/>
                  <a:gd name="T11" fmla="*/ 108 h 234"/>
                  <a:gd name="T12" fmla="*/ 116 w 136"/>
                  <a:gd name="T13" fmla="*/ 108 h 234"/>
                  <a:gd name="T14" fmla="*/ 116 w 136"/>
                  <a:gd name="T15" fmla="*/ 120 h 234"/>
                  <a:gd name="T16" fmla="*/ 12 w 136"/>
                  <a:gd name="T17" fmla="*/ 120 h 234"/>
                  <a:gd name="T18" fmla="*/ 12 w 136"/>
                  <a:gd name="T19" fmla="*/ 222 h 234"/>
                  <a:gd name="T20" fmla="*/ 136 w 136"/>
                  <a:gd name="T21" fmla="*/ 222 h 234"/>
                  <a:gd name="T22" fmla="*/ 136 w 136"/>
                  <a:gd name="T23" fmla="*/ 234 h 234"/>
                  <a:gd name="T24" fmla="*/ 0 w 136"/>
                  <a:gd name="T2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4">
                    <a:moveTo>
                      <a:pt x="0" y="234"/>
                    </a:moveTo>
                    <a:lnTo>
                      <a:pt x="0" y="0"/>
                    </a:lnTo>
                    <a:lnTo>
                      <a:pt x="136" y="0"/>
                    </a:lnTo>
                    <a:lnTo>
                      <a:pt x="136" y="12"/>
                    </a:lnTo>
                    <a:lnTo>
                      <a:pt x="12" y="12"/>
                    </a:lnTo>
                    <a:lnTo>
                      <a:pt x="12" y="108"/>
                    </a:lnTo>
                    <a:lnTo>
                      <a:pt x="116" y="108"/>
                    </a:lnTo>
                    <a:lnTo>
                      <a:pt x="116" y="120"/>
                    </a:lnTo>
                    <a:lnTo>
                      <a:pt x="12" y="120"/>
                    </a:lnTo>
                    <a:lnTo>
                      <a:pt x="12" y="222"/>
                    </a:lnTo>
                    <a:lnTo>
                      <a:pt x="136" y="222"/>
                    </a:lnTo>
                    <a:lnTo>
                      <a:pt x="136" y="234"/>
                    </a:lnTo>
                    <a:lnTo>
                      <a:pt x="0"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440"/>
              <p:cNvSpPr>
                <a:spLocks/>
              </p:cNvSpPr>
              <p:nvPr/>
            </p:nvSpPr>
            <p:spPr bwMode="auto">
              <a:xfrm>
                <a:off x="7877175" y="1311275"/>
                <a:ext cx="215900" cy="371475"/>
              </a:xfrm>
              <a:custGeom>
                <a:avLst/>
                <a:gdLst>
                  <a:gd name="T0" fmla="*/ 0 w 136"/>
                  <a:gd name="T1" fmla="*/ 234 h 234"/>
                  <a:gd name="T2" fmla="*/ 0 w 136"/>
                  <a:gd name="T3" fmla="*/ 0 h 234"/>
                  <a:gd name="T4" fmla="*/ 136 w 136"/>
                  <a:gd name="T5" fmla="*/ 0 h 234"/>
                  <a:gd name="T6" fmla="*/ 136 w 136"/>
                  <a:gd name="T7" fmla="*/ 12 h 234"/>
                  <a:gd name="T8" fmla="*/ 12 w 136"/>
                  <a:gd name="T9" fmla="*/ 12 h 234"/>
                  <a:gd name="T10" fmla="*/ 12 w 136"/>
                  <a:gd name="T11" fmla="*/ 108 h 234"/>
                  <a:gd name="T12" fmla="*/ 116 w 136"/>
                  <a:gd name="T13" fmla="*/ 108 h 234"/>
                  <a:gd name="T14" fmla="*/ 116 w 136"/>
                  <a:gd name="T15" fmla="*/ 120 h 234"/>
                  <a:gd name="T16" fmla="*/ 12 w 136"/>
                  <a:gd name="T17" fmla="*/ 120 h 234"/>
                  <a:gd name="T18" fmla="*/ 12 w 136"/>
                  <a:gd name="T19" fmla="*/ 222 h 234"/>
                  <a:gd name="T20" fmla="*/ 136 w 136"/>
                  <a:gd name="T21" fmla="*/ 222 h 234"/>
                  <a:gd name="T22" fmla="*/ 136 w 136"/>
                  <a:gd name="T23" fmla="*/ 234 h 234"/>
                  <a:gd name="T24" fmla="*/ 0 w 136"/>
                  <a:gd name="T2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4">
                    <a:moveTo>
                      <a:pt x="0" y="234"/>
                    </a:moveTo>
                    <a:lnTo>
                      <a:pt x="0" y="0"/>
                    </a:lnTo>
                    <a:lnTo>
                      <a:pt x="136" y="0"/>
                    </a:lnTo>
                    <a:lnTo>
                      <a:pt x="136" y="12"/>
                    </a:lnTo>
                    <a:lnTo>
                      <a:pt x="12" y="12"/>
                    </a:lnTo>
                    <a:lnTo>
                      <a:pt x="12" y="108"/>
                    </a:lnTo>
                    <a:lnTo>
                      <a:pt x="116" y="108"/>
                    </a:lnTo>
                    <a:lnTo>
                      <a:pt x="116" y="120"/>
                    </a:lnTo>
                    <a:lnTo>
                      <a:pt x="12" y="120"/>
                    </a:lnTo>
                    <a:lnTo>
                      <a:pt x="12" y="222"/>
                    </a:lnTo>
                    <a:lnTo>
                      <a:pt x="136" y="222"/>
                    </a:lnTo>
                    <a:lnTo>
                      <a:pt x="136" y="234"/>
                    </a:lnTo>
                    <a:lnTo>
                      <a:pt x="0"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441"/>
              <p:cNvSpPr>
                <a:spLocks/>
              </p:cNvSpPr>
              <p:nvPr/>
            </p:nvSpPr>
            <p:spPr bwMode="auto">
              <a:xfrm>
                <a:off x="8169275" y="1311275"/>
                <a:ext cx="200025" cy="371475"/>
              </a:xfrm>
              <a:custGeom>
                <a:avLst/>
                <a:gdLst>
                  <a:gd name="T0" fmla="*/ 126 w 126"/>
                  <a:gd name="T1" fmla="*/ 234 h 234"/>
                  <a:gd name="T2" fmla="*/ 0 w 126"/>
                  <a:gd name="T3" fmla="*/ 234 h 234"/>
                  <a:gd name="T4" fmla="*/ 0 w 126"/>
                  <a:gd name="T5" fmla="*/ 0 h 234"/>
                  <a:gd name="T6" fmla="*/ 12 w 126"/>
                  <a:gd name="T7" fmla="*/ 0 h 234"/>
                  <a:gd name="T8" fmla="*/ 12 w 126"/>
                  <a:gd name="T9" fmla="*/ 222 h 234"/>
                  <a:gd name="T10" fmla="*/ 126 w 126"/>
                  <a:gd name="T11" fmla="*/ 222 h 234"/>
                  <a:gd name="T12" fmla="*/ 126 w 126"/>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26" h="234">
                    <a:moveTo>
                      <a:pt x="126" y="234"/>
                    </a:moveTo>
                    <a:lnTo>
                      <a:pt x="0" y="234"/>
                    </a:lnTo>
                    <a:lnTo>
                      <a:pt x="0" y="0"/>
                    </a:lnTo>
                    <a:lnTo>
                      <a:pt x="12" y="0"/>
                    </a:lnTo>
                    <a:lnTo>
                      <a:pt x="12" y="222"/>
                    </a:lnTo>
                    <a:lnTo>
                      <a:pt x="126" y="222"/>
                    </a:lnTo>
                    <a:lnTo>
                      <a:pt x="126"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442"/>
              <p:cNvSpPr>
                <a:spLocks noChangeArrowheads="1"/>
              </p:cNvSpPr>
              <p:nvPr/>
            </p:nvSpPr>
            <p:spPr bwMode="auto">
              <a:xfrm>
                <a:off x="8423275" y="1311275"/>
                <a:ext cx="19050" cy="371475"/>
              </a:xfrm>
              <a:prstGeom prst="rect">
                <a:avLst/>
              </a:prstGeom>
              <a:solidFill>
                <a:srgbClr val="1E1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443"/>
              <p:cNvSpPr>
                <a:spLocks/>
              </p:cNvSpPr>
              <p:nvPr/>
            </p:nvSpPr>
            <p:spPr bwMode="auto">
              <a:xfrm>
                <a:off x="5508625" y="396875"/>
                <a:ext cx="815975" cy="1285875"/>
              </a:xfrm>
              <a:custGeom>
                <a:avLst/>
                <a:gdLst>
                  <a:gd name="T0" fmla="*/ 194 w 514"/>
                  <a:gd name="T1" fmla="*/ 382 h 810"/>
                  <a:gd name="T2" fmla="*/ 462 w 514"/>
                  <a:gd name="T3" fmla="*/ 0 h 810"/>
                  <a:gd name="T4" fmla="*/ 514 w 514"/>
                  <a:gd name="T5" fmla="*/ 0 h 810"/>
                  <a:gd name="T6" fmla="*/ 228 w 514"/>
                  <a:gd name="T7" fmla="*/ 404 h 810"/>
                  <a:gd name="T8" fmla="*/ 496 w 514"/>
                  <a:gd name="T9" fmla="*/ 810 h 810"/>
                  <a:gd name="T10" fmla="*/ 446 w 514"/>
                  <a:gd name="T11" fmla="*/ 810 h 810"/>
                  <a:gd name="T12" fmla="*/ 192 w 514"/>
                  <a:gd name="T13" fmla="*/ 420 h 810"/>
                  <a:gd name="T14" fmla="*/ 42 w 514"/>
                  <a:gd name="T15" fmla="*/ 420 h 810"/>
                  <a:gd name="T16" fmla="*/ 42 w 514"/>
                  <a:gd name="T17" fmla="*/ 810 h 810"/>
                  <a:gd name="T18" fmla="*/ 0 w 514"/>
                  <a:gd name="T19" fmla="*/ 810 h 810"/>
                  <a:gd name="T20" fmla="*/ 0 w 514"/>
                  <a:gd name="T21" fmla="*/ 0 h 810"/>
                  <a:gd name="T22" fmla="*/ 42 w 514"/>
                  <a:gd name="T23" fmla="*/ 0 h 810"/>
                  <a:gd name="T24" fmla="*/ 42 w 514"/>
                  <a:gd name="T25" fmla="*/ 382 h 810"/>
                  <a:gd name="T26" fmla="*/ 194 w 514"/>
                  <a:gd name="T27" fmla="*/ 382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810">
                    <a:moveTo>
                      <a:pt x="194" y="382"/>
                    </a:moveTo>
                    <a:lnTo>
                      <a:pt x="462" y="0"/>
                    </a:lnTo>
                    <a:lnTo>
                      <a:pt x="514" y="0"/>
                    </a:lnTo>
                    <a:lnTo>
                      <a:pt x="228" y="404"/>
                    </a:lnTo>
                    <a:lnTo>
                      <a:pt x="496" y="810"/>
                    </a:lnTo>
                    <a:lnTo>
                      <a:pt x="446" y="810"/>
                    </a:lnTo>
                    <a:lnTo>
                      <a:pt x="192" y="420"/>
                    </a:lnTo>
                    <a:lnTo>
                      <a:pt x="42" y="420"/>
                    </a:lnTo>
                    <a:lnTo>
                      <a:pt x="42" y="810"/>
                    </a:lnTo>
                    <a:lnTo>
                      <a:pt x="0" y="810"/>
                    </a:lnTo>
                    <a:lnTo>
                      <a:pt x="0" y="0"/>
                    </a:lnTo>
                    <a:lnTo>
                      <a:pt x="42" y="0"/>
                    </a:lnTo>
                    <a:lnTo>
                      <a:pt x="42" y="382"/>
                    </a:lnTo>
                    <a:lnTo>
                      <a:pt x="194" y="382"/>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444"/>
              <p:cNvSpPr>
                <a:spLocks/>
              </p:cNvSpPr>
              <p:nvPr/>
            </p:nvSpPr>
            <p:spPr bwMode="auto">
              <a:xfrm>
                <a:off x="5673725" y="396875"/>
                <a:ext cx="295275" cy="358775"/>
              </a:xfrm>
              <a:custGeom>
                <a:avLst/>
                <a:gdLst>
                  <a:gd name="T0" fmla="*/ 186 w 186"/>
                  <a:gd name="T1" fmla="*/ 190 h 226"/>
                  <a:gd name="T2" fmla="*/ 54 w 186"/>
                  <a:gd name="T3" fmla="*/ 0 h 226"/>
                  <a:gd name="T4" fmla="*/ 0 w 186"/>
                  <a:gd name="T5" fmla="*/ 0 h 226"/>
                  <a:gd name="T6" fmla="*/ 160 w 186"/>
                  <a:gd name="T7" fmla="*/ 226 h 226"/>
                  <a:gd name="T8" fmla="*/ 186 w 186"/>
                  <a:gd name="T9" fmla="*/ 190 h 226"/>
                </a:gdLst>
                <a:ahLst/>
                <a:cxnLst>
                  <a:cxn ang="0">
                    <a:pos x="T0" y="T1"/>
                  </a:cxn>
                  <a:cxn ang="0">
                    <a:pos x="T2" y="T3"/>
                  </a:cxn>
                  <a:cxn ang="0">
                    <a:pos x="T4" y="T5"/>
                  </a:cxn>
                  <a:cxn ang="0">
                    <a:pos x="T6" y="T7"/>
                  </a:cxn>
                  <a:cxn ang="0">
                    <a:pos x="T8" y="T9"/>
                  </a:cxn>
                </a:cxnLst>
                <a:rect l="0" t="0" r="r" b="b"/>
                <a:pathLst>
                  <a:path w="186" h="226">
                    <a:moveTo>
                      <a:pt x="186" y="190"/>
                    </a:moveTo>
                    <a:lnTo>
                      <a:pt x="54" y="0"/>
                    </a:lnTo>
                    <a:lnTo>
                      <a:pt x="0" y="0"/>
                    </a:lnTo>
                    <a:lnTo>
                      <a:pt x="160" y="226"/>
                    </a:lnTo>
                    <a:lnTo>
                      <a:pt x="18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445"/>
              <p:cNvSpPr>
                <a:spLocks/>
              </p:cNvSpPr>
              <p:nvPr/>
            </p:nvSpPr>
            <p:spPr bwMode="auto">
              <a:xfrm>
                <a:off x="5705475" y="1339850"/>
                <a:ext cx="263525" cy="342900"/>
              </a:xfrm>
              <a:custGeom>
                <a:avLst/>
                <a:gdLst>
                  <a:gd name="T0" fmla="*/ 142 w 166"/>
                  <a:gd name="T1" fmla="*/ 0 h 216"/>
                  <a:gd name="T2" fmla="*/ 0 w 166"/>
                  <a:gd name="T3" fmla="*/ 216 h 216"/>
                  <a:gd name="T4" fmla="*/ 50 w 166"/>
                  <a:gd name="T5" fmla="*/ 216 h 216"/>
                  <a:gd name="T6" fmla="*/ 166 w 166"/>
                  <a:gd name="T7" fmla="*/ 36 h 216"/>
                  <a:gd name="T8" fmla="*/ 142 w 166"/>
                  <a:gd name="T9" fmla="*/ 0 h 216"/>
                </a:gdLst>
                <a:ahLst/>
                <a:cxnLst>
                  <a:cxn ang="0">
                    <a:pos x="T0" y="T1"/>
                  </a:cxn>
                  <a:cxn ang="0">
                    <a:pos x="T2" y="T3"/>
                  </a:cxn>
                  <a:cxn ang="0">
                    <a:pos x="T4" y="T5"/>
                  </a:cxn>
                  <a:cxn ang="0">
                    <a:pos x="T6" y="T7"/>
                  </a:cxn>
                  <a:cxn ang="0">
                    <a:pos x="T8" y="T9"/>
                  </a:cxn>
                </a:cxnLst>
                <a:rect l="0" t="0" r="r" b="b"/>
                <a:pathLst>
                  <a:path w="166" h="216">
                    <a:moveTo>
                      <a:pt x="142" y="0"/>
                    </a:moveTo>
                    <a:lnTo>
                      <a:pt x="0" y="216"/>
                    </a:lnTo>
                    <a:lnTo>
                      <a:pt x="50" y="216"/>
                    </a:lnTo>
                    <a:lnTo>
                      <a:pt x="166" y="36"/>
                    </a:lnTo>
                    <a:lnTo>
                      <a:pt x="142" y="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446"/>
              <p:cNvSpPr>
                <a:spLocks/>
              </p:cNvSpPr>
              <p:nvPr/>
            </p:nvSpPr>
            <p:spPr bwMode="auto">
              <a:xfrm>
                <a:off x="6029325" y="396875"/>
                <a:ext cx="460375" cy="1285875"/>
              </a:xfrm>
              <a:custGeom>
                <a:avLst/>
                <a:gdLst>
                  <a:gd name="T0" fmla="*/ 248 w 290"/>
                  <a:gd name="T1" fmla="*/ 0 h 810"/>
                  <a:gd name="T2" fmla="*/ 248 w 290"/>
                  <a:gd name="T3" fmla="*/ 382 h 810"/>
                  <a:gd name="T4" fmla="*/ 98 w 290"/>
                  <a:gd name="T5" fmla="*/ 382 h 810"/>
                  <a:gd name="T6" fmla="*/ 26 w 290"/>
                  <a:gd name="T7" fmla="*/ 282 h 810"/>
                  <a:gd name="T8" fmla="*/ 2 w 290"/>
                  <a:gd name="T9" fmla="*/ 318 h 810"/>
                  <a:gd name="T10" fmla="*/ 62 w 290"/>
                  <a:gd name="T11" fmla="*/ 404 h 810"/>
                  <a:gd name="T12" fmla="*/ 0 w 290"/>
                  <a:gd name="T13" fmla="*/ 498 h 810"/>
                  <a:gd name="T14" fmla="*/ 26 w 290"/>
                  <a:gd name="T15" fmla="*/ 534 h 810"/>
                  <a:gd name="T16" fmla="*/ 100 w 290"/>
                  <a:gd name="T17" fmla="*/ 420 h 810"/>
                  <a:gd name="T18" fmla="*/ 248 w 290"/>
                  <a:gd name="T19" fmla="*/ 420 h 810"/>
                  <a:gd name="T20" fmla="*/ 248 w 290"/>
                  <a:gd name="T21" fmla="*/ 810 h 810"/>
                  <a:gd name="T22" fmla="*/ 290 w 290"/>
                  <a:gd name="T23" fmla="*/ 810 h 810"/>
                  <a:gd name="T24" fmla="*/ 290 w 290"/>
                  <a:gd name="T25" fmla="*/ 0 h 810"/>
                  <a:gd name="T26" fmla="*/ 248 w 290"/>
                  <a:gd name="T27"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810">
                    <a:moveTo>
                      <a:pt x="248" y="0"/>
                    </a:moveTo>
                    <a:lnTo>
                      <a:pt x="248" y="382"/>
                    </a:lnTo>
                    <a:lnTo>
                      <a:pt x="98" y="382"/>
                    </a:lnTo>
                    <a:lnTo>
                      <a:pt x="26" y="282"/>
                    </a:lnTo>
                    <a:lnTo>
                      <a:pt x="2" y="318"/>
                    </a:lnTo>
                    <a:lnTo>
                      <a:pt x="62" y="404"/>
                    </a:lnTo>
                    <a:lnTo>
                      <a:pt x="0" y="498"/>
                    </a:lnTo>
                    <a:lnTo>
                      <a:pt x="26" y="534"/>
                    </a:lnTo>
                    <a:lnTo>
                      <a:pt x="100" y="420"/>
                    </a:lnTo>
                    <a:lnTo>
                      <a:pt x="248" y="420"/>
                    </a:lnTo>
                    <a:lnTo>
                      <a:pt x="248" y="810"/>
                    </a:lnTo>
                    <a:lnTo>
                      <a:pt x="290" y="810"/>
                    </a:lnTo>
                    <a:lnTo>
                      <a:pt x="290" y="0"/>
                    </a:lnTo>
                    <a:lnTo>
                      <a:pt x="248" y="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sp>
        <p:nvSpPr>
          <p:cNvPr id="225" name="Date Placeholder 3"/>
          <p:cNvSpPr>
            <a:spLocks noGrp="1"/>
          </p:cNvSpPr>
          <p:nvPr>
            <p:ph type="dt" sz="half" idx="10"/>
          </p:nvPr>
        </p:nvSpPr>
        <p:spPr>
          <a:xfrm>
            <a:off x="1691680" y="4767263"/>
            <a:ext cx="1296144" cy="273844"/>
          </a:xfrm>
        </p:spPr>
        <p:txBody>
          <a:bodyPr/>
          <a:lstStyle/>
          <a:p>
            <a:fld id="{B13ED9EB-B609-4954-B3E5-7ACBC7B75736}" type="datetimeFigureOut">
              <a:rPr lang="fi-FI" smtClean="0"/>
              <a:t>26.2.2020</a:t>
            </a:fld>
            <a:endParaRPr lang="fi-FI"/>
          </a:p>
        </p:txBody>
      </p:sp>
      <p:sp>
        <p:nvSpPr>
          <p:cNvPr id="226" name="Footer Placeholder 4"/>
          <p:cNvSpPr>
            <a:spLocks noGrp="1"/>
          </p:cNvSpPr>
          <p:nvPr>
            <p:ph type="ftr" sz="quarter" idx="11"/>
          </p:nvPr>
        </p:nvSpPr>
        <p:spPr>
          <a:xfrm>
            <a:off x="3124200" y="4767263"/>
            <a:ext cx="2895600" cy="273844"/>
          </a:xfrm>
        </p:spPr>
        <p:txBody>
          <a:bodyPr/>
          <a:lstStyle/>
          <a:p>
            <a:endParaRPr lang="fi-FI" dirty="0"/>
          </a:p>
        </p:txBody>
      </p:sp>
      <p:sp>
        <p:nvSpPr>
          <p:cNvPr id="227" name="Slide Number Placeholder 5"/>
          <p:cNvSpPr>
            <a:spLocks noGrp="1"/>
          </p:cNvSpPr>
          <p:nvPr>
            <p:ph type="sldNum" sz="quarter" idx="12"/>
          </p:nvPr>
        </p:nvSpPr>
        <p:spPr>
          <a:xfrm>
            <a:off x="6228184" y="4767263"/>
            <a:ext cx="864096" cy="273844"/>
          </a:xfrm>
        </p:spPr>
        <p:txBody>
          <a:bodyPr/>
          <a:lstStyle/>
          <a:p>
            <a:fld id="{9EBE4C88-C832-4E34-879B-CA327BC1B922}" type="slidenum">
              <a:rPr lang="fi-FI" smtClean="0"/>
              <a:t>‹#›</a:t>
            </a:fld>
            <a:endParaRPr lang="fi-FI"/>
          </a:p>
        </p:txBody>
      </p:sp>
      <p:grpSp>
        <p:nvGrpSpPr>
          <p:cNvPr id="319" name="Group 318"/>
          <p:cNvGrpSpPr/>
          <p:nvPr userDrawn="1"/>
        </p:nvGrpSpPr>
        <p:grpSpPr>
          <a:xfrm>
            <a:off x="-1836712" y="4601"/>
            <a:ext cx="2765425" cy="5143501"/>
            <a:chOff x="6345237" y="-926840"/>
            <a:chExt cx="2765425" cy="5143501"/>
          </a:xfrm>
        </p:grpSpPr>
        <p:sp>
          <p:nvSpPr>
            <p:cNvPr id="320" name="AutoShape 3"/>
            <p:cNvSpPr>
              <a:spLocks noChangeAspect="1" noChangeArrowheads="1" noTextEdit="1"/>
            </p:cNvSpPr>
            <p:nvPr/>
          </p:nvSpPr>
          <p:spPr bwMode="auto">
            <a:xfrm>
              <a:off x="6345237" y="-926840"/>
              <a:ext cx="27654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1" name="Freeform 320"/>
            <p:cNvSpPr>
              <a:spLocks/>
            </p:cNvSpPr>
            <p:nvPr/>
          </p:nvSpPr>
          <p:spPr bwMode="auto">
            <a:xfrm>
              <a:off x="6386512" y="-926840"/>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2" name="Freeform 321"/>
            <p:cNvSpPr>
              <a:spLocks/>
            </p:cNvSpPr>
            <p:nvPr/>
          </p:nvSpPr>
          <p:spPr bwMode="auto">
            <a:xfrm>
              <a:off x="6345237" y="-926840"/>
              <a:ext cx="203200" cy="322263"/>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3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3"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3" name="Freeform 322"/>
            <p:cNvSpPr>
              <a:spLocks/>
            </p:cNvSpPr>
            <p:nvPr/>
          </p:nvSpPr>
          <p:spPr bwMode="auto">
            <a:xfrm>
              <a:off x="6573837" y="-926840"/>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4" name="Freeform 323"/>
            <p:cNvSpPr>
              <a:spLocks/>
            </p:cNvSpPr>
            <p:nvPr/>
          </p:nvSpPr>
          <p:spPr bwMode="auto">
            <a:xfrm>
              <a:off x="6615112" y="-926840"/>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5" name="Freeform 324"/>
            <p:cNvSpPr>
              <a:spLocks/>
            </p:cNvSpPr>
            <p:nvPr/>
          </p:nvSpPr>
          <p:spPr bwMode="auto">
            <a:xfrm>
              <a:off x="6845300" y="-926840"/>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7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7" y="0"/>
                  </a:lnTo>
                  <a:lnTo>
                    <a:pt x="161"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6" name="Freeform 325"/>
            <p:cNvSpPr>
              <a:spLocks/>
            </p:cNvSpPr>
            <p:nvPr/>
          </p:nvSpPr>
          <p:spPr bwMode="auto">
            <a:xfrm>
              <a:off x="6804025" y="-926840"/>
              <a:ext cx="203200" cy="322263"/>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7" name="Freeform 326"/>
            <p:cNvSpPr>
              <a:spLocks/>
            </p:cNvSpPr>
            <p:nvPr/>
          </p:nvSpPr>
          <p:spPr bwMode="auto">
            <a:xfrm>
              <a:off x="7491412" y="-926840"/>
              <a:ext cx="203200" cy="322263"/>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8" name="Freeform 327"/>
            <p:cNvSpPr>
              <a:spLocks/>
            </p:cNvSpPr>
            <p:nvPr/>
          </p:nvSpPr>
          <p:spPr bwMode="auto">
            <a:xfrm>
              <a:off x="7532687" y="-926840"/>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9" name="Freeform 328"/>
            <p:cNvSpPr>
              <a:spLocks/>
            </p:cNvSpPr>
            <p:nvPr/>
          </p:nvSpPr>
          <p:spPr bwMode="auto">
            <a:xfrm>
              <a:off x="7302500" y="-926840"/>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0" name="Freeform 329"/>
            <p:cNvSpPr>
              <a:spLocks/>
            </p:cNvSpPr>
            <p:nvPr/>
          </p:nvSpPr>
          <p:spPr bwMode="auto">
            <a:xfrm>
              <a:off x="7261225" y="-926840"/>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1" name="Freeform 330"/>
            <p:cNvSpPr>
              <a:spLocks/>
            </p:cNvSpPr>
            <p:nvPr/>
          </p:nvSpPr>
          <p:spPr bwMode="auto">
            <a:xfrm>
              <a:off x="7032625" y="-926840"/>
              <a:ext cx="203200" cy="322263"/>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2" name="Freeform 331"/>
            <p:cNvSpPr>
              <a:spLocks/>
            </p:cNvSpPr>
            <p:nvPr/>
          </p:nvSpPr>
          <p:spPr bwMode="auto">
            <a:xfrm>
              <a:off x="7073900" y="-926840"/>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3" name="Freeform 332"/>
            <p:cNvSpPr>
              <a:spLocks/>
            </p:cNvSpPr>
            <p:nvPr/>
          </p:nvSpPr>
          <p:spPr bwMode="auto">
            <a:xfrm>
              <a:off x="7761287" y="-926840"/>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4" name="Freeform 333"/>
            <p:cNvSpPr>
              <a:spLocks/>
            </p:cNvSpPr>
            <p:nvPr/>
          </p:nvSpPr>
          <p:spPr bwMode="auto">
            <a:xfrm>
              <a:off x="7720012" y="-926840"/>
              <a:ext cx="203200" cy="322263"/>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5" name="Freeform 334"/>
            <p:cNvSpPr>
              <a:spLocks/>
            </p:cNvSpPr>
            <p:nvPr/>
          </p:nvSpPr>
          <p:spPr bwMode="auto">
            <a:xfrm>
              <a:off x="7948612" y="-926840"/>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6" name="Freeform 335"/>
            <p:cNvSpPr>
              <a:spLocks/>
            </p:cNvSpPr>
            <p:nvPr/>
          </p:nvSpPr>
          <p:spPr bwMode="auto">
            <a:xfrm>
              <a:off x="7989887" y="-926840"/>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7" name="Freeform 336"/>
            <p:cNvSpPr>
              <a:spLocks/>
            </p:cNvSpPr>
            <p:nvPr/>
          </p:nvSpPr>
          <p:spPr bwMode="auto">
            <a:xfrm>
              <a:off x="8220075" y="-926840"/>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8" name="Freeform 337"/>
            <p:cNvSpPr>
              <a:spLocks/>
            </p:cNvSpPr>
            <p:nvPr/>
          </p:nvSpPr>
          <p:spPr bwMode="auto">
            <a:xfrm>
              <a:off x="8178800" y="-926840"/>
              <a:ext cx="203200" cy="322263"/>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9" name="Freeform 338"/>
            <p:cNvSpPr>
              <a:spLocks/>
            </p:cNvSpPr>
            <p:nvPr/>
          </p:nvSpPr>
          <p:spPr bwMode="auto">
            <a:xfrm>
              <a:off x="8677275" y="-926840"/>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0" name="Freeform 339"/>
            <p:cNvSpPr>
              <a:spLocks/>
            </p:cNvSpPr>
            <p:nvPr/>
          </p:nvSpPr>
          <p:spPr bwMode="auto">
            <a:xfrm>
              <a:off x="8636000" y="-926840"/>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1" name="Freeform 340"/>
            <p:cNvSpPr>
              <a:spLocks/>
            </p:cNvSpPr>
            <p:nvPr/>
          </p:nvSpPr>
          <p:spPr bwMode="auto">
            <a:xfrm>
              <a:off x="8407400" y="-926840"/>
              <a:ext cx="203200" cy="322263"/>
            </a:xfrm>
            <a:custGeom>
              <a:avLst/>
              <a:gdLst>
                <a:gd name="T0" fmla="*/ 96 w 257"/>
                <a:gd name="T1" fmla="*/ 190 h 406"/>
                <a:gd name="T2" fmla="*/ 230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0"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2" name="Freeform 341"/>
            <p:cNvSpPr>
              <a:spLocks/>
            </p:cNvSpPr>
            <p:nvPr/>
          </p:nvSpPr>
          <p:spPr bwMode="auto">
            <a:xfrm>
              <a:off x="8448675" y="-926840"/>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3" name="Freeform 342"/>
            <p:cNvSpPr>
              <a:spLocks/>
            </p:cNvSpPr>
            <p:nvPr/>
          </p:nvSpPr>
          <p:spPr bwMode="auto">
            <a:xfrm>
              <a:off x="6386512" y="-606165"/>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4" name="Freeform 343"/>
            <p:cNvSpPr>
              <a:spLocks/>
            </p:cNvSpPr>
            <p:nvPr/>
          </p:nvSpPr>
          <p:spPr bwMode="auto">
            <a:xfrm>
              <a:off x="6345237" y="-606165"/>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3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3" y="0"/>
                  </a:lnTo>
                  <a:lnTo>
                    <a:pt x="248" y="0"/>
                  </a:lnTo>
                  <a:lnTo>
                    <a:pt x="114" y="203"/>
                  </a:lnTo>
                  <a:lnTo>
                    <a:pt x="257" y="406"/>
                  </a:lnTo>
                  <a:lnTo>
                    <a:pt x="231"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5" name="Freeform 344"/>
            <p:cNvSpPr>
              <a:spLocks/>
            </p:cNvSpPr>
            <p:nvPr/>
          </p:nvSpPr>
          <p:spPr bwMode="auto">
            <a:xfrm>
              <a:off x="6573837" y="-606165"/>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6" name="Freeform 345"/>
            <p:cNvSpPr>
              <a:spLocks/>
            </p:cNvSpPr>
            <p:nvPr/>
          </p:nvSpPr>
          <p:spPr bwMode="auto">
            <a:xfrm>
              <a:off x="6615112" y="-606165"/>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7" name="Freeform 346"/>
            <p:cNvSpPr>
              <a:spLocks/>
            </p:cNvSpPr>
            <p:nvPr/>
          </p:nvSpPr>
          <p:spPr bwMode="auto">
            <a:xfrm>
              <a:off x="6845300" y="-606165"/>
              <a:ext cx="203200" cy="322263"/>
            </a:xfrm>
            <a:custGeom>
              <a:avLst/>
              <a:gdLst>
                <a:gd name="T0" fmla="*/ 161 w 257"/>
                <a:gd name="T1" fmla="*/ 214 h 406"/>
                <a:gd name="T2" fmla="*/ 27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7"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8" name="Freeform 347"/>
            <p:cNvSpPr>
              <a:spLocks/>
            </p:cNvSpPr>
            <p:nvPr/>
          </p:nvSpPr>
          <p:spPr bwMode="auto">
            <a:xfrm>
              <a:off x="6804025" y="-606165"/>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9" name="Freeform 348"/>
            <p:cNvSpPr>
              <a:spLocks/>
            </p:cNvSpPr>
            <p:nvPr/>
          </p:nvSpPr>
          <p:spPr bwMode="auto">
            <a:xfrm>
              <a:off x="7491412" y="-606165"/>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0" name="Freeform 349"/>
            <p:cNvSpPr>
              <a:spLocks/>
            </p:cNvSpPr>
            <p:nvPr/>
          </p:nvSpPr>
          <p:spPr bwMode="auto">
            <a:xfrm>
              <a:off x="7532687" y="-606165"/>
              <a:ext cx="203200" cy="322263"/>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1" name="Freeform 350"/>
            <p:cNvSpPr>
              <a:spLocks/>
            </p:cNvSpPr>
            <p:nvPr/>
          </p:nvSpPr>
          <p:spPr bwMode="auto">
            <a:xfrm>
              <a:off x="7302500" y="-606165"/>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2" name="Freeform 351"/>
            <p:cNvSpPr>
              <a:spLocks/>
            </p:cNvSpPr>
            <p:nvPr/>
          </p:nvSpPr>
          <p:spPr bwMode="auto">
            <a:xfrm>
              <a:off x="7261225" y="-606165"/>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3" name="Freeform 352"/>
            <p:cNvSpPr>
              <a:spLocks/>
            </p:cNvSpPr>
            <p:nvPr/>
          </p:nvSpPr>
          <p:spPr bwMode="auto">
            <a:xfrm>
              <a:off x="7032625" y="-606165"/>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4" name="Freeform 353"/>
            <p:cNvSpPr>
              <a:spLocks/>
            </p:cNvSpPr>
            <p:nvPr/>
          </p:nvSpPr>
          <p:spPr bwMode="auto">
            <a:xfrm>
              <a:off x="7073900" y="-606165"/>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5" name="Freeform 354"/>
            <p:cNvSpPr>
              <a:spLocks/>
            </p:cNvSpPr>
            <p:nvPr/>
          </p:nvSpPr>
          <p:spPr bwMode="auto">
            <a:xfrm>
              <a:off x="7761287" y="-606165"/>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6" name="Freeform 355"/>
            <p:cNvSpPr>
              <a:spLocks/>
            </p:cNvSpPr>
            <p:nvPr/>
          </p:nvSpPr>
          <p:spPr bwMode="auto">
            <a:xfrm>
              <a:off x="7720012" y="-606165"/>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7" name="Freeform 356"/>
            <p:cNvSpPr>
              <a:spLocks/>
            </p:cNvSpPr>
            <p:nvPr/>
          </p:nvSpPr>
          <p:spPr bwMode="auto">
            <a:xfrm>
              <a:off x="7948612" y="-606165"/>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8" name="Freeform 357"/>
            <p:cNvSpPr>
              <a:spLocks/>
            </p:cNvSpPr>
            <p:nvPr/>
          </p:nvSpPr>
          <p:spPr bwMode="auto">
            <a:xfrm>
              <a:off x="7989887" y="-606165"/>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9" name="Freeform 358"/>
            <p:cNvSpPr>
              <a:spLocks/>
            </p:cNvSpPr>
            <p:nvPr/>
          </p:nvSpPr>
          <p:spPr bwMode="auto">
            <a:xfrm>
              <a:off x="8220075" y="-606165"/>
              <a:ext cx="203200" cy="322263"/>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0" name="Freeform 359"/>
            <p:cNvSpPr>
              <a:spLocks/>
            </p:cNvSpPr>
            <p:nvPr/>
          </p:nvSpPr>
          <p:spPr bwMode="auto">
            <a:xfrm>
              <a:off x="8178800" y="-606165"/>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1" name="Freeform 360"/>
            <p:cNvSpPr>
              <a:spLocks/>
            </p:cNvSpPr>
            <p:nvPr/>
          </p:nvSpPr>
          <p:spPr bwMode="auto">
            <a:xfrm>
              <a:off x="8677275" y="-606165"/>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2" name="Freeform 361"/>
            <p:cNvSpPr>
              <a:spLocks/>
            </p:cNvSpPr>
            <p:nvPr/>
          </p:nvSpPr>
          <p:spPr bwMode="auto">
            <a:xfrm>
              <a:off x="8636000" y="-606165"/>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3" name="Freeform 362"/>
            <p:cNvSpPr>
              <a:spLocks/>
            </p:cNvSpPr>
            <p:nvPr/>
          </p:nvSpPr>
          <p:spPr bwMode="auto">
            <a:xfrm>
              <a:off x="8407400" y="-606165"/>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0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4" name="Freeform 363"/>
            <p:cNvSpPr>
              <a:spLocks/>
            </p:cNvSpPr>
            <p:nvPr/>
          </p:nvSpPr>
          <p:spPr bwMode="auto">
            <a:xfrm>
              <a:off x="8448675" y="-606165"/>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5" name="Freeform 364"/>
            <p:cNvSpPr>
              <a:spLocks/>
            </p:cNvSpPr>
            <p:nvPr/>
          </p:nvSpPr>
          <p:spPr bwMode="auto">
            <a:xfrm>
              <a:off x="6386512" y="-283902"/>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6" name="Freeform 365"/>
            <p:cNvSpPr>
              <a:spLocks/>
            </p:cNvSpPr>
            <p:nvPr/>
          </p:nvSpPr>
          <p:spPr bwMode="auto">
            <a:xfrm>
              <a:off x="6345237" y="-283902"/>
              <a:ext cx="203200" cy="322263"/>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3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3"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7" name="Freeform 366"/>
            <p:cNvSpPr>
              <a:spLocks/>
            </p:cNvSpPr>
            <p:nvPr/>
          </p:nvSpPr>
          <p:spPr bwMode="auto">
            <a:xfrm>
              <a:off x="6573837" y="-283902"/>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8" name="Freeform 367"/>
            <p:cNvSpPr>
              <a:spLocks/>
            </p:cNvSpPr>
            <p:nvPr/>
          </p:nvSpPr>
          <p:spPr bwMode="auto">
            <a:xfrm>
              <a:off x="6615112" y="-283902"/>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9" name="Freeform 368"/>
            <p:cNvSpPr>
              <a:spLocks/>
            </p:cNvSpPr>
            <p:nvPr/>
          </p:nvSpPr>
          <p:spPr bwMode="auto">
            <a:xfrm>
              <a:off x="6845300" y="-283902"/>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7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7" y="0"/>
                  </a:lnTo>
                  <a:lnTo>
                    <a:pt x="161"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0" name="Freeform 369"/>
            <p:cNvSpPr>
              <a:spLocks/>
            </p:cNvSpPr>
            <p:nvPr/>
          </p:nvSpPr>
          <p:spPr bwMode="auto">
            <a:xfrm>
              <a:off x="6804025" y="-283902"/>
              <a:ext cx="203200" cy="322263"/>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1" name="Freeform 370"/>
            <p:cNvSpPr>
              <a:spLocks/>
            </p:cNvSpPr>
            <p:nvPr/>
          </p:nvSpPr>
          <p:spPr bwMode="auto">
            <a:xfrm>
              <a:off x="7491412" y="-283902"/>
              <a:ext cx="203200" cy="322263"/>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2" name="Freeform 371"/>
            <p:cNvSpPr>
              <a:spLocks/>
            </p:cNvSpPr>
            <p:nvPr/>
          </p:nvSpPr>
          <p:spPr bwMode="auto">
            <a:xfrm>
              <a:off x="7532687" y="-283902"/>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3" name="Freeform 372"/>
            <p:cNvSpPr>
              <a:spLocks/>
            </p:cNvSpPr>
            <p:nvPr/>
          </p:nvSpPr>
          <p:spPr bwMode="auto">
            <a:xfrm>
              <a:off x="7302500" y="-283902"/>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4" name="Freeform 373"/>
            <p:cNvSpPr>
              <a:spLocks/>
            </p:cNvSpPr>
            <p:nvPr/>
          </p:nvSpPr>
          <p:spPr bwMode="auto">
            <a:xfrm>
              <a:off x="7261225" y="-283902"/>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5" name="Freeform 374"/>
            <p:cNvSpPr>
              <a:spLocks/>
            </p:cNvSpPr>
            <p:nvPr/>
          </p:nvSpPr>
          <p:spPr bwMode="auto">
            <a:xfrm>
              <a:off x="7032625" y="-283902"/>
              <a:ext cx="203200" cy="322263"/>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6" name="Freeform 375"/>
            <p:cNvSpPr>
              <a:spLocks/>
            </p:cNvSpPr>
            <p:nvPr/>
          </p:nvSpPr>
          <p:spPr bwMode="auto">
            <a:xfrm>
              <a:off x="7073900" y="-283902"/>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7" name="Freeform 376"/>
            <p:cNvSpPr>
              <a:spLocks/>
            </p:cNvSpPr>
            <p:nvPr/>
          </p:nvSpPr>
          <p:spPr bwMode="auto">
            <a:xfrm>
              <a:off x="7761287" y="-283902"/>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8" name="Freeform 377"/>
            <p:cNvSpPr>
              <a:spLocks/>
            </p:cNvSpPr>
            <p:nvPr/>
          </p:nvSpPr>
          <p:spPr bwMode="auto">
            <a:xfrm>
              <a:off x="7720012" y="-283902"/>
              <a:ext cx="203200" cy="322263"/>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9" name="Freeform 378"/>
            <p:cNvSpPr>
              <a:spLocks/>
            </p:cNvSpPr>
            <p:nvPr/>
          </p:nvSpPr>
          <p:spPr bwMode="auto">
            <a:xfrm>
              <a:off x="7948612" y="-283902"/>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0" name="Freeform 379"/>
            <p:cNvSpPr>
              <a:spLocks/>
            </p:cNvSpPr>
            <p:nvPr/>
          </p:nvSpPr>
          <p:spPr bwMode="auto">
            <a:xfrm>
              <a:off x="7989887" y="-283902"/>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1" name="Freeform 380"/>
            <p:cNvSpPr>
              <a:spLocks/>
            </p:cNvSpPr>
            <p:nvPr/>
          </p:nvSpPr>
          <p:spPr bwMode="auto">
            <a:xfrm>
              <a:off x="8220075" y="-283902"/>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2" name="Freeform 381"/>
            <p:cNvSpPr>
              <a:spLocks/>
            </p:cNvSpPr>
            <p:nvPr/>
          </p:nvSpPr>
          <p:spPr bwMode="auto">
            <a:xfrm>
              <a:off x="8178800" y="-283902"/>
              <a:ext cx="203200" cy="322263"/>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3" name="Freeform 382"/>
            <p:cNvSpPr>
              <a:spLocks/>
            </p:cNvSpPr>
            <p:nvPr/>
          </p:nvSpPr>
          <p:spPr bwMode="auto">
            <a:xfrm>
              <a:off x="8677275" y="-283902"/>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4" name="Freeform 383"/>
            <p:cNvSpPr>
              <a:spLocks/>
            </p:cNvSpPr>
            <p:nvPr/>
          </p:nvSpPr>
          <p:spPr bwMode="auto">
            <a:xfrm>
              <a:off x="8636000" y="-283902"/>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5" name="Freeform 384"/>
            <p:cNvSpPr>
              <a:spLocks/>
            </p:cNvSpPr>
            <p:nvPr/>
          </p:nvSpPr>
          <p:spPr bwMode="auto">
            <a:xfrm>
              <a:off x="8407400" y="-283902"/>
              <a:ext cx="203200" cy="322263"/>
            </a:xfrm>
            <a:custGeom>
              <a:avLst/>
              <a:gdLst>
                <a:gd name="T0" fmla="*/ 96 w 257"/>
                <a:gd name="T1" fmla="*/ 190 h 406"/>
                <a:gd name="T2" fmla="*/ 230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0"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6" name="Freeform 385"/>
            <p:cNvSpPr>
              <a:spLocks/>
            </p:cNvSpPr>
            <p:nvPr/>
          </p:nvSpPr>
          <p:spPr bwMode="auto">
            <a:xfrm>
              <a:off x="8448675" y="-283902"/>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7" name="Freeform 386"/>
            <p:cNvSpPr>
              <a:spLocks/>
            </p:cNvSpPr>
            <p:nvPr/>
          </p:nvSpPr>
          <p:spPr bwMode="auto">
            <a:xfrm>
              <a:off x="6386512" y="36773"/>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8" name="Freeform 387"/>
            <p:cNvSpPr>
              <a:spLocks/>
            </p:cNvSpPr>
            <p:nvPr/>
          </p:nvSpPr>
          <p:spPr bwMode="auto">
            <a:xfrm>
              <a:off x="6345237" y="36773"/>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3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3" y="0"/>
                  </a:lnTo>
                  <a:lnTo>
                    <a:pt x="248" y="0"/>
                  </a:lnTo>
                  <a:lnTo>
                    <a:pt x="114" y="203"/>
                  </a:lnTo>
                  <a:lnTo>
                    <a:pt x="257" y="406"/>
                  </a:lnTo>
                  <a:lnTo>
                    <a:pt x="231"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9" name="Freeform 388"/>
            <p:cNvSpPr>
              <a:spLocks/>
            </p:cNvSpPr>
            <p:nvPr/>
          </p:nvSpPr>
          <p:spPr bwMode="auto">
            <a:xfrm>
              <a:off x="6573837" y="36773"/>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0" name="Freeform 389"/>
            <p:cNvSpPr>
              <a:spLocks/>
            </p:cNvSpPr>
            <p:nvPr/>
          </p:nvSpPr>
          <p:spPr bwMode="auto">
            <a:xfrm>
              <a:off x="6615112" y="36773"/>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1" name="Freeform 390"/>
            <p:cNvSpPr>
              <a:spLocks/>
            </p:cNvSpPr>
            <p:nvPr/>
          </p:nvSpPr>
          <p:spPr bwMode="auto">
            <a:xfrm>
              <a:off x="6845300" y="36773"/>
              <a:ext cx="203200" cy="322263"/>
            </a:xfrm>
            <a:custGeom>
              <a:avLst/>
              <a:gdLst>
                <a:gd name="T0" fmla="*/ 161 w 257"/>
                <a:gd name="T1" fmla="*/ 214 h 406"/>
                <a:gd name="T2" fmla="*/ 27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7"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2" name="Freeform 391"/>
            <p:cNvSpPr>
              <a:spLocks/>
            </p:cNvSpPr>
            <p:nvPr/>
          </p:nvSpPr>
          <p:spPr bwMode="auto">
            <a:xfrm>
              <a:off x="6804025" y="36773"/>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3" name="Freeform 392"/>
            <p:cNvSpPr>
              <a:spLocks/>
            </p:cNvSpPr>
            <p:nvPr/>
          </p:nvSpPr>
          <p:spPr bwMode="auto">
            <a:xfrm>
              <a:off x="7491412" y="36773"/>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4" name="Freeform 393"/>
            <p:cNvSpPr>
              <a:spLocks/>
            </p:cNvSpPr>
            <p:nvPr/>
          </p:nvSpPr>
          <p:spPr bwMode="auto">
            <a:xfrm>
              <a:off x="7532687" y="36773"/>
              <a:ext cx="203200" cy="322263"/>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5" name="Freeform 394"/>
            <p:cNvSpPr>
              <a:spLocks/>
            </p:cNvSpPr>
            <p:nvPr/>
          </p:nvSpPr>
          <p:spPr bwMode="auto">
            <a:xfrm>
              <a:off x="7302500" y="36773"/>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6" name="Freeform 395"/>
            <p:cNvSpPr>
              <a:spLocks/>
            </p:cNvSpPr>
            <p:nvPr/>
          </p:nvSpPr>
          <p:spPr bwMode="auto">
            <a:xfrm>
              <a:off x="7261225" y="36773"/>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7" name="Freeform 396"/>
            <p:cNvSpPr>
              <a:spLocks/>
            </p:cNvSpPr>
            <p:nvPr/>
          </p:nvSpPr>
          <p:spPr bwMode="auto">
            <a:xfrm>
              <a:off x="7032625" y="36773"/>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8" name="Freeform 397"/>
            <p:cNvSpPr>
              <a:spLocks/>
            </p:cNvSpPr>
            <p:nvPr/>
          </p:nvSpPr>
          <p:spPr bwMode="auto">
            <a:xfrm>
              <a:off x="7073900" y="36773"/>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9" name="Freeform 398"/>
            <p:cNvSpPr>
              <a:spLocks/>
            </p:cNvSpPr>
            <p:nvPr/>
          </p:nvSpPr>
          <p:spPr bwMode="auto">
            <a:xfrm>
              <a:off x="7761287" y="36773"/>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0" name="Freeform 399"/>
            <p:cNvSpPr>
              <a:spLocks/>
            </p:cNvSpPr>
            <p:nvPr/>
          </p:nvSpPr>
          <p:spPr bwMode="auto">
            <a:xfrm>
              <a:off x="7720012" y="36773"/>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1" name="Freeform 400"/>
            <p:cNvSpPr>
              <a:spLocks/>
            </p:cNvSpPr>
            <p:nvPr/>
          </p:nvSpPr>
          <p:spPr bwMode="auto">
            <a:xfrm>
              <a:off x="7948612" y="36773"/>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2" name="Freeform 401"/>
            <p:cNvSpPr>
              <a:spLocks/>
            </p:cNvSpPr>
            <p:nvPr/>
          </p:nvSpPr>
          <p:spPr bwMode="auto">
            <a:xfrm>
              <a:off x="7989887" y="36773"/>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3" name="Freeform 402"/>
            <p:cNvSpPr>
              <a:spLocks/>
            </p:cNvSpPr>
            <p:nvPr/>
          </p:nvSpPr>
          <p:spPr bwMode="auto">
            <a:xfrm>
              <a:off x="8220075" y="36773"/>
              <a:ext cx="203200" cy="322263"/>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4" name="Freeform 403"/>
            <p:cNvSpPr>
              <a:spLocks/>
            </p:cNvSpPr>
            <p:nvPr/>
          </p:nvSpPr>
          <p:spPr bwMode="auto">
            <a:xfrm>
              <a:off x="8178800" y="36773"/>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5" name="Freeform 404"/>
            <p:cNvSpPr>
              <a:spLocks/>
            </p:cNvSpPr>
            <p:nvPr/>
          </p:nvSpPr>
          <p:spPr bwMode="auto">
            <a:xfrm>
              <a:off x="8677275" y="36773"/>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6" name="Freeform 405"/>
            <p:cNvSpPr>
              <a:spLocks/>
            </p:cNvSpPr>
            <p:nvPr/>
          </p:nvSpPr>
          <p:spPr bwMode="auto">
            <a:xfrm>
              <a:off x="8636000" y="36773"/>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7" name="Freeform 406"/>
            <p:cNvSpPr>
              <a:spLocks/>
            </p:cNvSpPr>
            <p:nvPr/>
          </p:nvSpPr>
          <p:spPr bwMode="auto">
            <a:xfrm>
              <a:off x="8407400" y="36773"/>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0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8" name="Freeform 407"/>
            <p:cNvSpPr>
              <a:spLocks/>
            </p:cNvSpPr>
            <p:nvPr/>
          </p:nvSpPr>
          <p:spPr bwMode="auto">
            <a:xfrm>
              <a:off x="8448675" y="36773"/>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9" name="Freeform 408"/>
            <p:cNvSpPr>
              <a:spLocks/>
            </p:cNvSpPr>
            <p:nvPr/>
          </p:nvSpPr>
          <p:spPr bwMode="auto">
            <a:xfrm>
              <a:off x="6386512" y="359035"/>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0" name="Freeform 409"/>
            <p:cNvSpPr>
              <a:spLocks/>
            </p:cNvSpPr>
            <p:nvPr/>
          </p:nvSpPr>
          <p:spPr bwMode="auto">
            <a:xfrm>
              <a:off x="6345237" y="359035"/>
              <a:ext cx="203200" cy="322263"/>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3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3"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1" name="Freeform 410"/>
            <p:cNvSpPr>
              <a:spLocks/>
            </p:cNvSpPr>
            <p:nvPr/>
          </p:nvSpPr>
          <p:spPr bwMode="auto">
            <a:xfrm>
              <a:off x="6573837" y="359035"/>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2" name="Freeform 411"/>
            <p:cNvSpPr>
              <a:spLocks/>
            </p:cNvSpPr>
            <p:nvPr/>
          </p:nvSpPr>
          <p:spPr bwMode="auto">
            <a:xfrm>
              <a:off x="6615112" y="359035"/>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3" name="Freeform 412"/>
            <p:cNvSpPr>
              <a:spLocks/>
            </p:cNvSpPr>
            <p:nvPr/>
          </p:nvSpPr>
          <p:spPr bwMode="auto">
            <a:xfrm>
              <a:off x="6845300" y="359035"/>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7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7" y="0"/>
                  </a:lnTo>
                  <a:lnTo>
                    <a:pt x="161"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4" name="Freeform 413"/>
            <p:cNvSpPr>
              <a:spLocks/>
            </p:cNvSpPr>
            <p:nvPr/>
          </p:nvSpPr>
          <p:spPr bwMode="auto">
            <a:xfrm>
              <a:off x="6804025" y="359035"/>
              <a:ext cx="203200" cy="322263"/>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5" name="Freeform 414"/>
            <p:cNvSpPr>
              <a:spLocks/>
            </p:cNvSpPr>
            <p:nvPr/>
          </p:nvSpPr>
          <p:spPr bwMode="auto">
            <a:xfrm>
              <a:off x="7491412" y="359035"/>
              <a:ext cx="203200" cy="322263"/>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6" name="Freeform 415"/>
            <p:cNvSpPr>
              <a:spLocks/>
            </p:cNvSpPr>
            <p:nvPr/>
          </p:nvSpPr>
          <p:spPr bwMode="auto">
            <a:xfrm>
              <a:off x="7532687" y="359035"/>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7" name="Freeform 416"/>
            <p:cNvSpPr>
              <a:spLocks/>
            </p:cNvSpPr>
            <p:nvPr/>
          </p:nvSpPr>
          <p:spPr bwMode="auto">
            <a:xfrm>
              <a:off x="7302500" y="359035"/>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8" name="Freeform 417"/>
            <p:cNvSpPr>
              <a:spLocks/>
            </p:cNvSpPr>
            <p:nvPr/>
          </p:nvSpPr>
          <p:spPr bwMode="auto">
            <a:xfrm>
              <a:off x="7261225" y="359035"/>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9" name="Freeform 418"/>
            <p:cNvSpPr>
              <a:spLocks/>
            </p:cNvSpPr>
            <p:nvPr/>
          </p:nvSpPr>
          <p:spPr bwMode="auto">
            <a:xfrm>
              <a:off x="7032625" y="359035"/>
              <a:ext cx="203200" cy="322263"/>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0" name="Freeform 419"/>
            <p:cNvSpPr>
              <a:spLocks/>
            </p:cNvSpPr>
            <p:nvPr/>
          </p:nvSpPr>
          <p:spPr bwMode="auto">
            <a:xfrm>
              <a:off x="7073900" y="359035"/>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1" name="Freeform 420"/>
            <p:cNvSpPr>
              <a:spLocks/>
            </p:cNvSpPr>
            <p:nvPr/>
          </p:nvSpPr>
          <p:spPr bwMode="auto">
            <a:xfrm>
              <a:off x="7761287" y="359035"/>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2" name="Freeform 421"/>
            <p:cNvSpPr>
              <a:spLocks/>
            </p:cNvSpPr>
            <p:nvPr/>
          </p:nvSpPr>
          <p:spPr bwMode="auto">
            <a:xfrm>
              <a:off x="7720012" y="359035"/>
              <a:ext cx="203200" cy="322263"/>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3" name="Freeform 422"/>
            <p:cNvSpPr>
              <a:spLocks/>
            </p:cNvSpPr>
            <p:nvPr/>
          </p:nvSpPr>
          <p:spPr bwMode="auto">
            <a:xfrm>
              <a:off x="7948612" y="359035"/>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4" name="Freeform 423"/>
            <p:cNvSpPr>
              <a:spLocks/>
            </p:cNvSpPr>
            <p:nvPr/>
          </p:nvSpPr>
          <p:spPr bwMode="auto">
            <a:xfrm>
              <a:off x="7989887" y="359035"/>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5" name="Freeform 424"/>
            <p:cNvSpPr>
              <a:spLocks/>
            </p:cNvSpPr>
            <p:nvPr/>
          </p:nvSpPr>
          <p:spPr bwMode="auto">
            <a:xfrm>
              <a:off x="8220075" y="359035"/>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6" name="Freeform 425"/>
            <p:cNvSpPr>
              <a:spLocks/>
            </p:cNvSpPr>
            <p:nvPr/>
          </p:nvSpPr>
          <p:spPr bwMode="auto">
            <a:xfrm>
              <a:off x="8178800" y="359035"/>
              <a:ext cx="203200" cy="322263"/>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7" name="Freeform 426"/>
            <p:cNvSpPr>
              <a:spLocks/>
            </p:cNvSpPr>
            <p:nvPr/>
          </p:nvSpPr>
          <p:spPr bwMode="auto">
            <a:xfrm>
              <a:off x="8677275" y="359035"/>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8" name="Freeform 427"/>
            <p:cNvSpPr>
              <a:spLocks/>
            </p:cNvSpPr>
            <p:nvPr/>
          </p:nvSpPr>
          <p:spPr bwMode="auto">
            <a:xfrm>
              <a:off x="8636000" y="359035"/>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9" name="Freeform 428"/>
            <p:cNvSpPr>
              <a:spLocks/>
            </p:cNvSpPr>
            <p:nvPr/>
          </p:nvSpPr>
          <p:spPr bwMode="auto">
            <a:xfrm>
              <a:off x="8407400" y="359035"/>
              <a:ext cx="203200" cy="322263"/>
            </a:xfrm>
            <a:custGeom>
              <a:avLst/>
              <a:gdLst>
                <a:gd name="T0" fmla="*/ 96 w 257"/>
                <a:gd name="T1" fmla="*/ 190 h 406"/>
                <a:gd name="T2" fmla="*/ 230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0"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0" name="Freeform 429"/>
            <p:cNvSpPr>
              <a:spLocks/>
            </p:cNvSpPr>
            <p:nvPr/>
          </p:nvSpPr>
          <p:spPr bwMode="auto">
            <a:xfrm>
              <a:off x="8448675" y="359035"/>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1" name="Freeform 430"/>
            <p:cNvSpPr>
              <a:spLocks/>
            </p:cNvSpPr>
            <p:nvPr/>
          </p:nvSpPr>
          <p:spPr bwMode="auto">
            <a:xfrm>
              <a:off x="6386512" y="679710"/>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2" name="Freeform 431"/>
            <p:cNvSpPr>
              <a:spLocks/>
            </p:cNvSpPr>
            <p:nvPr/>
          </p:nvSpPr>
          <p:spPr bwMode="auto">
            <a:xfrm>
              <a:off x="6345237" y="679710"/>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3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3" y="0"/>
                  </a:lnTo>
                  <a:lnTo>
                    <a:pt x="248" y="0"/>
                  </a:lnTo>
                  <a:lnTo>
                    <a:pt x="114" y="203"/>
                  </a:lnTo>
                  <a:lnTo>
                    <a:pt x="257" y="406"/>
                  </a:lnTo>
                  <a:lnTo>
                    <a:pt x="231"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3" name="Freeform 432"/>
            <p:cNvSpPr>
              <a:spLocks/>
            </p:cNvSpPr>
            <p:nvPr/>
          </p:nvSpPr>
          <p:spPr bwMode="auto">
            <a:xfrm>
              <a:off x="6573837" y="679710"/>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4" name="Freeform 433"/>
            <p:cNvSpPr>
              <a:spLocks/>
            </p:cNvSpPr>
            <p:nvPr/>
          </p:nvSpPr>
          <p:spPr bwMode="auto">
            <a:xfrm>
              <a:off x="6615112" y="679710"/>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5" name="Freeform 434"/>
            <p:cNvSpPr>
              <a:spLocks/>
            </p:cNvSpPr>
            <p:nvPr/>
          </p:nvSpPr>
          <p:spPr bwMode="auto">
            <a:xfrm>
              <a:off x="6845300" y="679710"/>
              <a:ext cx="203200" cy="322263"/>
            </a:xfrm>
            <a:custGeom>
              <a:avLst/>
              <a:gdLst>
                <a:gd name="T0" fmla="*/ 161 w 257"/>
                <a:gd name="T1" fmla="*/ 214 h 406"/>
                <a:gd name="T2" fmla="*/ 27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7"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6" name="Freeform 435"/>
            <p:cNvSpPr>
              <a:spLocks/>
            </p:cNvSpPr>
            <p:nvPr/>
          </p:nvSpPr>
          <p:spPr bwMode="auto">
            <a:xfrm>
              <a:off x="6804025" y="679710"/>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7" name="Freeform 436"/>
            <p:cNvSpPr>
              <a:spLocks/>
            </p:cNvSpPr>
            <p:nvPr/>
          </p:nvSpPr>
          <p:spPr bwMode="auto">
            <a:xfrm>
              <a:off x="7491412" y="679710"/>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8" name="Freeform 437"/>
            <p:cNvSpPr>
              <a:spLocks/>
            </p:cNvSpPr>
            <p:nvPr/>
          </p:nvSpPr>
          <p:spPr bwMode="auto">
            <a:xfrm>
              <a:off x="7532687" y="679710"/>
              <a:ext cx="203200" cy="322263"/>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9" name="Freeform 438"/>
            <p:cNvSpPr>
              <a:spLocks/>
            </p:cNvSpPr>
            <p:nvPr/>
          </p:nvSpPr>
          <p:spPr bwMode="auto">
            <a:xfrm>
              <a:off x="7302500" y="679710"/>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0" name="Freeform 439"/>
            <p:cNvSpPr>
              <a:spLocks/>
            </p:cNvSpPr>
            <p:nvPr/>
          </p:nvSpPr>
          <p:spPr bwMode="auto">
            <a:xfrm>
              <a:off x="7261225" y="679710"/>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1" name="Freeform 440"/>
            <p:cNvSpPr>
              <a:spLocks/>
            </p:cNvSpPr>
            <p:nvPr/>
          </p:nvSpPr>
          <p:spPr bwMode="auto">
            <a:xfrm>
              <a:off x="7032625" y="679710"/>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2" name="Freeform 441"/>
            <p:cNvSpPr>
              <a:spLocks/>
            </p:cNvSpPr>
            <p:nvPr/>
          </p:nvSpPr>
          <p:spPr bwMode="auto">
            <a:xfrm>
              <a:off x="7073900" y="679710"/>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3" name="Freeform 442"/>
            <p:cNvSpPr>
              <a:spLocks/>
            </p:cNvSpPr>
            <p:nvPr/>
          </p:nvSpPr>
          <p:spPr bwMode="auto">
            <a:xfrm>
              <a:off x="7761287" y="679710"/>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4" name="Freeform 443"/>
            <p:cNvSpPr>
              <a:spLocks/>
            </p:cNvSpPr>
            <p:nvPr/>
          </p:nvSpPr>
          <p:spPr bwMode="auto">
            <a:xfrm>
              <a:off x="7720012" y="679710"/>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5" name="Freeform 444"/>
            <p:cNvSpPr>
              <a:spLocks/>
            </p:cNvSpPr>
            <p:nvPr/>
          </p:nvSpPr>
          <p:spPr bwMode="auto">
            <a:xfrm>
              <a:off x="7948612" y="679710"/>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6" name="Freeform 445"/>
            <p:cNvSpPr>
              <a:spLocks/>
            </p:cNvSpPr>
            <p:nvPr/>
          </p:nvSpPr>
          <p:spPr bwMode="auto">
            <a:xfrm>
              <a:off x="7989887" y="679710"/>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7" name="Freeform 446"/>
            <p:cNvSpPr>
              <a:spLocks/>
            </p:cNvSpPr>
            <p:nvPr/>
          </p:nvSpPr>
          <p:spPr bwMode="auto">
            <a:xfrm>
              <a:off x="8220075" y="679710"/>
              <a:ext cx="203200" cy="322263"/>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8" name="Freeform 447"/>
            <p:cNvSpPr>
              <a:spLocks/>
            </p:cNvSpPr>
            <p:nvPr/>
          </p:nvSpPr>
          <p:spPr bwMode="auto">
            <a:xfrm>
              <a:off x="8178800" y="679710"/>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9" name="Freeform 448"/>
            <p:cNvSpPr>
              <a:spLocks/>
            </p:cNvSpPr>
            <p:nvPr/>
          </p:nvSpPr>
          <p:spPr bwMode="auto">
            <a:xfrm>
              <a:off x="8677275" y="679710"/>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0" name="Freeform 449"/>
            <p:cNvSpPr>
              <a:spLocks/>
            </p:cNvSpPr>
            <p:nvPr/>
          </p:nvSpPr>
          <p:spPr bwMode="auto">
            <a:xfrm>
              <a:off x="8636000" y="679710"/>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1" name="Freeform 450"/>
            <p:cNvSpPr>
              <a:spLocks/>
            </p:cNvSpPr>
            <p:nvPr/>
          </p:nvSpPr>
          <p:spPr bwMode="auto">
            <a:xfrm>
              <a:off x="8407400" y="679710"/>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0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2" name="Freeform 451"/>
            <p:cNvSpPr>
              <a:spLocks/>
            </p:cNvSpPr>
            <p:nvPr/>
          </p:nvSpPr>
          <p:spPr bwMode="auto">
            <a:xfrm>
              <a:off x="8448675" y="679710"/>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3" name="Freeform 452"/>
            <p:cNvSpPr>
              <a:spLocks/>
            </p:cNvSpPr>
            <p:nvPr/>
          </p:nvSpPr>
          <p:spPr bwMode="auto">
            <a:xfrm>
              <a:off x="6386512" y="1001973"/>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4" name="Freeform 453"/>
            <p:cNvSpPr>
              <a:spLocks/>
            </p:cNvSpPr>
            <p:nvPr/>
          </p:nvSpPr>
          <p:spPr bwMode="auto">
            <a:xfrm>
              <a:off x="6345237" y="1001973"/>
              <a:ext cx="203200" cy="322263"/>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3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3"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5" name="Freeform 454"/>
            <p:cNvSpPr>
              <a:spLocks/>
            </p:cNvSpPr>
            <p:nvPr/>
          </p:nvSpPr>
          <p:spPr bwMode="auto">
            <a:xfrm>
              <a:off x="6573837" y="1001973"/>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6" name="Freeform 455"/>
            <p:cNvSpPr>
              <a:spLocks/>
            </p:cNvSpPr>
            <p:nvPr/>
          </p:nvSpPr>
          <p:spPr bwMode="auto">
            <a:xfrm>
              <a:off x="6615112" y="1001973"/>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7" name="Freeform 456"/>
            <p:cNvSpPr>
              <a:spLocks/>
            </p:cNvSpPr>
            <p:nvPr/>
          </p:nvSpPr>
          <p:spPr bwMode="auto">
            <a:xfrm>
              <a:off x="6845300" y="1001973"/>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7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7" y="0"/>
                  </a:lnTo>
                  <a:lnTo>
                    <a:pt x="161"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8" name="Freeform 457"/>
            <p:cNvSpPr>
              <a:spLocks/>
            </p:cNvSpPr>
            <p:nvPr/>
          </p:nvSpPr>
          <p:spPr bwMode="auto">
            <a:xfrm>
              <a:off x="6804025" y="1001973"/>
              <a:ext cx="203200" cy="322263"/>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9" name="Freeform 458"/>
            <p:cNvSpPr>
              <a:spLocks/>
            </p:cNvSpPr>
            <p:nvPr/>
          </p:nvSpPr>
          <p:spPr bwMode="auto">
            <a:xfrm>
              <a:off x="7491412" y="1001973"/>
              <a:ext cx="203200" cy="322263"/>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0" name="Freeform 459"/>
            <p:cNvSpPr>
              <a:spLocks/>
            </p:cNvSpPr>
            <p:nvPr/>
          </p:nvSpPr>
          <p:spPr bwMode="auto">
            <a:xfrm>
              <a:off x="7532687" y="1001973"/>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1" name="Freeform 460"/>
            <p:cNvSpPr>
              <a:spLocks/>
            </p:cNvSpPr>
            <p:nvPr/>
          </p:nvSpPr>
          <p:spPr bwMode="auto">
            <a:xfrm>
              <a:off x="7302500" y="1001973"/>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2" name="Freeform 461"/>
            <p:cNvSpPr>
              <a:spLocks/>
            </p:cNvSpPr>
            <p:nvPr/>
          </p:nvSpPr>
          <p:spPr bwMode="auto">
            <a:xfrm>
              <a:off x="7261225" y="1001973"/>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3" name="Freeform 462"/>
            <p:cNvSpPr>
              <a:spLocks/>
            </p:cNvSpPr>
            <p:nvPr/>
          </p:nvSpPr>
          <p:spPr bwMode="auto">
            <a:xfrm>
              <a:off x="7032625" y="1001973"/>
              <a:ext cx="203200" cy="322263"/>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4" name="Freeform 463"/>
            <p:cNvSpPr>
              <a:spLocks/>
            </p:cNvSpPr>
            <p:nvPr/>
          </p:nvSpPr>
          <p:spPr bwMode="auto">
            <a:xfrm>
              <a:off x="7073900" y="1001973"/>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5" name="Freeform 464"/>
            <p:cNvSpPr>
              <a:spLocks/>
            </p:cNvSpPr>
            <p:nvPr/>
          </p:nvSpPr>
          <p:spPr bwMode="auto">
            <a:xfrm>
              <a:off x="7761287" y="1001973"/>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6" name="Freeform 465"/>
            <p:cNvSpPr>
              <a:spLocks/>
            </p:cNvSpPr>
            <p:nvPr/>
          </p:nvSpPr>
          <p:spPr bwMode="auto">
            <a:xfrm>
              <a:off x="7720012" y="1001973"/>
              <a:ext cx="203200" cy="322263"/>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7" name="Freeform 466"/>
            <p:cNvSpPr>
              <a:spLocks/>
            </p:cNvSpPr>
            <p:nvPr/>
          </p:nvSpPr>
          <p:spPr bwMode="auto">
            <a:xfrm>
              <a:off x="7948612" y="1001973"/>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8" name="Freeform 467"/>
            <p:cNvSpPr>
              <a:spLocks/>
            </p:cNvSpPr>
            <p:nvPr/>
          </p:nvSpPr>
          <p:spPr bwMode="auto">
            <a:xfrm>
              <a:off x="7989887" y="1001973"/>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9" name="Freeform 468"/>
            <p:cNvSpPr>
              <a:spLocks/>
            </p:cNvSpPr>
            <p:nvPr/>
          </p:nvSpPr>
          <p:spPr bwMode="auto">
            <a:xfrm>
              <a:off x="8220075" y="1001973"/>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0" name="Freeform 469"/>
            <p:cNvSpPr>
              <a:spLocks/>
            </p:cNvSpPr>
            <p:nvPr/>
          </p:nvSpPr>
          <p:spPr bwMode="auto">
            <a:xfrm>
              <a:off x="8178800" y="1001973"/>
              <a:ext cx="203200" cy="322263"/>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1" name="Freeform 470"/>
            <p:cNvSpPr>
              <a:spLocks/>
            </p:cNvSpPr>
            <p:nvPr/>
          </p:nvSpPr>
          <p:spPr bwMode="auto">
            <a:xfrm>
              <a:off x="8677275" y="1001973"/>
              <a:ext cx="204788" cy="322263"/>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2" name="Freeform 471"/>
            <p:cNvSpPr>
              <a:spLocks/>
            </p:cNvSpPr>
            <p:nvPr/>
          </p:nvSpPr>
          <p:spPr bwMode="auto">
            <a:xfrm>
              <a:off x="8636000" y="1001973"/>
              <a:ext cx="204788" cy="322263"/>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3" name="Freeform 472"/>
            <p:cNvSpPr>
              <a:spLocks/>
            </p:cNvSpPr>
            <p:nvPr/>
          </p:nvSpPr>
          <p:spPr bwMode="auto">
            <a:xfrm>
              <a:off x="8407400" y="1001973"/>
              <a:ext cx="203200" cy="322263"/>
            </a:xfrm>
            <a:custGeom>
              <a:avLst/>
              <a:gdLst>
                <a:gd name="T0" fmla="*/ 96 w 257"/>
                <a:gd name="T1" fmla="*/ 190 h 406"/>
                <a:gd name="T2" fmla="*/ 230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0"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4" name="Freeform 473"/>
            <p:cNvSpPr>
              <a:spLocks/>
            </p:cNvSpPr>
            <p:nvPr/>
          </p:nvSpPr>
          <p:spPr bwMode="auto">
            <a:xfrm>
              <a:off x="8448675" y="1001973"/>
              <a:ext cx="203200" cy="322263"/>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5" name="Freeform 474"/>
            <p:cNvSpPr>
              <a:spLocks/>
            </p:cNvSpPr>
            <p:nvPr/>
          </p:nvSpPr>
          <p:spPr bwMode="auto">
            <a:xfrm>
              <a:off x="6386512" y="1322648"/>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6" name="Freeform 475"/>
            <p:cNvSpPr>
              <a:spLocks/>
            </p:cNvSpPr>
            <p:nvPr/>
          </p:nvSpPr>
          <p:spPr bwMode="auto">
            <a:xfrm>
              <a:off x="6345237" y="1322648"/>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3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3" y="0"/>
                  </a:lnTo>
                  <a:lnTo>
                    <a:pt x="248" y="0"/>
                  </a:lnTo>
                  <a:lnTo>
                    <a:pt x="114" y="203"/>
                  </a:lnTo>
                  <a:lnTo>
                    <a:pt x="257" y="406"/>
                  </a:lnTo>
                  <a:lnTo>
                    <a:pt x="231"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7" name="Freeform 476"/>
            <p:cNvSpPr>
              <a:spLocks/>
            </p:cNvSpPr>
            <p:nvPr/>
          </p:nvSpPr>
          <p:spPr bwMode="auto">
            <a:xfrm>
              <a:off x="6573837" y="1322648"/>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8" name="Freeform 477"/>
            <p:cNvSpPr>
              <a:spLocks/>
            </p:cNvSpPr>
            <p:nvPr/>
          </p:nvSpPr>
          <p:spPr bwMode="auto">
            <a:xfrm>
              <a:off x="6615112" y="1322648"/>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9" name="Freeform 478"/>
            <p:cNvSpPr>
              <a:spLocks/>
            </p:cNvSpPr>
            <p:nvPr/>
          </p:nvSpPr>
          <p:spPr bwMode="auto">
            <a:xfrm>
              <a:off x="6845300" y="1322648"/>
              <a:ext cx="203200" cy="322263"/>
            </a:xfrm>
            <a:custGeom>
              <a:avLst/>
              <a:gdLst>
                <a:gd name="T0" fmla="*/ 161 w 257"/>
                <a:gd name="T1" fmla="*/ 214 h 406"/>
                <a:gd name="T2" fmla="*/ 27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7"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0" name="Freeform 479"/>
            <p:cNvSpPr>
              <a:spLocks/>
            </p:cNvSpPr>
            <p:nvPr/>
          </p:nvSpPr>
          <p:spPr bwMode="auto">
            <a:xfrm>
              <a:off x="6804025" y="1322648"/>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1" name="Freeform 480"/>
            <p:cNvSpPr>
              <a:spLocks/>
            </p:cNvSpPr>
            <p:nvPr/>
          </p:nvSpPr>
          <p:spPr bwMode="auto">
            <a:xfrm>
              <a:off x="7491412" y="1322648"/>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2" name="Freeform 481"/>
            <p:cNvSpPr>
              <a:spLocks/>
            </p:cNvSpPr>
            <p:nvPr/>
          </p:nvSpPr>
          <p:spPr bwMode="auto">
            <a:xfrm>
              <a:off x="7532687" y="1322648"/>
              <a:ext cx="203200" cy="322263"/>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3" name="Freeform 482"/>
            <p:cNvSpPr>
              <a:spLocks/>
            </p:cNvSpPr>
            <p:nvPr/>
          </p:nvSpPr>
          <p:spPr bwMode="auto">
            <a:xfrm>
              <a:off x="7302500" y="1322648"/>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4" name="Freeform 483"/>
            <p:cNvSpPr>
              <a:spLocks/>
            </p:cNvSpPr>
            <p:nvPr/>
          </p:nvSpPr>
          <p:spPr bwMode="auto">
            <a:xfrm>
              <a:off x="7261225" y="1322648"/>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5" name="Freeform 484"/>
            <p:cNvSpPr>
              <a:spLocks/>
            </p:cNvSpPr>
            <p:nvPr/>
          </p:nvSpPr>
          <p:spPr bwMode="auto">
            <a:xfrm>
              <a:off x="7032625" y="1322648"/>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6" name="Freeform 485"/>
            <p:cNvSpPr>
              <a:spLocks/>
            </p:cNvSpPr>
            <p:nvPr/>
          </p:nvSpPr>
          <p:spPr bwMode="auto">
            <a:xfrm>
              <a:off x="7073900" y="1322648"/>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7" name="Freeform 486"/>
            <p:cNvSpPr>
              <a:spLocks/>
            </p:cNvSpPr>
            <p:nvPr/>
          </p:nvSpPr>
          <p:spPr bwMode="auto">
            <a:xfrm>
              <a:off x="7761287" y="1322648"/>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8" name="Freeform 487"/>
            <p:cNvSpPr>
              <a:spLocks/>
            </p:cNvSpPr>
            <p:nvPr/>
          </p:nvSpPr>
          <p:spPr bwMode="auto">
            <a:xfrm>
              <a:off x="7720012" y="1322648"/>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89" name="Freeform 488"/>
            <p:cNvSpPr>
              <a:spLocks/>
            </p:cNvSpPr>
            <p:nvPr/>
          </p:nvSpPr>
          <p:spPr bwMode="auto">
            <a:xfrm>
              <a:off x="7948612" y="1322648"/>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0" name="Freeform 489"/>
            <p:cNvSpPr>
              <a:spLocks/>
            </p:cNvSpPr>
            <p:nvPr/>
          </p:nvSpPr>
          <p:spPr bwMode="auto">
            <a:xfrm>
              <a:off x="7989887" y="1322648"/>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1" name="Freeform 490"/>
            <p:cNvSpPr>
              <a:spLocks/>
            </p:cNvSpPr>
            <p:nvPr/>
          </p:nvSpPr>
          <p:spPr bwMode="auto">
            <a:xfrm>
              <a:off x="8220075" y="1322648"/>
              <a:ext cx="203200" cy="322263"/>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2" name="Freeform 491"/>
            <p:cNvSpPr>
              <a:spLocks/>
            </p:cNvSpPr>
            <p:nvPr/>
          </p:nvSpPr>
          <p:spPr bwMode="auto">
            <a:xfrm>
              <a:off x="8178800" y="1322648"/>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3" name="Freeform 492"/>
            <p:cNvSpPr>
              <a:spLocks/>
            </p:cNvSpPr>
            <p:nvPr/>
          </p:nvSpPr>
          <p:spPr bwMode="auto">
            <a:xfrm>
              <a:off x="8677275" y="1322648"/>
              <a:ext cx="204788" cy="322263"/>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4" name="Freeform 493"/>
            <p:cNvSpPr>
              <a:spLocks/>
            </p:cNvSpPr>
            <p:nvPr/>
          </p:nvSpPr>
          <p:spPr bwMode="auto">
            <a:xfrm>
              <a:off x="8636000" y="1322648"/>
              <a:ext cx="204788" cy="322263"/>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5" name="Freeform 494"/>
            <p:cNvSpPr>
              <a:spLocks/>
            </p:cNvSpPr>
            <p:nvPr/>
          </p:nvSpPr>
          <p:spPr bwMode="auto">
            <a:xfrm>
              <a:off x="8407400" y="1322648"/>
              <a:ext cx="203200" cy="322263"/>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0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0" y="406"/>
                  </a:lnTo>
                  <a:lnTo>
                    <a:pt x="96" y="214"/>
                  </a:lnTo>
                  <a:lnTo>
                    <a:pt x="20" y="214"/>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6" name="Freeform 495"/>
            <p:cNvSpPr>
              <a:spLocks/>
            </p:cNvSpPr>
            <p:nvPr/>
          </p:nvSpPr>
          <p:spPr bwMode="auto">
            <a:xfrm>
              <a:off x="8448675" y="1322648"/>
              <a:ext cx="203200" cy="322263"/>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7" name="Freeform 496"/>
            <p:cNvSpPr>
              <a:spLocks/>
            </p:cNvSpPr>
            <p:nvPr/>
          </p:nvSpPr>
          <p:spPr bwMode="auto">
            <a:xfrm>
              <a:off x="6386512" y="1644910"/>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8" name="Freeform 497"/>
            <p:cNvSpPr>
              <a:spLocks/>
            </p:cNvSpPr>
            <p:nvPr/>
          </p:nvSpPr>
          <p:spPr bwMode="auto">
            <a:xfrm>
              <a:off x="6345237" y="1644910"/>
              <a:ext cx="203200" cy="322263"/>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3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3"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99" name="Freeform 498"/>
            <p:cNvSpPr>
              <a:spLocks/>
            </p:cNvSpPr>
            <p:nvPr/>
          </p:nvSpPr>
          <p:spPr bwMode="auto">
            <a:xfrm>
              <a:off x="6573837" y="1644910"/>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0" name="Freeform 499"/>
            <p:cNvSpPr>
              <a:spLocks/>
            </p:cNvSpPr>
            <p:nvPr/>
          </p:nvSpPr>
          <p:spPr bwMode="auto">
            <a:xfrm>
              <a:off x="6615112" y="1644910"/>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1" name="Freeform 500"/>
            <p:cNvSpPr>
              <a:spLocks/>
            </p:cNvSpPr>
            <p:nvPr/>
          </p:nvSpPr>
          <p:spPr bwMode="auto">
            <a:xfrm>
              <a:off x="6845300" y="1644910"/>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7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7" y="0"/>
                  </a:lnTo>
                  <a:lnTo>
                    <a:pt x="161"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2" name="Freeform 501"/>
            <p:cNvSpPr>
              <a:spLocks/>
            </p:cNvSpPr>
            <p:nvPr/>
          </p:nvSpPr>
          <p:spPr bwMode="auto">
            <a:xfrm>
              <a:off x="6804025" y="1644910"/>
              <a:ext cx="203200" cy="322263"/>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3" name="Freeform 502"/>
            <p:cNvSpPr>
              <a:spLocks/>
            </p:cNvSpPr>
            <p:nvPr/>
          </p:nvSpPr>
          <p:spPr bwMode="auto">
            <a:xfrm>
              <a:off x="7491412" y="1644910"/>
              <a:ext cx="203200" cy="322263"/>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4" name="Freeform 503"/>
            <p:cNvSpPr>
              <a:spLocks/>
            </p:cNvSpPr>
            <p:nvPr/>
          </p:nvSpPr>
          <p:spPr bwMode="auto">
            <a:xfrm>
              <a:off x="7532687" y="1644910"/>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5" name="Freeform 206"/>
            <p:cNvSpPr>
              <a:spLocks/>
            </p:cNvSpPr>
            <p:nvPr/>
          </p:nvSpPr>
          <p:spPr bwMode="auto">
            <a:xfrm>
              <a:off x="7302500" y="1644910"/>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6" name="Freeform 207"/>
            <p:cNvSpPr>
              <a:spLocks/>
            </p:cNvSpPr>
            <p:nvPr/>
          </p:nvSpPr>
          <p:spPr bwMode="auto">
            <a:xfrm>
              <a:off x="7261225" y="1644910"/>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7" name="Freeform 208"/>
            <p:cNvSpPr>
              <a:spLocks/>
            </p:cNvSpPr>
            <p:nvPr/>
          </p:nvSpPr>
          <p:spPr bwMode="auto">
            <a:xfrm>
              <a:off x="7032625" y="1644910"/>
              <a:ext cx="203200" cy="322263"/>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8" name="Freeform 209"/>
            <p:cNvSpPr>
              <a:spLocks/>
            </p:cNvSpPr>
            <p:nvPr/>
          </p:nvSpPr>
          <p:spPr bwMode="auto">
            <a:xfrm>
              <a:off x="7073900" y="1644910"/>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9" name="Freeform 210"/>
            <p:cNvSpPr>
              <a:spLocks/>
            </p:cNvSpPr>
            <p:nvPr/>
          </p:nvSpPr>
          <p:spPr bwMode="auto">
            <a:xfrm>
              <a:off x="7761287" y="1644910"/>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0" name="Freeform 211"/>
            <p:cNvSpPr>
              <a:spLocks/>
            </p:cNvSpPr>
            <p:nvPr/>
          </p:nvSpPr>
          <p:spPr bwMode="auto">
            <a:xfrm>
              <a:off x="7720012" y="1644910"/>
              <a:ext cx="203200" cy="322263"/>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1" name="Freeform 212"/>
            <p:cNvSpPr>
              <a:spLocks/>
            </p:cNvSpPr>
            <p:nvPr/>
          </p:nvSpPr>
          <p:spPr bwMode="auto">
            <a:xfrm>
              <a:off x="7948612" y="1644910"/>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2" name="Freeform 213"/>
            <p:cNvSpPr>
              <a:spLocks/>
            </p:cNvSpPr>
            <p:nvPr/>
          </p:nvSpPr>
          <p:spPr bwMode="auto">
            <a:xfrm>
              <a:off x="7989887" y="1644910"/>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3" name="Freeform 214"/>
            <p:cNvSpPr>
              <a:spLocks/>
            </p:cNvSpPr>
            <p:nvPr/>
          </p:nvSpPr>
          <p:spPr bwMode="auto">
            <a:xfrm>
              <a:off x="8220075" y="1644910"/>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4" name="Freeform 215"/>
            <p:cNvSpPr>
              <a:spLocks/>
            </p:cNvSpPr>
            <p:nvPr/>
          </p:nvSpPr>
          <p:spPr bwMode="auto">
            <a:xfrm>
              <a:off x="8178800" y="1644910"/>
              <a:ext cx="203200" cy="322263"/>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5" name="Freeform 218"/>
            <p:cNvSpPr>
              <a:spLocks/>
            </p:cNvSpPr>
            <p:nvPr/>
          </p:nvSpPr>
          <p:spPr bwMode="auto">
            <a:xfrm>
              <a:off x="8677275" y="1644910"/>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6" name="Freeform 219"/>
            <p:cNvSpPr>
              <a:spLocks/>
            </p:cNvSpPr>
            <p:nvPr/>
          </p:nvSpPr>
          <p:spPr bwMode="auto">
            <a:xfrm>
              <a:off x="8636000" y="1644910"/>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7" name="Freeform 220"/>
            <p:cNvSpPr>
              <a:spLocks/>
            </p:cNvSpPr>
            <p:nvPr/>
          </p:nvSpPr>
          <p:spPr bwMode="auto">
            <a:xfrm>
              <a:off x="8407400" y="1644910"/>
              <a:ext cx="203200" cy="322263"/>
            </a:xfrm>
            <a:custGeom>
              <a:avLst/>
              <a:gdLst>
                <a:gd name="T0" fmla="*/ 96 w 257"/>
                <a:gd name="T1" fmla="*/ 191 h 406"/>
                <a:gd name="T2" fmla="*/ 230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0"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8" name="Freeform 221"/>
            <p:cNvSpPr>
              <a:spLocks/>
            </p:cNvSpPr>
            <p:nvPr/>
          </p:nvSpPr>
          <p:spPr bwMode="auto">
            <a:xfrm>
              <a:off x="8448675" y="1644910"/>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9" name="Freeform 222"/>
            <p:cNvSpPr>
              <a:spLocks/>
            </p:cNvSpPr>
            <p:nvPr/>
          </p:nvSpPr>
          <p:spPr bwMode="auto">
            <a:xfrm>
              <a:off x="6386512" y="1965585"/>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0" name="Freeform 223"/>
            <p:cNvSpPr>
              <a:spLocks/>
            </p:cNvSpPr>
            <p:nvPr/>
          </p:nvSpPr>
          <p:spPr bwMode="auto">
            <a:xfrm>
              <a:off x="6345237" y="1965585"/>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3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3" y="0"/>
                  </a:lnTo>
                  <a:lnTo>
                    <a:pt x="248" y="0"/>
                  </a:lnTo>
                  <a:lnTo>
                    <a:pt x="114" y="204"/>
                  </a:lnTo>
                  <a:lnTo>
                    <a:pt x="257" y="406"/>
                  </a:lnTo>
                  <a:lnTo>
                    <a:pt x="231"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1" name="Freeform 224"/>
            <p:cNvSpPr>
              <a:spLocks/>
            </p:cNvSpPr>
            <p:nvPr/>
          </p:nvSpPr>
          <p:spPr bwMode="auto">
            <a:xfrm>
              <a:off x="6573837" y="1965585"/>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2" name="Freeform 225"/>
            <p:cNvSpPr>
              <a:spLocks/>
            </p:cNvSpPr>
            <p:nvPr/>
          </p:nvSpPr>
          <p:spPr bwMode="auto">
            <a:xfrm>
              <a:off x="6615112" y="1965585"/>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3" name="Freeform 226"/>
            <p:cNvSpPr>
              <a:spLocks/>
            </p:cNvSpPr>
            <p:nvPr/>
          </p:nvSpPr>
          <p:spPr bwMode="auto">
            <a:xfrm>
              <a:off x="6845300" y="1965585"/>
              <a:ext cx="203200" cy="322263"/>
            </a:xfrm>
            <a:custGeom>
              <a:avLst/>
              <a:gdLst>
                <a:gd name="T0" fmla="*/ 161 w 257"/>
                <a:gd name="T1" fmla="*/ 215 h 406"/>
                <a:gd name="T2" fmla="*/ 27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7"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4" name="Freeform 227"/>
            <p:cNvSpPr>
              <a:spLocks/>
            </p:cNvSpPr>
            <p:nvPr/>
          </p:nvSpPr>
          <p:spPr bwMode="auto">
            <a:xfrm>
              <a:off x="6804025" y="1965585"/>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5" name="Freeform 228"/>
            <p:cNvSpPr>
              <a:spLocks/>
            </p:cNvSpPr>
            <p:nvPr/>
          </p:nvSpPr>
          <p:spPr bwMode="auto">
            <a:xfrm>
              <a:off x="7491412" y="1965585"/>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6" name="Freeform 229"/>
            <p:cNvSpPr>
              <a:spLocks/>
            </p:cNvSpPr>
            <p:nvPr/>
          </p:nvSpPr>
          <p:spPr bwMode="auto">
            <a:xfrm>
              <a:off x="7532687" y="1965585"/>
              <a:ext cx="203200" cy="322263"/>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7" name="Freeform 230"/>
            <p:cNvSpPr>
              <a:spLocks/>
            </p:cNvSpPr>
            <p:nvPr/>
          </p:nvSpPr>
          <p:spPr bwMode="auto">
            <a:xfrm>
              <a:off x="7302500" y="1965585"/>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8" name="Freeform 231"/>
            <p:cNvSpPr>
              <a:spLocks/>
            </p:cNvSpPr>
            <p:nvPr/>
          </p:nvSpPr>
          <p:spPr bwMode="auto">
            <a:xfrm>
              <a:off x="7261225" y="1965585"/>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9" name="Freeform 232"/>
            <p:cNvSpPr>
              <a:spLocks/>
            </p:cNvSpPr>
            <p:nvPr/>
          </p:nvSpPr>
          <p:spPr bwMode="auto">
            <a:xfrm>
              <a:off x="7032625" y="1965585"/>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0" name="Freeform 233"/>
            <p:cNvSpPr>
              <a:spLocks/>
            </p:cNvSpPr>
            <p:nvPr/>
          </p:nvSpPr>
          <p:spPr bwMode="auto">
            <a:xfrm>
              <a:off x="7073900" y="1965585"/>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1" name="Freeform 234"/>
            <p:cNvSpPr>
              <a:spLocks/>
            </p:cNvSpPr>
            <p:nvPr/>
          </p:nvSpPr>
          <p:spPr bwMode="auto">
            <a:xfrm>
              <a:off x="7761287" y="1965585"/>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2" name="Freeform 235"/>
            <p:cNvSpPr>
              <a:spLocks/>
            </p:cNvSpPr>
            <p:nvPr/>
          </p:nvSpPr>
          <p:spPr bwMode="auto">
            <a:xfrm>
              <a:off x="7720012" y="1965585"/>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3" name="Freeform 236"/>
            <p:cNvSpPr>
              <a:spLocks/>
            </p:cNvSpPr>
            <p:nvPr/>
          </p:nvSpPr>
          <p:spPr bwMode="auto">
            <a:xfrm>
              <a:off x="7948612" y="1965585"/>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4" name="Freeform 237"/>
            <p:cNvSpPr>
              <a:spLocks/>
            </p:cNvSpPr>
            <p:nvPr/>
          </p:nvSpPr>
          <p:spPr bwMode="auto">
            <a:xfrm>
              <a:off x="7989887" y="1965585"/>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5" name="Freeform 238"/>
            <p:cNvSpPr>
              <a:spLocks/>
            </p:cNvSpPr>
            <p:nvPr/>
          </p:nvSpPr>
          <p:spPr bwMode="auto">
            <a:xfrm>
              <a:off x="8220075" y="1965585"/>
              <a:ext cx="203200" cy="322263"/>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6" name="Freeform 239"/>
            <p:cNvSpPr>
              <a:spLocks/>
            </p:cNvSpPr>
            <p:nvPr/>
          </p:nvSpPr>
          <p:spPr bwMode="auto">
            <a:xfrm>
              <a:off x="8178800" y="1965585"/>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7" name="Freeform 242"/>
            <p:cNvSpPr>
              <a:spLocks/>
            </p:cNvSpPr>
            <p:nvPr/>
          </p:nvSpPr>
          <p:spPr bwMode="auto">
            <a:xfrm>
              <a:off x="8677275" y="1965585"/>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8" name="Freeform 243"/>
            <p:cNvSpPr>
              <a:spLocks/>
            </p:cNvSpPr>
            <p:nvPr/>
          </p:nvSpPr>
          <p:spPr bwMode="auto">
            <a:xfrm>
              <a:off x="8636000" y="1965585"/>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9" name="Freeform 244"/>
            <p:cNvSpPr>
              <a:spLocks/>
            </p:cNvSpPr>
            <p:nvPr/>
          </p:nvSpPr>
          <p:spPr bwMode="auto">
            <a:xfrm>
              <a:off x="8407400" y="1965585"/>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0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0"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0" name="Freeform 245"/>
            <p:cNvSpPr>
              <a:spLocks/>
            </p:cNvSpPr>
            <p:nvPr/>
          </p:nvSpPr>
          <p:spPr bwMode="auto">
            <a:xfrm>
              <a:off x="8448675" y="1965585"/>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1" name="Freeform 246"/>
            <p:cNvSpPr>
              <a:spLocks/>
            </p:cNvSpPr>
            <p:nvPr/>
          </p:nvSpPr>
          <p:spPr bwMode="auto">
            <a:xfrm>
              <a:off x="6386512" y="2287848"/>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2" name="Freeform 247"/>
            <p:cNvSpPr>
              <a:spLocks/>
            </p:cNvSpPr>
            <p:nvPr/>
          </p:nvSpPr>
          <p:spPr bwMode="auto">
            <a:xfrm>
              <a:off x="6345237" y="2287848"/>
              <a:ext cx="203200" cy="322263"/>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3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3"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3" name="Freeform 248"/>
            <p:cNvSpPr>
              <a:spLocks/>
            </p:cNvSpPr>
            <p:nvPr/>
          </p:nvSpPr>
          <p:spPr bwMode="auto">
            <a:xfrm>
              <a:off x="6573837" y="2287848"/>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4" name="Freeform 249"/>
            <p:cNvSpPr>
              <a:spLocks/>
            </p:cNvSpPr>
            <p:nvPr/>
          </p:nvSpPr>
          <p:spPr bwMode="auto">
            <a:xfrm>
              <a:off x="6615112" y="2287848"/>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5" name="Freeform 250"/>
            <p:cNvSpPr>
              <a:spLocks/>
            </p:cNvSpPr>
            <p:nvPr/>
          </p:nvSpPr>
          <p:spPr bwMode="auto">
            <a:xfrm>
              <a:off x="6845300" y="2287848"/>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7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7" y="0"/>
                  </a:lnTo>
                  <a:lnTo>
                    <a:pt x="161"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6" name="Freeform 251"/>
            <p:cNvSpPr>
              <a:spLocks/>
            </p:cNvSpPr>
            <p:nvPr/>
          </p:nvSpPr>
          <p:spPr bwMode="auto">
            <a:xfrm>
              <a:off x="6804025" y="2287848"/>
              <a:ext cx="203200" cy="322263"/>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7" name="Freeform 252"/>
            <p:cNvSpPr>
              <a:spLocks/>
            </p:cNvSpPr>
            <p:nvPr/>
          </p:nvSpPr>
          <p:spPr bwMode="auto">
            <a:xfrm>
              <a:off x="7491412" y="2287848"/>
              <a:ext cx="203200" cy="322263"/>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8" name="Freeform 253"/>
            <p:cNvSpPr>
              <a:spLocks/>
            </p:cNvSpPr>
            <p:nvPr/>
          </p:nvSpPr>
          <p:spPr bwMode="auto">
            <a:xfrm>
              <a:off x="7532687" y="2287848"/>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9" name="Freeform 254"/>
            <p:cNvSpPr>
              <a:spLocks/>
            </p:cNvSpPr>
            <p:nvPr/>
          </p:nvSpPr>
          <p:spPr bwMode="auto">
            <a:xfrm>
              <a:off x="7302500" y="2287848"/>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0" name="Freeform 255"/>
            <p:cNvSpPr>
              <a:spLocks/>
            </p:cNvSpPr>
            <p:nvPr/>
          </p:nvSpPr>
          <p:spPr bwMode="auto">
            <a:xfrm>
              <a:off x="7261225" y="2287848"/>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1" name="Freeform 256"/>
            <p:cNvSpPr>
              <a:spLocks/>
            </p:cNvSpPr>
            <p:nvPr/>
          </p:nvSpPr>
          <p:spPr bwMode="auto">
            <a:xfrm>
              <a:off x="7032625" y="2287848"/>
              <a:ext cx="203200" cy="322263"/>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2" name="Freeform 257"/>
            <p:cNvSpPr>
              <a:spLocks/>
            </p:cNvSpPr>
            <p:nvPr/>
          </p:nvSpPr>
          <p:spPr bwMode="auto">
            <a:xfrm>
              <a:off x="7073900" y="2287848"/>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3" name="Freeform 258"/>
            <p:cNvSpPr>
              <a:spLocks/>
            </p:cNvSpPr>
            <p:nvPr/>
          </p:nvSpPr>
          <p:spPr bwMode="auto">
            <a:xfrm>
              <a:off x="7761287" y="2287848"/>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4" name="Freeform 259"/>
            <p:cNvSpPr>
              <a:spLocks/>
            </p:cNvSpPr>
            <p:nvPr/>
          </p:nvSpPr>
          <p:spPr bwMode="auto">
            <a:xfrm>
              <a:off x="7720012" y="2287848"/>
              <a:ext cx="203200" cy="322263"/>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5" name="Freeform 260"/>
            <p:cNvSpPr>
              <a:spLocks/>
            </p:cNvSpPr>
            <p:nvPr/>
          </p:nvSpPr>
          <p:spPr bwMode="auto">
            <a:xfrm>
              <a:off x="7948612" y="2287848"/>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6" name="Freeform 261"/>
            <p:cNvSpPr>
              <a:spLocks/>
            </p:cNvSpPr>
            <p:nvPr/>
          </p:nvSpPr>
          <p:spPr bwMode="auto">
            <a:xfrm>
              <a:off x="7989887" y="2287848"/>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7" name="Freeform 262"/>
            <p:cNvSpPr>
              <a:spLocks/>
            </p:cNvSpPr>
            <p:nvPr/>
          </p:nvSpPr>
          <p:spPr bwMode="auto">
            <a:xfrm>
              <a:off x="8220075" y="2287848"/>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8" name="Freeform 263"/>
            <p:cNvSpPr>
              <a:spLocks/>
            </p:cNvSpPr>
            <p:nvPr/>
          </p:nvSpPr>
          <p:spPr bwMode="auto">
            <a:xfrm>
              <a:off x="8178800" y="2287848"/>
              <a:ext cx="203200" cy="322263"/>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9" name="Freeform 266"/>
            <p:cNvSpPr>
              <a:spLocks/>
            </p:cNvSpPr>
            <p:nvPr/>
          </p:nvSpPr>
          <p:spPr bwMode="auto">
            <a:xfrm>
              <a:off x="8677275" y="2287848"/>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0" name="Freeform 267"/>
            <p:cNvSpPr>
              <a:spLocks/>
            </p:cNvSpPr>
            <p:nvPr/>
          </p:nvSpPr>
          <p:spPr bwMode="auto">
            <a:xfrm>
              <a:off x="8636000" y="2287848"/>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1" name="Freeform 268"/>
            <p:cNvSpPr>
              <a:spLocks/>
            </p:cNvSpPr>
            <p:nvPr/>
          </p:nvSpPr>
          <p:spPr bwMode="auto">
            <a:xfrm>
              <a:off x="8407400" y="2287848"/>
              <a:ext cx="203200" cy="322263"/>
            </a:xfrm>
            <a:custGeom>
              <a:avLst/>
              <a:gdLst>
                <a:gd name="T0" fmla="*/ 96 w 257"/>
                <a:gd name="T1" fmla="*/ 191 h 406"/>
                <a:gd name="T2" fmla="*/ 230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0"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2" name="Freeform 269"/>
            <p:cNvSpPr>
              <a:spLocks/>
            </p:cNvSpPr>
            <p:nvPr/>
          </p:nvSpPr>
          <p:spPr bwMode="auto">
            <a:xfrm>
              <a:off x="8448675" y="2287848"/>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3" name="Freeform 270"/>
            <p:cNvSpPr>
              <a:spLocks/>
            </p:cNvSpPr>
            <p:nvPr/>
          </p:nvSpPr>
          <p:spPr bwMode="auto">
            <a:xfrm>
              <a:off x="6386512" y="2608523"/>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4" name="Freeform 271"/>
            <p:cNvSpPr>
              <a:spLocks/>
            </p:cNvSpPr>
            <p:nvPr/>
          </p:nvSpPr>
          <p:spPr bwMode="auto">
            <a:xfrm>
              <a:off x="6345237" y="2608523"/>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3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3" y="0"/>
                  </a:lnTo>
                  <a:lnTo>
                    <a:pt x="248" y="0"/>
                  </a:lnTo>
                  <a:lnTo>
                    <a:pt x="114" y="204"/>
                  </a:lnTo>
                  <a:lnTo>
                    <a:pt x="257" y="406"/>
                  </a:lnTo>
                  <a:lnTo>
                    <a:pt x="231"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5" name="Freeform 272"/>
            <p:cNvSpPr>
              <a:spLocks/>
            </p:cNvSpPr>
            <p:nvPr/>
          </p:nvSpPr>
          <p:spPr bwMode="auto">
            <a:xfrm>
              <a:off x="6573837" y="2608523"/>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6" name="Freeform 273"/>
            <p:cNvSpPr>
              <a:spLocks/>
            </p:cNvSpPr>
            <p:nvPr/>
          </p:nvSpPr>
          <p:spPr bwMode="auto">
            <a:xfrm>
              <a:off x="6615112" y="2608523"/>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7" name="Freeform 274"/>
            <p:cNvSpPr>
              <a:spLocks/>
            </p:cNvSpPr>
            <p:nvPr/>
          </p:nvSpPr>
          <p:spPr bwMode="auto">
            <a:xfrm>
              <a:off x="6845300" y="2608523"/>
              <a:ext cx="203200" cy="322263"/>
            </a:xfrm>
            <a:custGeom>
              <a:avLst/>
              <a:gdLst>
                <a:gd name="T0" fmla="*/ 161 w 257"/>
                <a:gd name="T1" fmla="*/ 215 h 406"/>
                <a:gd name="T2" fmla="*/ 27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7"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8" name="Freeform 275"/>
            <p:cNvSpPr>
              <a:spLocks/>
            </p:cNvSpPr>
            <p:nvPr/>
          </p:nvSpPr>
          <p:spPr bwMode="auto">
            <a:xfrm>
              <a:off x="6804025" y="2608523"/>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9" name="Freeform 276"/>
            <p:cNvSpPr>
              <a:spLocks/>
            </p:cNvSpPr>
            <p:nvPr/>
          </p:nvSpPr>
          <p:spPr bwMode="auto">
            <a:xfrm>
              <a:off x="7491412" y="2608523"/>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0" name="Freeform 277"/>
            <p:cNvSpPr>
              <a:spLocks/>
            </p:cNvSpPr>
            <p:nvPr/>
          </p:nvSpPr>
          <p:spPr bwMode="auto">
            <a:xfrm>
              <a:off x="7532687" y="2608523"/>
              <a:ext cx="203200" cy="322263"/>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1" name="Freeform 278"/>
            <p:cNvSpPr>
              <a:spLocks/>
            </p:cNvSpPr>
            <p:nvPr/>
          </p:nvSpPr>
          <p:spPr bwMode="auto">
            <a:xfrm>
              <a:off x="7302500" y="2608523"/>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2" name="Freeform 279"/>
            <p:cNvSpPr>
              <a:spLocks/>
            </p:cNvSpPr>
            <p:nvPr/>
          </p:nvSpPr>
          <p:spPr bwMode="auto">
            <a:xfrm>
              <a:off x="7261225" y="2608523"/>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3" name="Freeform 280"/>
            <p:cNvSpPr>
              <a:spLocks/>
            </p:cNvSpPr>
            <p:nvPr/>
          </p:nvSpPr>
          <p:spPr bwMode="auto">
            <a:xfrm>
              <a:off x="7032625" y="2608523"/>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4" name="Freeform 281"/>
            <p:cNvSpPr>
              <a:spLocks/>
            </p:cNvSpPr>
            <p:nvPr/>
          </p:nvSpPr>
          <p:spPr bwMode="auto">
            <a:xfrm>
              <a:off x="7073900" y="2608523"/>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5" name="Freeform 282"/>
            <p:cNvSpPr>
              <a:spLocks/>
            </p:cNvSpPr>
            <p:nvPr/>
          </p:nvSpPr>
          <p:spPr bwMode="auto">
            <a:xfrm>
              <a:off x="7761287" y="2608523"/>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6" name="Freeform 283"/>
            <p:cNvSpPr>
              <a:spLocks/>
            </p:cNvSpPr>
            <p:nvPr/>
          </p:nvSpPr>
          <p:spPr bwMode="auto">
            <a:xfrm>
              <a:off x="7720012" y="2608523"/>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7" name="Freeform 284"/>
            <p:cNvSpPr>
              <a:spLocks/>
            </p:cNvSpPr>
            <p:nvPr/>
          </p:nvSpPr>
          <p:spPr bwMode="auto">
            <a:xfrm>
              <a:off x="7948612" y="2608523"/>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8" name="Freeform 285"/>
            <p:cNvSpPr>
              <a:spLocks/>
            </p:cNvSpPr>
            <p:nvPr/>
          </p:nvSpPr>
          <p:spPr bwMode="auto">
            <a:xfrm>
              <a:off x="7989887" y="2608523"/>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9" name="Freeform 286"/>
            <p:cNvSpPr>
              <a:spLocks/>
            </p:cNvSpPr>
            <p:nvPr/>
          </p:nvSpPr>
          <p:spPr bwMode="auto">
            <a:xfrm>
              <a:off x="8220075" y="2608523"/>
              <a:ext cx="203200" cy="322263"/>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0" name="Freeform 287"/>
            <p:cNvSpPr>
              <a:spLocks/>
            </p:cNvSpPr>
            <p:nvPr/>
          </p:nvSpPr>
          <p:spPr bwMode="auto">
            <a:xfrm>
              <a:off x="8178800" y="2608523"/>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1" name="Freeform 290"/>
            <p:cNvSpPr>
              <a:spLocks/>
            </p:cNvSpPr>
            <p:nvPr/>
          </p:nvSpPr>
          <p:spPr bwMode="auto">
            <a:xfrm>
              <a:off x="8677275" y="2608523"/>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2" name="Freeform 291"/>
            <p:cNvSpPr>
              <a:spLocks/>
            </p:cNvSpPr>
            <p:nvPr/>
          </p:nvSpPr>
          <p:spPr bwMode="auto">
            <a:xfrm>
              <a:off x="8636000" y="2608523"/>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3" name="Freeform 292"/>
            <p:cNvSpPr>
              <a:spLocks/>
            </p:cNvSpPr>
            <p:nvPr/>
          </p:nvSpPr>
          <p:spPr bwMode="auto">
            <a:xfrm>
              <a:off x="8407400" y="2608523"/>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0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0"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4" name="Freeform 293"/>
            <p:cNvSpPr>
              <a:spLocks/>
            </p:cNvSpPr>
            <p:nvPr/>
          </p:nvSpPr>
          <p:spPr bwMode="auto">
            <a:xfrm>
              <a:off x="8448675" y="2608523"/>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5" name="Freeform 294"/>
            <p:cNvSpPr>
              <a:spLocks/>
            </p:cNvSpPr>
            <p:nvPr/>
          </p:nvSpPr>
          <p:spPr bwMode="auto">
            <a:xfrm>
              <a:off x="6386512" y="2930785"/>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6" name="Freeform 295"/>
            <p:cNvSpPr>
              <a:spLocks/>
            </p:cNvSpPr>
            <p:nvPr/>
          </p:nvSpPr>
          <p:spPr bwMode="auto">
            <a:xfrm>
              <a:off x="6345237" y="2930785"/>
              <a:ext cx="203200" cy="322263"/>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3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3"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7" name="Freeform 296"/>
            <p:cNvSpPr>
              <a:spLocks/>
            </p:cNvSpPr>
            <p:nvPr/>
          </p:nvSpPr>
          <p:spPr bwMode="auto">
            <a:xfrm>
              <a:off x="6573837" y="2930785"/>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8" name="Freeform 297"/>
            <p:cNvSpPr>
              <a:spLocks/>
            </p:cNvSpPr>
            <p:nvPr/>
          </p:nvSpPr>
          <p:spPr bwMode="auto">
            <a:xfrm>
              <a:off x="6615112" y="2930785"/>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9" name="Freeform 298"/>
            <p:cNvSpPr>
              <a:spLocks/>
            </p:cNvSpPr>
            <p:nvPr/>
          </p:nvSpPr>
          <p:spPr bwMode="auto">
            <a:xfrm>
              <a:off x="6845300" y="2930785"/>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7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7" y="0"/>
                  </a:lnTo>
                  <a:lnTo>
                    <a:pt x="161"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0" name="Freeform 299"/>
            <p:cNvSpPr>
              <a:spLocks/>
            </p:cNvSpPr>
            <p:nvPr/>
          </p:nvSpPr>
          <p:spPr bwMode="auto">
            <a:xfrm>
              <a:off x="6804025" y="2930785"/>
              <a:ext cx="203200" cy="322263"/>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1" name="Freeform 300"/>
            <p:cNvSpPr>
              <a:spLocks/>
            </p:cNvSpPr>
            <p:nvPr/>
          </p:nvSpPr>
          <p:spPr bwMode="auto">
            <a:xfrm>
              <a:off x="7491412" y="2930785"/>
              <a:ext cx="203200" cy="322263"/>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2" name="Freeform 301"/>
            <p:cNvSpPr>
              <a:spLocks/>
            </p:cNvSpPr>
            <p:nvPr/>
          </p:nvSpPr>
          <p:spPr bwMode="auto">
            <a:xfrm>
              <a:off x="7532687" y="2930785"/>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3" name="Freeform 302"/>
            <p:cNvSpPr>
              <a:spLocks/>
            </p:cNvSpPr>
            <p:nvPr/>
          </p:nvSpPr>
          <p:spPr bwMode="auto">
            <a:xfrm>
              <a:off x="7302500" y="2930785"/>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4" name="Freeform 303"/>
            <p:cNvSpPr>
              <a:spLocks/>
            </p:cNvSpPr>
            <p:nvPr/>
          </p:nvSpPr>
          <p:spPr bwMode="auto">
            <a:xfrm>
              <a:off x="7261225" y="2930785"/>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5" name="Freeform 304"/>
            <p:cNvSpPr>
              <a:spLocks/>
            </p:cNvSpPr>
            <p:nvPr/>
          </p:nvSpPr>
          <p:spPr bwMode="auto">
            <a:xfrm>
              <a:off x="7032625" y="2930785"/>
              <a:ext cx="203200" cy="322263"/>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6" name="Freeform 305"/>
            <p:cNvSpPr>
              <a:spLocks/>
            </p:cNvSpPr>
            <p:nvPr/>
          </p:nvSpPr>
          <p:spPr bwMode="auto">
            <a:xfrm>
              <a:off x="7073900" y="2930785"/>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7" name="Freeform 306"/>
            <p:cNvSpPr>
              <a:spLocks/>
            </p:cNvSpPr>
            <p:nvPr/>
          </p:nvSpPr>
          <p:spPr bwMode="auto">
            <a:xfrm>
              <a:off x="7761287" y="2930785"/>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8" name="Freeform 307"/>
            <p:cNvSpPr>
              <a:spLocks/>
            </p:cNvSpPr>
            <p:nvPr/>
          </p:nvSpPr>
          <p:spPr bwMode="auto">
            <a:xfrm>
              <a:off x="7720012" y="2930785"/>
              <a:ext cx="203200" cy="322263"/>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9" name="Freeform 308"/>
            <p:cNvSpPr>
              <a:spLocks/>
            </p:cNvSpPr>
            <p:nvPr/>
          </p:nvSpPr>
          <p:spPr bwMode="auto">
            <a:xfrm>
              <a:off x="7948612" y="2930785"/>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0" name="Freeform 309"/>
            <p:cNvSpPr>
              <a:spLocks/>
            </p:cNvSpPr>
            <p:nvPr/>
          </p:nvSpPr>
          <p:spPr bwMode="auto">
            <a:xfrm>
              <a:off x="7989887" y="2930785"/>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1" name="Freeform 310"/>
            <p:cNvSpPr>
              <a:spLocks/>
            </p:cNvSpPr>
            <p:nvPr/>
          </p:nvSpPr>
          <p:spPr bwMode="auto">
            <a:xfrm>
              <a:off x="8220075" y="2930785"/>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2" name="Freeform 311"/>
            <p:cNvSpPr>
              <a:spLocks/>
            </p:cNvSpPr>
            <p:nvPr/>
          </p:nvSpPr>
          <p:spPr bwMode="auto">
            <a:xfrm>
              <a:off x="8178800" y="2930785"/>
              <a:ext cx="203200" cy="322263"/>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3" name="Freeform 314"/>
            <p:cNvSpPr>
              <a:spLocks/>
            </p:cNvSpPr>
            <p:nvPr/>
          </p:nvSpPr>
          <p:spPr bwMode="auto">
            <a:xfrm>
              <a:off x="8677275" y="2930785"/>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4" name="Freeform 315"/>
            <p:cNvSpPr>
              <a:spLocks/>
            </p:cNvSpPr>
            <p:nvPr/>
          </p:nvSpPr>
          <p:spPr bwMode="auto">
            <a:xfrm>
              <a:off x="8636000" y="2930785"/>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5" name="Freeform 316"/>
            <p:cNvSpPr>
              <a:spLocks/>
            </p:cNvSpPr>
            <p:nvPr/>
          </p:nvSpPr>
          <p:spPr bwMode="auto">
            <a:xfrm>
              <a:off x="8407400" y="2930785"/>
              <a:ext cx="203200" cy="322263"/>
            </a:xfrm>
            <a:custGeom>
              <a:avLst/>
              <a:gdLst>
                <a:gd name="T0" fmla="*/ 96 w 257"/>
                <a:gd name="T1" fmla="*/ 191 h 406"/>
                <a:gd name="T2" fmla="*/ 230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0"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6" name="Freeform 317"/>
            <p:cNvSpPr>
              <a:spLocks/>
            </p:cNvSpPr>
            <p:nvPr/>
          </p:nvSpPr>
          <p:spPr bwMode="auto">
            <a:xfrm>
              <a:off x="8448675" y="2930785"/>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7" name="Freeform 318"/>
            <p:cNvSpPr>
              <a:spLocks/>
            </p:cNvSpPr>
            <p:nvPr/>
          </p:nvSpPr>
          <p:spPr bwMode="auto">
            <a:xfrm>
              <a:off x="6386512" y="3251460"/>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8" name="Freeform 319"/>
            <p:cNvSpPr>
              <a:spLocks/>
            </p:cNvSpPr>
            <p:nvPr/>
          </p:nvSpPr>
          <p:spPr bwMode="auto">
            <a:xfrm>
              <a:off x="6345237" y="3251460"/>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3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3" y="0"/>
                  </a:lnTo>
                  <a:lnTo>
                    <a:pt x="248" y="0"/>
                  </a:lnTo>
                  <a:lnTo>
                    <a:pt x="114" y="204"/>
                  </a:lnTo>
                  <a:lnTo>
                    <a:pt x="257" y="406"/>
                  </a:lnTo>
                  <a:lnTo>
                    <a:pt x="231"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9" name="Freeform 320"/>
            <p:cNvSpPr>
              <a:spLocks/>
            </p:cNvSpPr>
            <p:nvPr/>
          </p:nvSpPr>
          <p:spPr bwMode="auto">
            <a:xfrm>
              <a:off x="6573837" y="3251460"/>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0" name="Freeform 321"/>
            <p:cNvSpPr>
              <a:spLocks/>
            </p:cNvSpPr>
            <p:nvPr/>
          </p:nvSpPr>
          <p:spPr bwMode="auto">
            <a:xfrm>
              <a:off x="6615112" y="3251460"/>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1" name="Freeform 322"/>
            <p:cNvSpPr>
              <a:spLocks/>
            </p:cNvSpPr>
            <p:nvPr/>
          </p:nvSpPr>
          <p:spPr bwMode="auto">
            <a:xfrm>
              <a:off x="6845300" y="3251460"/>
              <a:ext cx="203200" cy="322263"/>
            </a:xfrm>
            <a:custGeom>
              <a:avLst/>
              <a:gdLst>
                <a:gd name="T0" fmla="*/ 161 w 257"/>
                <a:gd name="T1" fmla="*/ 215 h 406"/>
                <a:gd name="T2" fmla="*/ 27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7"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2" name="Freeform 323"/>
            <p:cNvSpPr>
              <a:spLocks/>
            </p:cNvSpPr>
            <p:nvPr/>
          </p:nvSpPr>
          <p:spPr bwMode="auto">
            <a:xfrm>
              <a:off x="6804025" y="3251460"/>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3" name="Freeform 324"/>
            <p:cNvSpPr>
              <a:spLocks/>
            </p:cNvSpPr>
            <p:nvPr/>
          </p:nvSpPr>
          <p:spPr bwMode="auto">
            <a:xfrm>
              <a:off x="7491412" y="3251460"/>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4" name="Freeform 325"/>
            <p:cNvSpPr>
              <a:spLocks/>
            </p:cNvSpPr>
            <p:nvPr/>
          </p:nvSpPr>
          <p:spPr bwMode="auto">
            <a:xfrm>
              <a:off x="7532687" y="3251460"/>
              <a:ext cx="203200" cy="322263"/>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4" name="Freeform 326"/>
            <p:cNvSpPr>
              <a:spLocks/>
            </p:cNvSpPr>
            <p:nvPr/>
          </p:nvSpPr>
          <p:spPr bwMode="auto">
            <a:xfrm>
              <a:off x="7302500" y="3251460"/>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5" name="Freeform 327"/>
            <p:cNvSpPr>
              <a:spLocks/>
            </p:cNvSpPr>
            <p:nvPr/>
          </p:nvSpPr>
          <p:spPr bwMode="auto">
            <a:xfrm>
              <a:off x="7261225" y="3251460"/>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6" name="Freeform 328"/>
            <p:cNvSpPr>
              <a:spLocks/>
            </p:cNvSpPr>
            <p:nvPr/>
          </p:nvSpPr>
          <p:spPr bwMode="auto">
            <a:xfrm>
              <a:off x="7032625" y="3251460"/>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7" name="Freeform 329"/>
            <p:cNvSpPr>
              <a:spLocks/>
            </p:cNvSpPr>
            <p:nvPr/>
          </p:nvSpPr>
          <p:spPr bwMode="auto">
            <a:xfrm>
              <a:off x="7073900" y="3251460"/>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8" name="Freeform 330"/>
            <p:cNvSpPr>
              <a:spLocks/>
            </p:cNvSpPr>
            <p:nvPr/>
          </p:nvSpPr>
          <p:spPr bwMode="auto">
            <a:xfrm>
              <a:off x="7761287" y="3251460"/>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9" name="Freeform 331"/>
            <p:cNvSpPr>
              <a:spLocks/>
            </p:cNvSpPr>
            <p:nvPr/>
          </p:nvSpPr>
          <p:spPr bwMode="auto">
            <a:xfrm>
              <a:off x="7720012" y="3251460"/>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0" name="Freeform 332"/>
            <p:cNvSpPr>
              <a:spLocks/>
            </p:cNvSpPr>
            <p:nvPr/>
          </p:nvSpPr>
          <p:spPr bwMode="auto">
            <a:xfrm>
              <a:off x="7948612" y="3251460"/>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1" name="Freeform 333"/>
            <p:cNvSpPr>
              <a:spLocks/>
            </p:cNvSpPr>
            <p:nvPr/>
          </p:nvSpPr>
          <p:spPr bwMode="auto">
            <a:xfrm>
              <a:off x="7989887" y="3251460"/>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2" name="Freeform 334"/>
            <p:cNvSpPr>
              <a:spLocks/>
            </p:cNvSpPr>
            <p:nvPr/>
          </p:nvSpPr>
          <p:spPr bwMode="auto">
            <a:xfrm>
              <a:off x="8220075" y="3251460"/>
              <a:ext cx="203200" cy="322263"/>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3" name="Freeform 335"/>
            <p:cNvSpPr>
              <a:spLocks/>
            </p:cNvSpPr>
            <p:nvPr/>
          </p:nvSpPr>
          <p:spPr bwMode="auto">
            <a:xfrm>
              <a:off x="8178800" y="3251460"/>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4" name="Freeform 338"/>
            <p:cNvSpPr>
              <a:spLocks/>
            </p:cNvSpPr>
            <p:nvPr/>
          </p:nvSpPr>
          <p:spPr bwMode="auto">
            <a:xfrm>
              <a:off x="8677275" y="3251460"/>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5" name="Freeform 339"/>
            <p:cNvSpPr>
              <a:spLocks/>
            </p:cNvSpPr>
            <p:nvPr/>
          </p:nvSpPr>
          <p:spPr bwMode="auto">
            <a:xfrm>
              <a:off x="8636000" y="3251460"/>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6" name="Freeform 340"/>
            <p:cNvSpPr>
              <a:spLocks/>
            </p:cNvSpPr>
            <p:nvPr/>
          </p:nvSpPr>
          <p:spPr bwMode="auto">
            <a:xfrm>
              <a:off x="8407400" y="3251460"/>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0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0"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7" name="Freeform 341"/>
            <p:cNvSpPr>
              <a:spLocks/>
            </p:cNvSpPr>
            <p:nvPr/>
          </p:nvSpPr>
          <p:spPr bwMode="auto">
            <a:xfrm>
              <a:off x="8448675" y="3251460"/>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8" name="Freeform 342"/>
            <p:cNvSpPr>
              <a:spLocks/>
            </p:cNvSpPr>
            <p:nvPr/>
          </p:nvSpPr>
          <p:spPr bwMode="auto">
            <a:xfrm>
              <a:off x="6386512" y="3573723"/>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19" name="Freeform 343"/>
            <p:cNvSpPr>
              <a:spLocks/>
            </p:cNvSpPr>
            <p:nvPr/>
          </p:nvSpPr>
          <p:spPr bwMode="auto">
            <a:xfrm>
              <a:off x="6345237" y="3573723"/>
              <a:ext cx="203200" cy="322263"/>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3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3"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0" name="Freeform 344"/>
            <p:cNvSpPr>
              <a:spLocks/>
            </p:cNvSpPr>
            <p:nvPr/>
          </p:nvSpPr>
          <p:spPr bwMode="auto">
            <a:xfrm>
              <a:off x="6573837" y="3573723"/>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1" name="Freeform 345"/>
            <p:cNvSpPr>
              <a:spLocks/>
            </p:cNvSpPr>
            <p:nvPr/>
          </p:nvSpPr>
          <p:spPr bwMode="auto">
            <a:xfrm>
              <a:off x="6615112" y="3573723"/>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2" name="Freeform 346"/>
            <p:cNvSpPr>
              <a:spLocks/>
            </p:cNvSpPr>
            <p:nvPr/>
          </p:nvSpPr>
          <p:spPr bwMode="auto">
            <a:xfrm>
              <a:off x="6845300" y="3573723"/>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7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7" y="0"/>
                  </a:lnTo>
                  <a:lnTo>
                    <a:pt x="161"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3" name="Freeform 347"/>
            <p:cNvSpPr>
              <a:spLocks/>
            </p:cNvSpPr>
            <p:nvPr/>
          </p:nvSpPr>
          <p:spPr bwMode="auto">
            <a:xfrm>
              <a:off x="6804025" y="3573723"/>
              <a:ext cx="203200" cy="322263"/>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4" name="Freeform 348"/>
            <p:cNvSpPr>
              <a:spLocks/>
            </p:cNvSpPr>
            <p:nvPr/>
          </p:nvSpPr>
          <p:spPr bwMode="auto">
            <a:xfrm>
              <a:off x="7491412" y="3573723"/>
              <a:ext cx="203200" cy="322263"/>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5" name="Freeform 349"/>
            <p:cNvSpPr>
              <a:spLocks/>
            </p:cNvSpPr>
            <p:nvPr/>
          </p:nvSpPr>
          <p:spPr bwMode="auto">
            <a:xfrm>
              <a:off x="7532687" y="3573723"/>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6" name="Freeform 350"/>
            <p:cNvSpPr>
              <a:spLocks/>
            </p:cNvSpPr>
            <p:nvPr/>
          </p:nvSpPr>
          <p:spPr bwMode="auto">
            <a:xfrm>
              <a:off x="7302500" y="3573723"/>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7" name="Freeform 351"/>
            <p:cNvSpPr>
              <a:spLocks/>
            </p:cNvSpPr>
            <p:nvPr/>
          </p:nvSpPr>
          <p:spPr bwMode="auto">
            <a:xfrm>
              <a:off x="7261225" y="3573723"/>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8" name="Freeform 352"/>
            <p:cNvSpPr>
              <a:spLocks/>
            </p:cNvSpPr>
            <p:nvPr/>
          </p:nvSpPr>
          <p:spPr bwMode="auto">
            <a:xfrm>
              <a:off x="7032625" y="3573723"/>
              <a:ext cx="203200" cy="322263"/>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29" name="Freeform 353"/>
            <p:cNvSpPr>
              <a:spLocks/>
            </p:cNvSpPr>
            <p:nvPr/>
          </p:nvSpPr>
          <p:spPr bwMode="auto">
            <a:xfrm>
              <a:off x="7073900" y="3573723"/>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0" name="Freeform 354"/>
            <p:cNvSpPr>
              <a:spLocks/>
            </p:cNvSpPr>
            <p:nvPr/>
          </p:nvSpPr>
          <p:spPr bwMode="auto">
            <a:xfrm>
              <a:off x="7761287" y="3573723"/>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1" name="Freeform 355"/>
            <p:cNvSpPr>
              <a:spLocks/>
            </p:cNvSpPr>
            <p:nvPr/>
          </p:nvSpPr>
          <p:spPr bwMode="auto">
            <a:xfrm>
              <a:off x="7720012" y="3573723"/>
              <a:ext cx="203200" cy="322263"/>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2" name="Freeform 356"/>
            <p:cNvSpPr>
              <a:spLocks/>
            </p:cNvSpPr>
            <p:nvPr/>
          </p:nvSpPr>
          <p:spPr bwMode="auto">
            <a:xfrm>
              <a:off x="7948612" y="3573723"/>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3" name="Freeform 357"/>
            <p:cNvSpPr>
              <a:spLocks/>
            </p:cNvSpPr>
            <p:nvPr/>
          </p:nvSpPr>
          <p:spPr bwMode="auto">
            <a:xfrm>
              <a:off x="7989887" y="3573723"/>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4" name="Freeform 358"/>
            <p:cNvSpPr>
              <a:spLocks/>
            </p:cNvSpPr>
            <p:nvPr/>
          </p:nvSpPr>
          <p:spPr bwMode="auto">
            <a:xfrm>
              <a:off x="8220075" y="3573723"/>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5" name="Freeform 359"/>
            <p:cNvSpPr>
              <a:spLocks/>
            </p:cNvSpPr>
            <p:nvPr/>
          </p:nvSpPr>
          <p:spPr bwMode="auto">
            <a:xfrm>
              <a:off x="8178800" y="3573723"/>
              <a:ext cx="203200" cy="322263"/>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6" name="Freeform 362"/>
            <p:cNvSpPr>
              <a:spLocks/>
            </p:cNvSpPr>
            <p:nvPr/>
          </p:nvSpPr>
          <p:spPr bwMode="auto">
            <a:xfrm>
              <a:off x="8677275" y="3573723"/>
              <a:ext cx="204788" cy="322263"/>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7" name="Freeform 363"/>
            <p:cNvSpPr>
              <a:spLocks/>
            </p:cNvSpPr>
            <p:nvPr/>
          </p:nvSpPr>
          <p:spPr bwMode="auto">
            <a:xfrm>
              <a:off x="8636000" y="3573723"/>
              <a:ext cx="204788" cy="322263"/>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8" name="Freeform 364"/>
            <p:cNvSpPr>
              <a:spLocks/>
            </p:cNvSpPr>
            <p:nvPr/>
          </p:nvSpPr>
          <p:spPr bwMode="auto">
            <a:xfrm>
              <a:off x="8407400" y="3573723"/>
              <a:ext cx="203200" cy="322263"/>
            </a:xfrm>
            <a:custGeom>
              <a:avLst/>
              <a:gdLst>
                <a:gd name="T0" fmla="*/ 96 w 257"/>
                <a:gd name="T1" fmla="*/ 191 h 406"/>
                <a:gd name="T2" fmla="*/ 230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0"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39" name="Freeform 365"/>
            <p:cNvSpPr>
              <a:spLocks/>
            </p:cNvSpPr>
            <p:nvPr/>
          </p:nvSpPr>
          <p:spPr bwMode="auto">
            <a:xfrm>
              <a:off x="8448675" y="3573723"/>
              <a:ext cx="203200" cy="322263"/>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0" name="Freeform 366"/>
            <p:cNvSpPr>
              <a:spLocks/>
            </p:cNvSpPr>
            <p:nvPr/>
          </p:nvSpPr>
          <p:spPr bwMode="auto">
            <a:xfrm>
              <a:off x="6386512" y="3894398"/>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1" name="Freeform 367"/>
            <p:cNvSpPr>
              <a:spLocks/>
            </p:cNvSpPr>
            <p:nvPr/>
          </p:nvSpPr>
          <p:spPr bwMode="auto">
            <a:xfrm>
              <a:off x="6345237" y="3894398"/>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3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3" y="0"/>
                  </a:lnTo>
                  <a:lnTo>
                    <a:pt x="248" y="0"/>
                  </a:lnTo>
                  <a:lnTo>
                    <a:pt x="114" y="204"/>
                  </a:lnTo>
                  <a:lnTo>
                    <a:pt x="257" y="406"/>
                  </a:lnTo>
                  <a:lnTo>
                    <a:pt x="231"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2" name="Freeform 368"/>
            <p:cNvSpPr>
              <a:spLocks/>
            </p:cNvSpPr>
            <p:nvPr/>
          </p:nvSpPr>
          <p:spPr bwMode="auto">
            <a:xfrm>
              <a:off x="6573837" y="3894398"/>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3" name="Freeform 369"/>
            <p:cNvSpPr>
              <a:spLocks/>
            </p:cNvSpPr>
            <p:nvPr/>
          </p:nvSpPr>
          <p:spPr bwMode="auto">
            <a:xfrm>
              <a:off x="6615112" y="3894398"/>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4" name="Freeform 370"/>
            <p:cNvSpPr>
              <a:spLocks/>
            </p:cNvSpPr>
            <p:nvPr/>
          </p:nvSpPr>
          <p:spPr bwMode="auto">
            <a:xfrm>
              <a:off x="6845300" y="3894398"/>
              <a:ext cx="203200" cy="322263"/>
            </a:xfrm>
            <a:custGeom>
              <a:avLst/>
              <a:gdLst>
                <a:gd name="T0" fmla="*/ 161 w 257"/>
                <a:gd name="T1" fmla="*/ 215 h 406"/>
                <a:gd name="T2" fmla="*/ 27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7"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5" name="Freeform 371"/>
            <p:cNvSpPr>
              <a:spLocks/>
            </p:cNvSpPr>
            <p:nvPr/>
          </p:nvSpPr>
          <p:spPr bwMode="auto">
            <a:xfrm>
              <a:off x="6804025" y="3894398"/>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6" name="Freeform 372"/>
            <p:cNvSpPr>
              <a:spLocks/>
            </p:cNvSpPr>
            <p:nvPr/>
          </p:nvSpPr>
          <p:spPr bwMode="auto">
            <a:xfrm>
              <a:off x="7491412" y="3894398"/>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7" name="Freeform 373"/>
            <p:cNvSpPr>
              <a:spLocks/>
            </p:cNvSpPr>
            <p:nvPr/>
          </p:nvSpPr>
          <p:spPr bwMode="auto">
            <a:xfrm>
              <a:off x="7532687" y="3894398"/>
              <a:ext cx="203200" cy="322263"/>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8" name="Freeform 374"/>
            <p:cNvSpPr>
              <a:spLocks/>
            </p:cNvSpPr>
            <p:nvPr/>
          </p:nvSpPr>
          <p:spPr bwMode="auto">
            <a:xfrm>
              <a:off x="7302500" y="3894398"/>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49" name="Freeform 375"/>
            <p:cNvSpPr>
              <a:spLocks/>
            </p:cNvSpPr>
            <p:nvPr/>
          </p:nvSpPr>
          <p:spPr bwMode="auto">
            <a:xfrm>
              <a:off x="7261225" y="3894398"/>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0" name="Freeform 376"/>
            <p:cNvSpPr>
              <a:spLocks/>
            </p:cNvSpPr>
            <p:nvPr/>
          </p:nvSpPr>
          <p:spPr bwMode="auto">
            <a:xfrm>
              <a:off x="7032625" y="3894398"/>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1" name="Freeform 377"/>
            <p:cNvSpPr>
              <a:spLocks/>
            </p:cNvSpPr>
            <p:nvPr/>
          </p:nvSpPr>
          <p:spPr bwMode="auto">
            <a:xfrm>
              <a:off x="7073900" y="3894398"/>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2" name="Freeform 378"/>
            <p:cNvSpPr>
              <a:spLocks/>
            </p:cNvSpPr>
            <p:nvPr/>
          </p:nvSpPr>
          <p:spPr bwMode="auto">
            <a:xfrm>
              <a:off x="7761287" y="3894398"/>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3" name="Freeform 379"/>
            <p:cNvSpPr>
              <a:spLocks/>
            </p:cNvSpPr>
            <p:nvPr/>
          </p:nvSpPr>
          <p:spPr bwMode="auto">
            <a:xfrm>
              <a:off x="7720012" y="3894398"/>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4" name="Freeform 380"/>
            <p:cNvSpPr>
              <a:spLocks/>
            </p:cNvSpPr>
            <p:nvPr/>
          </p:nvSpPr>
          <p:spPr bwMode="auto">
            <a:xfrm>
              <a:off x="7948612" y="3894398"/>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5" name="Freeform 381"/>
            <p:cNvSpPr>
              <a:spLocks/>
            </p:cNvSpPr>
            <p:nvPr/>
          </p:nvSpPr>
          <p:spPr bwMode="auto">
            <a:xfrm>
              <a:off x="7989887" y="3894398"/>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6" name="Freeform 382"/>
            <p:cNvSpPr>
              <a:spLocks/>
            </p:cNvSpPr>
            <p:nvPr/>
          </p:nvSpPr>
          <p:spPr bwMode="auto">
            <a:xfrm>
              <a:off x="8220075" y="3894398"/>
              <a:ext cx="203200" cy="322263"/>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7" name="Freeform 383"/>
            <p:cNvSpPr>
              <a:spLocks/>
            </p:cNvSpPr>
            <p:nvPr/>
          </p:nvSpPr>
          <p:spPr bwMode="auto">
            <a:xfrm>
              <a:off x="8178800" y="3894398"/>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8" name="Freeform 386"/>
            <p:cNvSpPr>
              <a:spLocks/>
            </p:cNvSpPr>
            <p:nvPr/>
          </p:nvSpPr>
          <p:spPr bwMode="auto">
            <a:xfrm>
              <a:off x="8677275" y="3894398"/>
              <a:ext cx="204788" cy="322263"/>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59" name="Freeform 387"/>
            <p:cNvSpPr>
              <a:spLocks/>
            </p:cNvSpPr>
            <p:nvPr/>
          </p:nvSpPr>
          <p:spPr bwMode="auto">
            <a:xfrm>
              <a:off x="8636000" y="3894398"/>
              <a:ext cx="204788" cy="322263"/>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60" name="Freeform 388"/>
            <p:cNvSpPr>
              <a:spLocks/>
            </p:cNvSpPr>
            <p:nvPr/>
          </p:nvSpPr>
          <p:spPr bwMode="auto">
            <a:xfrm>
              <a:off x="8407400" y="3894398"/>
              <a:ext cx="203200" cy="322263"/>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0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0" y="406"/>
                  </a:lnTo>
                  <a:lnTo>
                    <a:pt x="96" y="215"/>
                  </a:lnTo>
                  <a:lnTo>
                    <a:pt x="20" y="215"/>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61" name="Freeform 389"/>
            <p:cNvSpPr>
              <a:spLocks/>
            </p:cNvSpPr>
            <p:nvPr/>
          </p:nvSpPr>
          <p:spPr bwMode="auto">
            <a:xfrm>
              <a:off x="8448675" y="3894398"/>
              <a:ext cx="203200" cy="322263"/>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41186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205979"/>
            <a:ext cx="7787208" cy="857250"/>
          </a:xfrm>
        </p:spPr>
        <p:txBody>
          <a:bodyPr>
            <a:normAutofit/>
          </a:bodyPr>
          <a:lstStyle>
            <a:lvl1pPr algn="l">
              <a:defRPr sz="3200">
                <a:solidFill>
                  <a:srgbClr val="F3920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fi-FI" dirty="0"/>
          </a:p>
        </p:txBody>
      </p:sp>
      <p:sp>
        <p:nvSpPr>
          <p:cNvPr id="3" name="Content Placeholder 2"/>
          <p:cNvSpPr>
            <a:spLocks noGrp="1"/>
          </p:cNvSpPr>
          <p:nvPr>
            <p:ph sz="half" idx="1"/>
          </p:nvPr>
        </p:nvSpPr>
        <p:spPr>
          <a:xfrm>
            <a:off x="899592" y="1200151"/>
            <a:ext cx="7807358" cy="3394472"/>
          </a:xfrm>
        </p:spPr>
        <p:txBody>
          <a:bodyPr>
            <a:normAutofit/>
          </a:bodyPr>
          <a:lstStyle>
            <a:lvl1pPr marL="342900" indent="-342900">
              <a:spcBef>
                <a:spcPts val="800"/>
              </a:spcBef>
              <a:buClr>
                <a:srgbClr val="F39200"/>
              </a:buClr>
              <a:buFont typeface="Wingdings" panose="05000000000000000000" pitchFamily="2" charset="2"/>
              <a:buChar char="§"/>
              <a:defRPr sz="2000">
                <a:latin typeface="Tahoma" panose="020B0604030504040204" pitchFamily="34" charset="0"/>
                <a:ea typeface="Tahoma" panose="020B0604030504040204" pitchFamily="34" charset="0"/>
                <a:cs typeface="Tahoma" panose="020B0604030504040204" pitchFamily="34" charset="0"/>
              </a:defRPr>
            </a:lvl1pPr>
            <a:lvl2pPr marL="742950" indent="-285750">
              <a:spcBef>
                <a:spcPts val="800"/>
              </a:spcBef>
              <a:buClr>
                <a:srgbClr val="F39200"/>
              </a:buClr>
              <a:buFont typeface="Wingdings" panose="05000000000000000000" pitchFamily="2" charset="2"/>
              <a:buChar char="§"/>
              <a:defRPr sz="1800">
                <a:latin typeface="Tahoma" panose="020B0604030504040204" pitchFamily="34" charset="0"/>
                <a:ea typeface="Tahoma" panose="020B0604030504040204" pitchFamily="34" charset="0"/>
                <a:cs typeface="Tahoma" panose="020B0604030504040204" pitchFamily="34" charset="0"/>
              </a:defRPr>
            </a:lvl2pPr>
            <a:lvl3pPr marL="1143000" indent="-228600">
              <a:spcBef>
                <a:spcPts val="800"/>
              </a:spcBef>
              <a:buClr>
                <a:srgbClr val="F39200"/>
              </a:buClr>
              <a:buFont typeface="Wingdings" panose="05000000000000000000" pitchFamily="2" charset="2"/>
              <a:buChar char="§"/>
              <a:defRPr sz="1600">
                <a:latin typeface="Tahoma" panose="020B0604030504040204" pitchFamily="34" charset="0"/>
                <a:ea typeface="Tahoma" panose="020B0604030504040204" pitchFamily="34" charset="0"/>
                <a:cs typeface="Tahoma" panose="020B0604030504040204" pitchFamily="34" charset="0"/>
              </a:defRPr>
            </a:lvl3pPr>
            <a:lvl4pPr marL="1600200" indent="-228600">
              <a:spcBef>
                <a:spcPts val="800"/>
              </a:spcBef>
              <a:buClr>
                <a:srgbClr val="F39200"/>
              </a:buClr>
              <a:buFont typeface="Wingdings" panose="05000000000000000000" pitchFamily="2" charset="2"/>
              <a:buChar char="§"/>
              <a:defRPr sz="1400">
                <a:latin typeface="Tahoma" panose="020B0604030504040204" pitchFamily="34" charset="0"/>
                <a:ea typeface="Tahoma" panose="020B0604030504040204" pitchFamily="34" charset="0"/>
                <a:cs typeface="Tahoma" panose="020B0604030504040204" pitchFamily="34" charset="0"/>
              </a:defRPr>
            </a:lvl4pPr>
            <a:lvl5pPr marL="2057400" indent="-228600">
              <a:spcBef>
                <a:spcPts val="800"/>
              </a:spcBef>
              <a:buClr>
                <a:srgbClr val="F39200"/>
              </a:buClr>
              <a:buFont typeface="Wingdings" panose="05000000000000000000" pitchFamily="2" charset="2"/>
              <a:buChar char="§"/>
              <a:defRPr sz="14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grpSp>
        <p:nvGrpSpPr>
          <p:cNvPr id="8" name="Group 7"/>
          <p:cNvGrpSpPr/>
          <p:nvPr userDrawn="1"/>
        </p:nvGrpSpPr>
        <p:grpSpPr>
          <a:xfrm>
            <a:off x="7622602" y="4299943"/>
            <a:ext cx="1341886" cy="843556"/>
            <a:chOff x="7622602" y="4299943"/>
            <a:chExt cx="1341886" cy="843556"/>
          </a:xfrm>
        </p:grpSpPr>
        <p:sp>
          <p:nvSpPr>
            <p:cNvPr id="9" name="Rectangle 8"/>
            <p:cNvSpPr/>
            <p:nvPr userDrawn="1"/>
          </p:nvSpPr>
          <p:spPr>
            <a:xfrm>
              <a:off x="7622602" y="4299943"/>
              <a:ext cx="1341886" cy="8435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p:cNvGrpSpPr/>
            <p:nvPr/>
          </p:nvGrpSpPr>
          <p:grpSpPr>
            <a:xfrm>
              <a:off x="7785585" y="4515966"/>
              <a:ext cx="1015921" cy="481573"/>
              <a:chOff x="5508625" y="292100"/>
              <a:chExt cx="2933700" cy="1390650"/>
            </a:xfrm>
          </p:grpSpPr>
          <p:sp>
            <p:nvSpPr>
              <p:cNvPr id="11" name="Freeform 427"/>
              <p:cNvSpPr>
                <a:spLocks/>
              </p:cNvSpPr>
              <p:nvPr/>
            </p:nvSpPr>
            <p:spPr bwMode="auto">
              <a:xfrm>
                <a:off x="6629400" y="396875"/>
                <a:ext cx="234950" cy="371475"/>
              </a:xfrm>
              <a:custGeom>
                <a:avLst/>
                <a:gdLst>
                  <a:gd name="T0" fmla="*/ 12 w 148"/>
                  <a:gd name="T1" fmla="*/ 124 h 234"/>
                  <a:gd name="T2" fmla="*/ 12 w 148"/>
                  <a:gd name="T3" fmla="*/ 234 h 234"/>
                  <a:gd name="T4" fmla="*/ 0 w 148"/>
                  <a:gd name="T5" fmla="*/ 234 h 234"/>
                  <a:gd name="T6" fmla="*/ 0 w 148"/>
                  <a:gd name="T7" fmla="*/ 0 h 234"/>
                  <a:gd name="T8" fmla="*/ 12 w 148"/>
                  <a:gd name="T9" fmla="*/ 0 h 234"/>
                  <a:gd name="T10" fmla="*/ 12 w 148"/>
                  <a:gd name="T11" fmla="*/ 112 h 234"/>
                  <a:gd name="T12" fmla="*/ 56 w 148"/>
                  <a:gd name="T13" fmla="*/ 112 h 234"/>
                  <a:gd name="T14" fmla="*/ 128 w 148"/>
                  <a:gd name="T15" fmla="*/ 0 h 234"/>
                  <a:gd name="T16" fmla="*/ 144 w 148"/>
                  <a:gd name="T17" fmla="*/ 0 h 234"/>
                  <a:gd name="T18" fmla="*/ 66 w 148"/>
                  <a:gd name="T19" fmla="*/ 118 h 234"/>
                  <a:gd name="T20" fmla="*/ 148 w 148"/>
                  <a:gd name="T21" fmla="*/ 234 h 234"/>
                  <a:gd name="T22" fmla="*/ 134 w 148"/>
                  <a:gd name="T23" fmla="*/ 234 h 234"/>
                  <a:gd name="T24" fmla="*/ 56 w 148"/>
                  <a:gd name="T25" fmla="*/ 124 h 234"/>
                  <a:gd name="T26" fmla="*/ 12 w 148"/>
                  <a:gd name="T27" fmla="*/ 1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34">
                    <a:moveTo>
                      <a:pt x="12" y="124"/>
                    </a:moveTo>
                    <a:lnTo>
                      <a:pt x="12" y="234"/>
                    </a:lnTo>
                    <a:lnTo>
                      <a:pt x="0" y="234"/>
                    </a:lnTo>
                    <a:lnTo>
                      <a:pt x="0" y="0"/>
                    </a:lnTo>
                    <a:lnTo>
                      <a:pt x="12" y="0"/>
                    </a:lnTo>
                    <a:lnTo>
                      <a:pt x="12" y="112"/>
                    </a:lnTo>
                    <a:lnTo>
                      <a:pt x="56" y="112"/>
                    </a:lnTo>
                    <a:lnTo>
                      <a:pt x="128" y="0"/>
                    </a:lnTo>
                    <a:lnTo>
                      <a:pt x="144" y="0"/>
                    </a:lnTo>
                    <a:lnTo>
                      <a:pt x="66" y="118"/>
                    </a:lnTo>
                    <a:lnTo>
                      <a:pt x="148" y="234"/>
                    </a:lnTo>
                    <a:lnTo>
                      <a:pt x="134" y="234"/>
                    </a:lnTo>
                    <a:lnTo>
                      <a:pt x="56" y="124"/>
                    </a:lnTo>
                    <a:lnTo>
                      <a:pt x="12" y="12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428"/>
              <p:cNvSpPr>
                <a:spLocks/>
              </p:cNvSpPr>
              <p:nvPr/>
            </p:nvSpPr>
            <p:spPr bwMode="auto">
              <a:xfrm>
                <a:off x="6921500" y="396875"/>
                <a:ext cx="215900" cy="371475"/>
              </a:xfrm>
              <a:custGeom>
                <a:avLst/>
                <a:gdLst>
                  <a:gd name="T0" fmla="*/ 0 w 136"/>
                  <a:gd name="T1" fmla="*/ 234 h 234"/>
                  <a:gd name="T2" fmla="*/ 0 w 136"/>
                  <a:gd name="T3" fmla="*/ 0 h 234"/>
                  <a:gd name="T4" fmla="*/ 136 w 136"/>
                  <a:gd name="T5" fmla="*/ 0 h 234"/>
                  <a:gd name="T6" fmla="*/ 136 w 136"/>
                  <a:gd name="T7" fmla="*/ 12 h 234"/>
                  <a:gd name="T8" fmla="*/ 12 w 136"/>
                  <a:gd name="T9" fmla="*/ 12 h 234"/>
                  <a:gd name="T10" fmla="*/ 12 w 136"/>
                  <a:gd name="T11" fmla="*/ 108 h 234"/>
                  <a:gd name="T12" fmla="*/ 116 w 136"/>
                  <a:gd name="T13" fmla="*/ 108 h 234"/>
                  <a:gd name="T14" fmla="*/ 116 w 136"/>
                  <a:gd name="T15" fmla="*/ 120 h 234"/>
                  <a:gd name="T16" fmla="*/ 12 w 136"/>
                  <a:gd name="T17" fmla="*/ 120 h 234"/>
                  <a:gd name="T18" fmla="*/ 12 w 136"/>
                  <a:gd name="T19" fmla="*/ 222 h 234"/>
                  <a:gd name="T20" fmla="*/ 136 w 136"/>
                  <a:gd name="T21" fmla="*/ 222 h 234"/>
                  <a:gd name="T22" fmla="*/ 136 w 136"/>
                  <a:gd name="T23" fmla="*/ 234 h 234"/>
                  <a:gd name="T24" fmla="*/ 0 w 136"/>
                  <a:gd name="T2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4">
                    <a:moveTo>
                      <a:pt x="0" y="234"/>
                    </a:moveTo>
                    <a:lnTo>
                      <a:pt x="0" y="0"/>
                    </a:lnTo>
                    <a:lnTo>
                      <a:pt x="136" y="0"/>
                    </a:lnTo>
                    <a:lnTo>
                      <a:pt x="136" y="12"/>
                    </a:lnTo>
                    <a:lnTo>
                      <a:pt x="12" y="12"/>
                    </a:lnTo>
                    <a:lnTo>
                      <a:pt x="12" y="108"/>
                    </a:lnTo>
                    <a:lnTo>
                      <a:pt x="116" y="108"/>
                    </a:lnTo>
                    <a:lnTo>
                      <a:pt x="116" y="120"/>
                    </a:lnTo>
                    <a:lnTo>
                      <a:pt x="12" y="120"/>
                    </a:lnTo>
                    <a:lnTo>
                      <a:pt x="12" y="222"/>
                    </a:lnTo>
                    <a:lnTo>
                      <a:pt x="136" y="222"/>
                    </a:lnTo>
                    <a:lnTo>
                      <a:pt x="136" y="234"/>
                    </a:lnTo>
                    <a:lnTo>
                      <a:pt x="0"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429"/>
              <p:cNvSpPr>
                <a:spLocks/>
              </p:cNvSpPr>
              <p:nvPr/>
            </p:nvSpPr>
            <p:spPr bwMode="auto">
              <a:xfrm>
                <a:off x="7191375" y="393700"/>
                <a:ext cx="228600" cy="377825"/>
              </a:xfrm>
              <a:custGeom>
                <a:avLst/>
                <a:gdLst>
                  <a:gd name="T0" fmla="*/ 72 w 144"/>
                  <a:gd name="T1" fmla="*/ 10 h 238"/>
                  <a:gd name="T2" fmla="*/ 46 w 144"/>
                  <a:gd name="T3" fmla="*/ 14 h 238"/>
                  <a:gd name="T4" fmla="*/ 28 w 144"/>
                  <a:gd name="T5" fmla="*/ 22 h 238"/>
                  <a:gd name="T6" fmla="*/ 16 w 144"/>
                  <a:gd name="T7" fmla="*/ 36 h 238"/>
                  <a:gd name="T8" fmla="*/ 14 w 144"/>
                  <a:gd name="T9" fmla="*/ 58 h 238"/>
                  <a:gd name="T10" fmla="*/ 14 w 144"/>
                  <a:gd name="T11" fmla="*/ 76 h 238"/>
                  <a:gd name="T12" fmla="*/ 20 w 144"/>
                  <a:gd name="T13" fmla="*/ 88 h 238"/>
                  <a:gd name="T14" fmla="*/ 28 w 144"/>
                  <a:gd name="T15" fmla="*/ 96 h 238"/>
                  <a:gd name="T16" fmla="*/ 34 w 144"/>
                  <a:gd name="T17" fmla="*/ 100 h 238"/>
                  <a:gd name="T18" fmla="*/ 40 w 144"/>
                  <a:gd name="T19" fmla="*/ 102 h 238"/>
                  <a:gd name="T20" fmla="*/ 76 w 144"/>
                  <a:gd name="T21" fmla="*/ 110 h 238"/>
                  <a:gd name="T22" fmla="*/ 106 w 144"/>
                  <a:gd name="T23" fmla="*/ 116 h 238"/>
                  <a:gd name="T24" fmla="*/ 128 w 144"/>
                  <a:gd name="T25" fmla="*/ 126 h 238"/>
                  <a:gd name="T26" fmla="*/ 134 w 144"/>
                  <a:gd name="T27" fmla="*/ 134 h 238"/>
                  <a:gd name="T28" fmla="*/ 142 w 144"/>
                  <a:gd name="T29" fmla="*/ 154 h 238"/>
                  <a:gd name="T30" fmla="*/ 144 w 144"/>
                  <a:gd name="T31" fmla="*/ 168 h 238"/>
                  <a:gd name="T32" fmla="*/ 138 w 144"/>
                  <a:gd name="T33" fmla="*/ 200 h 238"/>
                  <a:gd name="T34" fmla="*/ 126 w 144"/>
                  <a:gd name="T35" fmla="*/ 222 h 238"/>
                  <a:gd name="T36" fmla="*/ 116 w 144"/>
                  <a:gd name="T37" fmla="*/ 228 h 238"/>
                  <a:gd name="T38" fmla="*/ 90 w 144"/>
                  <a:gd name="T39" fmla="*/ 236 h 238"/>
                  <a:gd name="T40" fmla="*/ 72 w 144"/>
                  <a:gd name="T41" fmla="*/ 238 h 238"/>
                  <a:gd name="T42" fmla="*/ 14 w 144"/>
                  <a:gd name="T43" fmla="*/ 234 h 238"/>
                  <a:gd name="T44" fmla="*/ 4 w 144"/>
                  <a:gd name="T45" fmla="*/ 220 h 238"/>
                  <a:gd name="T46" fmla="*/ 44 w 144"/>
                  <a:gd name="T47" fmla="*/ 226 h 238"/>
                  <a:gd name="T48" fmla="*/ 76 w 144"/>
                  <a:gd name="T49" fmla="*/ 226 h 238"/>
                  <a:gd name="T50" fmla="*/ 100 w 144"/>
                  <a:gd name="T51" fmla="*/ 222 h 238"/>
                  <a:gd name="T52" fmla="*/ 116 w 144"/>
                  <a:gd name="T53" fmla="*/ 212 h 238"/>
                  <a:gd name="T54" fmla="*/ 128 w 144"/>
                  <a:gd name="T55" fmla="*/ 194 h 238"/>
                  <a:gd name="T56" fmla="*/ 130 w 144"/>
                  <a:gd name="T57" fmla="*/ 170 h 238"/>
                  <a:gd name="T58" fmla="*/ 130 w 144"/>
                  <a:gd name="T59" fmla="*/ 158 h 238"/>
                  <a:gd name="T60" fmla="*/ 124 w 144"/>
                  <a:gd name="T61" fmla="*/ 142 h 238"/>
                  <a:gd name="T62" fmla="*/ 118 w 144"/>
                  <a:gd name="T63" fmla="*/ 136 h 238"/>
                  <a:gd name="T64" fmla="*/ 102 w 144"/>
                  <a:gd name="T65" fmla="*/ 128 h 238"/>
                  <a:gd name="T66" fmla="*/ 80 w 144"/>
                  <a:gd name="T67" fmla="*/ 122 h 238"/>
                  <a:gd name="T68" fmla="*/ 42 w 144"/>
                  <a:gd name="T69" fmla="*/ 116 h 238"/>
                  <a:gd name="T70" fmla="*/ 20 w 144"/>
                  <a:gd name="T71" fmla="*/ 106 h 238"/>
                  <a:gd name="T72" fmla="*/ 10 w 144"/>
                  <a:gd name="T73" fmla="*/ 98 h 238"/>
                  <a:gd name="T74" fmla="*/ 4 w 144"/>
                  <a:gd name="T75" fmla="*/ 88 h 238"/>
                  <a:gd name="T76" fmla="*/ 0 w 144"/>
                  <a:gd name="T77" fmla="*/ 58 h 238"/>
                  <a:gd name="T78" fmla="*/ 2 w 144"/>
                  <a:gd name="T79" fmla="*/ 44 h 238"/>
                  <a:gd name="T80" fmla="*/ 10 w 144"/>
                  <a:gd name="T81" fmla="*/ 22 h 238"/>
                  <a:gd name="T82" fmla="*/ 28 w 144"/>
                  <a:gd name="T83" fmla="*/ 8 h 238"/>
                  <a:gd name="T84" fmla="*/ 56 w 144"/>
                  <a:gd name="T85" fmla="*/ 0 h 238"/>
                  <a:gd name="T86" fmla="*/ 72 w 144"/>
                  <a:gd name="T87" fmla="*/ 0 h 238"/>
                  <a:gd name="T88" fmla="*/ 128 w 144"/>
                  <a:gd name="T89" fmla="*/ 4 h 238"/>
                  <a:gd name="T90" fmla="*/ 138 w 144"/>
                  <a:gd name="T91" fmla="*/ 16 h 238"/>
                  <a:gd name="T92" fmla="*/ 98 w 144"/>
                  <a:gd name="T93" fmla="*/ 12 h 238"/>
                  <a:gd name="T94" fmla="*/ 72 w 144"/>
                  <a:gd name="T95" fmla="*/ 1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238">
                    <a:moveTo>
                      <a:pt x="72" y="10"/>
                    </a:moveTo>
                    <a:lnTo>
                      <a:pt x="72" y="10"/>
                    </a:lnTo>
                    <a:lnTo>
                      <a:pt x="58" y="12"/>
                    </a:lnTo>
                    <a:lnTo>
                      <a:pt x="46" y="14"/>
                    </a:lnTo>
                    <a:lnTo>
                      <a:pt x="36" y="18"/>
                    </a:lnTo>
                    <a:lnTo>
                      <a:pt x="28" y="22"/>
                    </a:lnTo>
                    <a:lnTo>
                      <a:pt x="22" y="28"/>
                    </a:lnTo>
                    <a:lnTo>
                      <a:pt x="16" y="36"/>
                    </a:lnTo>
                    <a:lnTo>
                      <a:pt x="14" y="46"/>
                    </a:lnTo>
                    <a:lnTo>
                      <a:pt x="14" y="58"/>
                    </a:lnTo>
                    <a:lnTo>
                      <a:pt x="14" y="58"/>
                    </a:lnTo>
                    <a:lnTo>
                      <a:pt x="14" y="76"/>
                    </a:lnTo>
                    <a:lnTo>
                      <a:pt x="16" y="82"/>
                    </a:lnTo>
                    <a:lnTo>
                      <a:pt x="20" y="88"/>
                    </a:lnTo>
                    <a:lnTo>
                      <a:pt x="20" y="88"/>
                    </a:lnTo>
                    <a:lnTo>
                      <a:pt x="28" y="96"/>
                    </a:lnTo>
                    <a:lnTo>
                      <a:pt x="28" y="96"/>
                    </a:lnTo>
                    <a:lnTo>
                      <a:pt x="34" y="100"/>
                    </a:lnTo>
                    <a:lnTo>
                      <a:pt x="40" y="102"/>
                    </a:lnTo>
                    <a:lnTo>
                      <a:pt x="40" y="102"/>
                    </a:lnTo>
                    <a:lnTo>
                      <a:pt x="76" y="110"/>
                    </a:lnTo>
                    <a:lnTo>
                      <a:pt x="76" y="110"/>
                    </a:lnTo>
                    <a:lnTo>
                      <a:pt x="92" y="112"/>
                    </a:lnTo>
                    <a:lnTo>
                      <a:pt x="106" y="116"/>
                    </a:lnTo>
                    <a:lnTo>
                      <a:pt x="118" y="122"/>
                    </a:lnTo>
                    <a:lnTo>
                      <a:pt x="128" y="126"/>
                    </a:lnTo>
                    <a:lnTo>
                      <a:pt x="128" y="126"/>
                    </a:lnTo>
                    <a:lnTo>
                      <a:pt x="134" y="134"/>
                    </a:lnTo>
                    <a:lnTo>
                      <a:pt x="140" y="142"/>
                    </a:lnTo>
                    <a:lnTo>
                      <a:pt x="142" y="154"/>
                    </a:lnTo>
                    <a:lnTo>
                      <a:pt x="144" y="168"/>
                    </a:lnTo>
                    <a:lnTo>
                      <a:pt x="144" y="168"/>
                    </a:lnTo>
                    <a:lnTo>
                      <a:pt x="142" y="186"/>
                    </a:lnTo>
                    <a:lnTo>
                      <a:pt x="138" y="200"/>
                    </a:lnTo>
                    <a:lnTo>
                      <a:pt x="134" y="212"/>
                    </a:lnTo>
                    <a:lnTo>
                      <a:pt x="126" y="222"/>
                    </a:lnTo>
                    <a:lnTo>
                      <a:pt x="126" y="222"/>
                    </a:lnTo>
                    <a:lnTo>
                      <a:pt x="116" y="228"/>
                    </a:lnTo>
                    <a:lnTo>
                      <a:pt x="104" y="234"/>
                    </a:lnTo>
                    <a:lnTo>
                      <a:pt x="90" y="236"/>
                    </a:lnTo>
                    <a:lnTo>
                      <a:pt x="72" y="238"/>
                    </a:lnTo>
                    <a:lnTo>
                      <a:pt x="72" y="238"/>
                    </a:lnTo>
                    <a:lnTo>
                      <a:pt x="48" y="236"/>
                    </a:lnTo>
                    <a:lnTo>
                      <a:pt x="14" y="234"/>
                    </a:lnTo>
                    <a:lnTo>
                      <a:pt x="2" y="232"/>
                    </a:lnTo>
                    <a:lnTo>
                      <a:pt x="4" y="220"/>
                    </a:lnTo>
                    <a:lnTo>
                      <a:pt x="4" y="220"/>
                    </a:lnTo>
                    <a:lnTo>
                      <a:pt x="44" y="226"/>
                    </a:lnTo>
                    <a:lnTo>
                      <a:pt x="76" y="226"/>
                    </a:lnTo>
                    <a:lnTo>
                      <a:pt x="76" y="226"/>
                    </a:lnTo>
                    <a:lnTo>
                      <a:pt x="88" y="226"/>
                    </a:lnTo>
                    <a:lnTo>
                      <a:pt x="100" y="222"/>
                    </a:lnTo>
                    <a:lnTo>
                      <a:pt x="110" y="218"/>
                    </a:lnTo>
                    <a:lnTo>
                      <a:pt x="116" y="212"/>
                    </a:lnTo>
                    <a:lnTo>
                      <a:pt x="122" y="204"/>
                    </a:lnTo>
                    <a:lnTo>
                      <a:pt x="128" y="194"/>
                    </a:lnTo>
                    <a:lnTo>
                      <a:pt x="130" y="182"/>
                    </a:lnTo>
                    <a:lnTo>
                      <a:pt x="130" y="170"/>
                    </a:lnTo>
                    <a:lnTo>
                      <a:pt x="130" y="170"/>
                    </a:lnTo>
                    <a:lnTo>
                      <a:pt x="130" y="158"/>
                    </a:lnTo>
                    <a:lnTo>
                      <a:pt x="128" y="148"/>
                    </a:lnTo>
                    <a:lnTo>
                      <a:pt x="124" y="142"/>
                    </a:lnTo>
                    <a:lnTo>
                      <a:pt x="118" y="136"/>
                    </a:lnTo>
                    <a:lnTo>
                      <a:pt x="118" y="136"/>
                    </a:lnTo>
                    <a:lnTo>
                      <a:pt x="110" y="132"/>
                    </a:lnTo>
                    <a:lnTo>
                      <a:pt x="102" y="128"/>
                    </a:lnTo>
                    <a:lnTo>
                      <a:pt x="80" y="122"/>
                    </a:lnTo>
                    <a:lnTo>
                      <a:pt x="80" y="122"/>
                    </a:lnTo>
                    <a:lnTo>
                      <a:pt x="42" y="116"/>
                    </a:lnTo>
                    <a:lnTo>
                      <a:pt x="42" y="116"/>
                    </a:lnTo>
                    <a:lnTo>
                      <a:pt x="30" y="112"/>
                    </a:lnTo>
                    <a:lnTo>
                      <a:pt x="20" y="106"/>
                    </a:lnTo>
                    <a:lnTo>
                      <a:pt x="20" y="106"/>
                    </a:lnTo>
                    <a:lnTo>
                      <a:pt x="10" y="98"/>
                    </a:lnTo>
                    <a:lnTo>
                      <a:pt x="4" y="88"/>
                    </a:lnTo>
                    <a:lnTo>
                      <a:pt x="4" y="88"/>
                    </a:lnTo>
                    <a:lnTo>
                      <a:pt x="2" y="74"/>
                    </a:lnTo>
                    <a:lnTo>
                      <a:pt x="0" y="58"/>
                    </a:lnTo>
                    <a:lnTo>
                      <a:pt x="0" y="58"/>
                    </a:lnTo>
                    <a:lnTo>
                      <a:pt x="2" y="44"/>
                    </a:lnTo>
                    <a:lnTo>
                      <a:pt x="4" y="32"/>
                    </a:lnTo>
                    <a:lnTo>
                      <a:pt x="10" y="22"/>
                    </a:lnTo>
                    <a:lnTo>
                      <a:pt x="18" y="14"/>
                    </a:lnTo>
                    <a:lnTo>
                      <a:pt x="28" y="8"/>
                    </a:lnTo>
                    <a:lnTo>
                      <a:pt x="40" y="2"/>
                    </a:lnTo>
                    <a:lnTo>
                      <a:pt x="56" y="0"/>
                    </a:lnTo>
                    <a:lnTo>
                      <a:pt x="72" y="0"/>
                    </a:lnTo>
                    <a:lnTo>
                      <a:pt x="72" y="0"/>
                    </a:lnTo>
                    <a:lnTo>
                      <a:pt x="98" y="0"/>
                    </a:lnTo>
                    <a:lnTo>
                      <a:pt x="128" y="4"/>
                    </a:lnTo>
                    <a:lnTo>
                      <a:pt x="138" y="4"/>
                    </a:lnTo>
                    <a:lnTo>
                      <a:pt x="138" y="16"/>
                    </a:lnTo>
                    <a:lnTo>
                      <a:pt x="138" y="16"/>
                    </a:lnTo>
                    <a:lnTo>
                      <a:pt x="98" y="12"/>
                    </a:lnTo>
                    <a:lnTo>
                      <a:pt x="72" y="10"/>
                    </a:lnTo>
                    <a:lnTo>
                      <a:pt x="72" y="1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430"/>
              <p:cNvSpPr>
                <a:spLocks/>
              </p:cNvSpPr>
              <p:nvPr/>
            </p:nvSpPr>
            <p:spPr bwMode="auto">
              <a:xfrm>
                <a:off x="7454900" y="396875"/>
                <a:ext cx="263525" cy="371475"/>
              </a:xfrm>
              <a:custGeom>
                <a:avLst/>
                <a:gdLst>
                  <a:gd name="T0" fmla="*/ 0 w 166"/>
                  <a:gd name="T1" fmla="*/ 12 h 234"/>
                  <a:gd name="T2" fmla="*/ 0 w 166"/>
                  <a:gd name="T3" fmla="*/ 0 h 234"/>
                  <a:gd name="T4" fmla="*/ 166 w 166"/>
                  <a:gd name="T5" fmla="*/ 0 h 234"/>
                  <a:gd name="T6" fmla="*/ 166 w 166"/>
                  <a:gd name="T7" fmla="*/ 12 h 234"/>
                  <a:gd name="T8" fmla="*/ 90 w 166"/>
                  <a:gd name="T9" fmla="*/ 12 h 234"/>
                  <a:gd name="T10" fmla="*/ 90 w 166"/>
                  <a:gd name="T11" fmla="*/ 234 h 234"/>
                  <a:gd name="T12" fmla="*/ 78 w 166"/>
                  <a:gd name="T13" fmla="*/ 234 h 234"/>
                  <a:gd name="T14" fmla="*/ 78 w 166"/>
                  <a:gd name="T15" fmla="*/ 12 h 234"/>
                  <a:gd name="T16" fmla="*/ 0 w 166"/>
                  <a:gd name="T17"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34">
                    <a:moveTo>
                      <a:pt x="0" y="12"/>
                    </a:moveTo>
                    <a:lnTo>
                      <a:pt x="0" y="0"/>
                    </a:lnTo>
                    <a:lnTo>
                      <a:pt x="166" y="0"/>
                    </a:lnTo>
                    <a:lnTo>
                      <a:pt x="166" y="12"/>
                    </a:lnTo>
                    <a:lnTo>
                      <a:pt x="90" y="12"/>
                    </a:lnTo>
                    <a:lnTo>
                      <a:pt x="90" y="234"/>
                    </a:lnTo>
                    <a:lnTo>
                      <a:pt x="78" y="234"/>
                    </a:lnTo>
                    <a:lnTo>
                      <a:pt x="78" y="12"/>
                    </a:lnTo>
                    <a:lnTo>
                      <a:pt x="0" y="12"/>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431"/>
              <p:cNvSpPr>
                <a:spLocks noEditPoints="1"/>
              </p:cNvSpPr>
              <p:nvPr/>
            </p:nvSpPr>
            <p:spPr bwMode="auto">
              <a:xfrm>
                <a:off x="7712075" y="292100"/>
                <a:ext cx="282575" cy="476250"/>
              </a:xfrm>
              <a:custGeom>
                <a:avLst/>
                <a:gdLst>
                  <a:gd name="T0" fmla="*/ 0 w 178"/>
                  <a:gd name="T1" fmla="*/ 300 h 300"/>
                  <a:gd name="T2" fmla="*/ 72 w 178"/>
                  <a:gd name="T3" fmla="*/ 66 h 300"/>
                  <a:gd name="T4" fmla="*/ 106 w 178"/>
                  <a:gd name="T5" fmla="*/ 66 h 300"/>
                  <a:gd name="T6" fmla="*/ 178 w 178"/>
                  <a:gd name="T7" fmla="*/ 300 h 300"/>
                  <a:gd name="T8" fmla="*/ 166 w 178"/>
                  <a:gd name="T9" fmla="*/ 300 h 300"/>
                  <a:gd name="T10" fmla="*/ 144 w 178"/>
                  <a:gd name="T11" fmla="*/ 228 h 300"/>
                  <a:gd name="T12" fmla="*/ 34 w 178"/>
                  <a:gd name="T13" fmla="*/ 228 h 300"/>
                  <a:gd name="T14" fmla="*/ 12 w 178"/>
                  <a:gd name="T15" fmla="*/ 300 h 300"/>
                  <a:gd name="T16" fmla="*/ 0 w 178"/>
                  <a:gd name="T17" fmla="*/ 300 h 300"/>
                  <a:gd name="T18" fmla="*/ 80 w 178"/>
                  <a:gd name="T19" fmla="*/ 78 h 300"/>
                  <a:gd name="T20" fmla="*/ 38 w 178"/>
                  <a:gd name="T21" fmla="*/ 216 h 300"/>
                  <a:gd name="T22" fmla="*/ 140 w 178"/>
                  <a:gd name="T23" fmla="*/ 216 h 300"/>
                  <a:gd name="T24" fmla="*/ 98 w 178"/>
                  <a:gd name="T25" fmla="*/ 78 h 300"/>
                  <a:gd name="T26" fmla="*/ 80 w 178"/>
                  <a:gd name="T27" fmla="*/ 78 h 300"/>
                  <a:gd name="T28" fmla="*/ 50 w 178"/>
                  <a:gd name="T29" fmla="*/ 22 h 300"/>
                  <a:gd name="T30" fmla="*/ 50 w 178"/>
                  <a:gd name="T31" fmla="*/ 0 h 300"/>
                  <a:gd name="T32" fmla="*/ 62 w 178"/>
                  <a:gd name="T33" fmla="*/ 0 h 300"/>
                  <a:gd name="T34" fmla="*/ 62 w 178"/>
                  <a:gd name="T35" fmla="*/ 22 h 300"/>
                  <a:gd name="T36" fmla="*/ 50 w 178"/>
                  <a:gd name="T37" fmla="*/ 22 h 300"/>
                  <a:gd name="T38" fmla="*/ 116 w 178"/>
                  <a:gd name="T39" fmla="*/ 22 h 300"/>
                  <a:gd name="T40" fmla="*/ 116 w 178"/>
                  <a:gd name="T41" fmla="*/ 0 h 300"/>
                  <a:gd name="T42" fmla="*/ 128 w 178"/>
                  <a:gd name="T43" fmla="*/ 0 h 300"/>
                  <a:gd name="T44" fmla="*/ 128 w 178"/>
                  <a:gd name="T45" fmla="*/ 22 h 300"/>
                  <a:gd name="T46" fmla="*/ 116 w 178"/>
                  <a:gd name="T47" fmla="*/ 2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300">
                    <a:moveTo>
                      <a:pt x="0" y="300"/>
                    </a:moveTo>
                    <a:lnTo>
                      <a:pt x="72" y="66"/>
                    </a:lnTo>
                    <a:lnTo>
                      <a:pt x="106" y="66"/>
                    </a:lnTo>
                    <a:lnTo>
                      <a:pt x="178" y="300"/>
                    </a:lnTo>
                    <a:lnTo>
                      <a:pt x="166" y="300"/>
                    </a:lnTo>
                    <a:lnTo>
                      <a:pt x="144" y="228"/>
                    </a:lnTo>
                    <a:lnTo>
                      <a:pt x="34" y="228"/>
                    </a:lnTo>
                    <a:lnTo>
                      <a:pt x="12" y="300"/>
                    </a:lnTo>
                    <a:lnTo>
                      <a:pt x="0" y="300"/>
                    </a:lnTo>
                    <a:close/>
                    <a:moveTo>
                      <a:pt x="80" y="78"/>
                    </a:moveTo>
                    <a:lnTo>
                      <a:pt x="38" y="216"/>
                    </a:lnTo>
                    <a:lnTo>
                      <a:pt x="140" y="216"/>
                    </a:lnTo>
                    <a:lnTo>
                      <a:pt x="98" y="78"/>
                    </a:lnTo>
                    <a:lnTo>
                      <a:pt x="80" y="78"/>
                    </a:lnTo>
                    <a:close/>
                    <a:moveTo>
                      <a:pt x="50" y="22"/>
                    </a:moveTo>
                    <a:lnTo>
                      <a:pt x="50" y="0"/>
                    </a:lnTo>
                    <a:lnTo>
                      <a:pt x="62" y="0"/>
                    </a:lnTo>
                    <a:lnTo>
                      <a:pt x="62" y="22"/>
                    </a:lnTo>
                    <a:lnTo>
                      <a:pt x="50" y="22"/>
                    </a:lnTo>
                    <a:close/>
                    <a:moveTo>
                      <a:pt x="116" y="22"/>
                    </a:moveTo>
                    <a:lnTo>
                      <a:pt x="116" y="0"/>
                    </a:lnTo>
                    <a:lnTo>
                      <a:pt x="128" y="0"/>
                    </a:lnTo>
                    <a:lnTo>
                      <a:pt x="128" y="22"/>
                    </a:lnTo>
                    <a:lnTo>
                      <a:pt x="116" y="22"/>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432"/>
              <p:cNvSpPr>
                <a:spLocks/>
              </p:cNvSpPr>
              <p:nvPr/>
            </p:nvSpPr>
            <p:spPr bwMode="auto">
              <a:xfrm>
                <a:off x="6597650" y="854075"/>
                <a:ext cx="269875" cy="371475"/>
              </a:xfrm>
              <a:custGeom>
                <a:avLst/>
                <a:gdLst>
                  <a:gd name="T0" fmla="*/ 158 w 170"/>
                  <a:gd name="T1" fmla="*/ 0 h 234"/>
                  <a:gd name="T2" fmla="*/ 170 w 170"/>
                  <a:gd name="T3" fmla="*/ 0 h 234"/>
                  <a:gd name="T4" fmla="*/ 104 w 170"/>
                  <a:gd name="T5" fmla="*/ 234 h 234"/>
                  <a:gd name="T6" fmla="*/ 66 w 170"/>
                  <a:gd name="T7" fmla="*/ 234 h 234"/>
                  <a:gd name="T8" fmla="*/ 0 w 170"/>
                  <a:gd name="T9" fmla="*/ 0 h 234"/>
                  <a:gd name="T10" fmla="*/ 12 w 170"/>
                  <a:gd name="T11" fmla="*/ 0 h 234"/>
                  <a:gd name="T12" fmla="*/ 74 w 170"/>
                  <a:gd name="T13" fmla="*/ 222 h 234"/>
                  <a:gd name="T14" fmla="*/ 96 w 170"/>
                  <a:gd name="T15" fmla="*/ 222 h 234"/>
                  <a:gd name="T16" fmla="*/ 158 w 170"/>
                  <a:gd name="T17"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234">
                    <a:moveTo>
                      <a:pt x="158" y="0"/>
                    </a:moveTo>
                    <a:lnTo>
                      <a:pt x="170" y="0"/>
                    </a:lnTo>
                    <a:lnTo>
                      <a:pt x="104" y="234"/>
                    </a:lnTo>
                    <a:lnTo>
                      <a:pt x="66" y="234"/>
                    </a:lnTo>
                    <a:lnTo>
                      <a:pt x="0" y="0"/>
                    </a:lnTo>
                    <a:lnTo>
                      <a:pt x="12" y="0"/>
                    </a:lnTo>
                    <a:lnTo>
                      <a:pt x="74" y="222"/>
                    </a:lnTo>
                    <a:lnTo>
                      <a:pt x="96" y="222"/>
                    </a:lnTo>
                    <a:lnTo>
                      <a:pt x="158" y="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433"/>
              <p:cNvSpPr>
                <a:spLocks/>
              </p:cNvSpPr>
              <p:nvPr/>
            </p:nvSpPr>
            <p:spPr bwMode="auto">
              <a:xfrm>
                <a:off x="6889750" y="854075"/>
                <a:ext cx="260350" cy="371475"/>
              </a:xfrm>
              <a:custGeom>
                <a:avLst/>
                <a:gdLst>
                  <a:gd name="T0" fmla="*/ 88 w 164"/>
                  <a:gd name="T1" fmla="*/ 234 h 234"/>
                  <a:gd name="T2" fmla="*/ 76 w 164"/>
                  <a:gd name="T3" fmla="*/ 234 h 234"/>
                  <a:gd name="T4" fmla="*/ 76 w 164"/>
                  <a:gd name="T5" fmla="*/ 134 h 234"/>
                  <a:gd name="T6" fmla="*/ 0 w 164"/>
                  <a:gd name="T7" fmla="*/ 0 h 234"/>
                  <a:gd name="T8" fmla="*/ 14 w 164"/>
                  <a:gd name="T9" fmla="*/ 0 h 234"/>
                  <a:gd name="T10" fmla="*/ 82 w 164"/>
                  <a:gd name="T11" fmla="*/ 120 h 234"/>
                  <a:gd name="T12" fmla="*/ 150 w 164"/>
                  <a:gd name="T13" fmla="*/ 0 h 234"/>
                  <a:gd name="T14" fmla="*/ 164 w 164"/>
                  <a:gd name="T15" fmla="*/ 0 h 234"/>
                  <a:gd name="T16" fmla="*/ 88 w 164"/>
                  <a:gd name="T17" fmla="*/ 134 h 234"/>
                  <a:gd name="T18" fmla="*/ 88 w 164"/>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234">
                    <a:moveTo>
                      <a:pt x="88" y="234"/>
                    </a:moveTo>
                    <a:lnTo>
                      <a:pt x="76" y="234"/>
                    </a:lnTo>
                    <a:lnTo>
                      <a:pt x="76" y="134"/>
                    </a:lnTo>
                    <a:lnTo>
                      <a:pt x="0" y="0"/>
                    </a:lnTo>
                    <a:lnTo>
                      <a:pt x="14" y="0"/>
                    </a:lnTo>
                    <a:lnTo>
                      <a:pt x="82" y="120"/>
                    </a:lnTo>
                    <a:lnTo>
                      <a:pt x="150" y="0"/>
                    </a:lnTo>
                    <a:lnTo>
                      <a:pt x="164" y="0"/>
                    </a:lnTo>
                    <a:lnTo>
                      <a:pt x="88" y="134"/>
                    </a:lnTo>
                    <a:lnTo>
                      <a:pt x="88"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434"/>
              <p:cNvSpPr>
                <a:spLocks/>
              </p:cNvSpPr>
              <p:nvPr/>
            </p:nvSpPr>
            <p:spPr bwMode="auto">
              <a:xfrm>
                <a:off x="7169150" y="854075"/>
                <a:ext cx="257175" cy="371475"/>
              </a:xfrm>
              <a:custGeom>
                <a:avLst/>
                <a:gdLst>
                  <a:gd name="T0" fmla="*/ 88 w 162"/>
                  <a:gd name="T1" fmla="*/ 234 h 234"/>
                  <a:gd name="T2" fmla="*/ 76 w 162"/>
                  <a:gd name="T3" fmla="*/ 234 h 234"/>
                  <a:gd name="T4" fmla="*/ 76 w 162"/>
                  <a:gd name="T5" fmla="*/ 134 h 234"/>
                  <a:gd name="T6" fmla="*/ 0 w 162"/>
                  <a:gd name="T7" fmla="*/ 0 h 234"/>
                  <a:gd name="T8" fmla="*/ 14 w 162"/>
                  <a:gd name="T9" fmla="*/ 0 h 234"/>
                  <a:gd name="T10" fmla="*/ 82 w 162"/>
                  <a:gd name="T11" fmla="*/ 120 h 234"/>
                  <a:gd name="T12" fmla="*/ 150 w 162"/>
                  <a:gd name="T13" fmla="*/ 0 h 234"/>
                  <a:gd name="T14" fmla="*/ 162 w 162"/>
                  <a:gd name="T15" fmla="*/ 0 h 234"/>
                  <a:gd name="T16" fmla="*/ 88 w 162"/>
                  <a:gd name="T17" fmla="*/ 134 h 234"/>
                  <a:gd name="T18" fmla="*/ 88 w 162"/>
                  <a:gd name="T19"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34">
                    <a:moveTo>
                      <a:pt x="88" y="234"/>
                    </a:moveTo>
                    <a:lnTo>
                      <a:pt x="76" y="234"/>
                    </a:lnTo>
                    <a:lnTo>
                      <a:pt x="76" y="134"/>
                    </a:lnTo>
                    <a:lnTo>
                      <a:pt x="0" y="0"/>
                    </a:lnTo>
                    <a:lnTo>
                      <a:pt x="14" y="0"/>
                    </a:lnTo>
                    <a:lnTo>
                      <a:pt x="82" y="120"/>
                    </a:lnTo>
                    <a:lnTo>
                      <a:pt x="150" y="0"/>
                    </a:lnTo>
                    <a:lnTo>
                      <a:pt x="162" y="0"/>
                    </a:lnTo>
                    <a:lnTo>
                      <a:pt x="88" y="134"/>
                    </a:lnTo>
                    <a:lnTo>
                      <a:pt x="88"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435"/>
              <p:cNvSpPr>
                <a:spLocks/>
              </p:cNvSpPr>
              <p:nvPr/>
            </p:nvSpPr>
            <p:spPr bwMode="auto">
              <a:xfrm>
                <a:off x="7458075" y="850900"/>
                <a:ext cx="225425" cy="377825"/>
              </a:xfrm>
              <a:custGeom>
                <a:avLst/>
                <a:gdLst>
                  <a:gd name="T0" fmla="*/ 72 w 142"/>
                  <a:gd name="T1" fmla="*/ 10 h 238"/>
                  <a:gd name="T2" fmla="*/ 46 w 142"/>
                  <a:gd name="T3" fmla="*/ 14 h 238"/>
                  <a:gd name="T4" fmla="*/ 26 w 142"/>
                  <a:gd name="T5" fmla="*/ 22 h 238"/>
                  <a:gd name="T6" fmla="*/ 16 w 142"/>
                  <a:gd name="T7" fmla="*/ 36 h 238"/>
                  <a:gd name="T8" fmla="*/ 12 w 142"/>
                  <a:gd name="T9" fmla="*/ 58 h 238"/>
                  <a:gd name="T10" fmla="*/ 14 w 142"/>
                  <a:gd name="T11" fmla="*/ 76 h 238"/>
                  <a:gd name="T12" fmla="*/ 18 w 142"/>
                  <a:gd name="T13" fmla="*/ 88 h 238"/>
                  <a:gd name="T14" fmla="*/ 28 w 142"/>
                  <a:gd name="T15" fmla="*/ 96 h 238"/>
                  <a:gd name="T16" fmla="*/ 32 w 142"/>
                  <a:gd name="T17" fmla="*/ 100 h 238"/>
                  <a:gd name="T18" fmla="*/ 40 w 142"/>
                  <a:gd name="T19" fmla="*/ 102 h 238"/>
                  <a:gd name="T20" fmla="*/ 74 w 142"/>
                  <a:gd name="T21" fmla="*/ 110 h 238"/>
                  <a:gd name="T22" fmla="*/ 106 w 142"/>
                  <a:gd name="T23" fmla="*/ 116 h 238"/>
                  <a:gd name="T24" fmla="*/ 126 w 142"/>
                  <a:gd name="T25" fmla="*/ 126 h 238"/>
                  <a:gd name="T26" fmla="*/ 134 w 142"/>
                  <a:gd name="T27" fmla="*/ 134 h 238"/>
                  <a:gd name="T28" fmla="*/ 142 w 142"/>
                  <a:gd name="T29" fmla="*/ 154 h 238"/>
                  <a:gd name="T30" fmla="*/ 142 w 142"/>
                  <a:gd name="T31" fmla="*/ 168 h 238"/>
                  <a:gd name="T32" fmla="*/ 138 w 142"/>
                  <a:gd name="T33" fmla="*/ 200 h 238"/>
                  <a:gd name="T34" fmla="*/ 124 w 142"/>
                  <a:gd name="T35" fmla="*/ 222 h 238"/>
                  <a:gd name="T36" fmla="*/ 114 w 142"/>
                  <a:gd name="T37" fmla="*/ 228 h 238"/>
                  <a:gd name="T38" fmla="*/ 88 w 142"/>
                  <a:gd name="T39" fmla="*/ 236 h 238"/>
                  <a:gd name="T40" fmla="*/ 72 w 142"/>
                  <a:gd name="T41" fmla="*/ 238 h 238"/>
                  <a:gd name="T42" fmla="*/ 12 w 142"/>
                  <a:gd name="T43" fmla="*/ 234 h 238"/>
                  <a:gd name="T44" fmla="*/ 2 w 142"/>
                  <a:gd name="T45" fmla="*/ 220 h 238"/>
                  <a:gd name="T46" fmla="*/ 42 w 142"/>
                  <a:gd name="T47" fmla="*/ 226 h 238"/>
                  <a:gd name="T48" fmla="*/ 74 w 142"/>
                  <a:gd name="T49" fmla="*/ 226 h 238"/>
                  <a:gd name="T50" fmla="*/ 98 w 142"/>
                  <a:gd name="T51" fmla="*/ 222 h 238"/>
                  <a:gd name="T52" fmla="*/ 116 w 142"/>
                  <a:gd name="T53" fmla="*/ 212 h 238"/>
                  <a:gd name="T54" fmla="*/ 126 w 142"/>
                  <a:gd name="T55" fmla="*/ 194 h 238"/>
                  <a:gd name="T56" fmla="*/ 130 w 142"/>
                  <a:gd name="T57" fmla="*/ 170 h 238"/>
                  <a:gd name="T58" fmla="*/ 128 w 142"/>
                  <a:gd name="T59" fmla="*/ 158 h 238"/>
                  <a:gd name="T60" fmla="*/ 122 w 142"/>
                  <a:gd name="T61" fmla="*/ 142 h 238"/>
                  <a:gd name="T62" fmla="*/ 116 w 142"/>
                  <a:gd name="T63" fmla="*/ 136 h 238"/>
                  <a:gd name="T64" fmla="*/ 100 w 142"/>
                  <a:gd name="T65" fmla="*/ 128 h 238"/>
                  <a:gd name="T66" fmla="*/ 78 w 142"/>
                  <a:gd name="T67" fmla="*/ 122 h 238"/>
                  <a:gd name="T68" fmla="*/ 40 w 142"/>
                  <a:gd name="T69" fmla="*/ 116 h 238"/>
                  <a:gd name="T70" fmla="*/ 18 w 142"/>
                  <a:gd name="T71" fmla="*/ 106 h 238"/>
                  <a:gd name="T72" fmla="*/ 10 w 142"/>
                  <a:gd name="T73" fmla="*/ 98 h 238"/>
                  <a:gd name="T74" fmla="*/ 4 w 142"/>
                  <a:gd name="T75" fmla="*/ 88 h 238"/>
                  <a:gd name="T76" fmla="*/ 0 w 142"/>
                  <a:gd name="T77" fmla="*/ 58 h 238"/>
                  <a:gd name="T78" fmla="*/ 0 w 142"/>
                  <a:gd name="T79" fmla="*/ 44 h 238"/>
                  <a:gd name="T80" fmla="*/ 10 w 142"/>
                  <a:gd name="T81" fmla="*/ 22 h 238"/>
                  <a:gd name="T82" fmla="*/ 28 w 142"/>
                  <a:gd name="T83" fmla="*/ 8 h 238"/>
                  <a:gd name="T84" fmla="*/ 54 w 142"/>
                  <a:gd name="T85" fmla="*/ 0 h 238"/>
                  <a:gd name="T86" fmla="*/ 72 w 142"/>
                  <a:gd name="T87" fmla="*/ 0 h 238"/>
                  <a:gd name="T88" fmla="*/ 126 w 142"/>
                  <a:gd name="T89" fmla="*/ 4 h 238"/>
                  <a:gd name="T90" fmla="*/ 136 w 142"/>
                  <a:gd name="T91" fmla="*/ 16 h 238"/>
                  <a:gd name="T92" fmla="*/ 96 w 142"/>
                  <a:gd name="T93" fmla="*/ 12 h 238"/>
                  <a:gd name="T94" fmla="*/ 72 w 142"/>
                  <a:gd name="T95" fmla="*/ 1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238">
                    <a:moveTo>
                      <a:pt x="72" y="10"/>
                    </a:moveTo>
                    <a:lnTo>
                      <a:pt x="72" y="10"/>
                    </a:lnTo>
                    <a:lnTo>
                      <a:pt x="58" y="12"/>
                    </a:lnTo>
                    <a:lnTo>
                      <a:pt x="46" y="14"/>
                    </a:lnTo>
                    <a:lnTo>
                      <a:pt x="36" y="18"/>
                    </a:lnTo>
                    <a:lnTo>
                      <a:pt x="26" y="22"/>
                    </a:lnTo>
                    <a:lnTo>
                      <a:pt x="20" y="28"/>
                    </a:lnTo>
                    <a:lnTo>
                      <a:pt x="16" y="36"/>
                    </a:lnTo>
                    <a:lnTo>
                      <a:pt x="12" y="46"/>
                    </a:lnTo>
                    <a:lnTo>
                      <a:pt x="12" y="58"/>
                    </a:lnTo>
                    <a:lnTo>
                      <a:pt x="12" y="58"/>
                    </a:lnTo>
                    <a:lnTo>
                      <a:pt x="14" y="76"/>
                    </a:lnTo>
                    <a:lnTo>
                      <a:pt x="16" y="82"/>
                    </a:lnTo>
                    <a:lnTo>
                      <a:pt x="18" y="88"/>
                    </a:lnTo>
                    <a:lnTo>
                      <a:pt x="18" y="88"/>
                    </a:lnTo>
                    <a:lnTo>
                      <a:pt x="28" y="96"/>
                    </a:lnTo>
                    <a:lnTo>
                      <a:pt x="28" y="96"/>
                    </a:lnTo>
                    <a:lnTo>
                      <a:pt x="32" y="100"/>
                    </a:lnTo>
                    <a:lnTo>
                      <a:pt x="40" y="102"/>
                    </a:lnTo>
                    <a:lnTo>
                      <a:pt x="40" y="102"/>
                    </a:lnTo>
                    <a:lnTo>
                      <a:pt x="74" y="110"/>
                    </a:lnTo>
                    <a:lnTo>
                      <a:pt x="74" y="110"/>
                    </a:lnTo>
                    <a:lnTo>
                      <a:pt x="92" y="112"/>
                    </a:lnTo>
                    <a:lnTo>
                      <a:pt x="106" y="116"/>
                    </a:lnTo>
                    <a:lnTo>
                      <a:pt x="118" y="122"/>
                    </a:lnTo>
                    <a:lnTo>
                      <a:pt x="126" y="126"/>
                    </a:lnTo>
                    <a:lnTo>
                      <a:pt x="126" y="126"/>
                    </a:lnTo>
                    <a:lnTo>
                      <a:pt x="134" y="134"/>
                    </a:lnTo>
                    <a:lnTo>
                      <a:pt x="138" y="142"/>
                    </a:lnTo>
                    <a:lnTo>
                      <a:pt x="142" y="154"/>
                    </a:lnTo>
                    <a:lnTo>
                      <a:pt x="142" y="168"/>
                    </a:lnTo>
                    <a:lnTo>
                      <a:pt x="142" y="168"/>
                    </a:lnTo>
                    <a:lnTo>
                      <a:pt x="142" y="186"/>
                    </a:lnTo>
                    <a:lnTo>
                      <a:pt x="138" y="200"/>
                    </a:lnTo>
                    <a:lnTo>
                      <a:pt x="132" y="212"/>
                    </a:lnTo>
                    <a:lnTo>
                      <a:pt x="124" y="222"/>
                    </a:lnTo>
                    <a:lnTo>
                      <a:pt x="124" y="222"/>
                    </a:lnTo>
                    <a:lnTo>
                      <a:pt x="114" y="228"/>
                    </a:lnTo>
                    <a:lnTo>
                      <a:pt x="102" y="234"/>
                    </a:lnTo>
                    <a:lnTo>
                      <a:pt x="88" y="236"/>
                    </a:lnTo>
                    <a:lnTo>
                      <a:pt x="72" y="238"/>
                    </a:lnTo>
                    <a:lnTo>
                      <a:pt x="72" y="238"/>
                    </a:lnTo>
                    <a:lnTo>
                      <a:pt x="46" y="236"/>
                    </a:lnTo>
                    <a:lnTo>
                      <a:pt x="12" y="234"/>
                    </a:lnTo>
                    <a:lnTo>
                      <a:pt x="0" y="232"/>
                    </a:lnTo>
                    <a:lnTo>
                      <a:pt x="2" y="220"/>
                    </a:lnTo>
                    <a:lnTo>
                      <a:pt x="2" y="220"/>
                    </a:lnTo>
                    <a:lnTo>
                      <a:pt x="42" y="226"/>
                    </a:lnTo>
                    <a:lnTo>
                      <a:pt x="74" y="226"/>
                    </a:lnTo>
                    <a:lnTo>
                      <a:pt x="74" y="226"/>
                    </a:lnTo>
                    <a:lnTo>
                      <a:pt x="88" y="226"/>
                    </a:lnTo>
                    <a:lnTo>
                      <a:pt x="98" y="222"/>
                    </a:lnTo>
                    <a:lnTo>
                      <a:pt x="108" y="218"/>
                    </a:lnTo>
                    <a:lnTo>
                      <a:pt x="116" y="212"/>
                    </a:lnTo>
                    <a:lnTo>
                      <a:pt x="122" y="204"/>
                    </a:lnTo>
                    <a:lnTo>
                      <a:pt x="126" y="194"/>
                    </a:lnTo>
                    <a:lnTo>
                      <a:pt x="128" y="182"/>
                    </a:lnTo>
                    <a:lnTo>
                      <a:pt x="130" y="170"/>
                    </a:lnTo>
                    <a:lnTo>
                      <a:pt x="130" y="170"/>
                    </a:lnTo>
                    <a:lnTo>
                      <a:pt x="128" y="158"/>
                    </a:lnTo>
                    <a:lnTo>
                      <a:pt x="126" y="148"/>
                    </a:lnTo>
                    <a:lnTo>
                      <a:pt x="122" y="142"/>
                    </a:lnTo>
                    <a:lnTo>
                      <a:pt x="116" y="136"/>
                    </a:lnTo>
                    <a:lnTo>
                      <a:pt x="116" y="136"/>
                    </a:lnTo>
                    <a:lnTo>
                      <a:pt x="110" y="132"/>
                    </a:lnTo>
                    <a:lnTo>
                      <a:pt x="100" y="128"/>
                    </a:lnTo>
                    <a:lnTo>
                      <a:pt x="78" y="122"/>
                    </a:lnTo>
                    <a:lnTo>
                      <a:pt x="78" y="122"/>
                    </a:lnTo>
                    <a:lnTo>
                      <a:pt x="40" y="116"/>
                    </a:lnTo>
                    <a:lnTo>
                      <a:pt x="40" y="116"/>
                    </a:lnTo>
                    <a:lnTo>
                      <a:pt x="30" y="112"/>
                    </a:lnTo>
                    <a:lnTo>
                      <a:pt x="18" y="106"/>
                    </a:lnTo>
                    <a:lnTo>
                      <a:pt x="18" y="106"/>
                    </a:lnTo>
                    <a:lnTo>
                      <a:pt x="10" y="98"/>
                    </a:lnTo>
                    <a:lnTo>
                      <a:pt x="4" y="88"/>
                    </a:lnTo>
                    <a:lnTo>
                      <a:pt x="4" y="88"/>
                    </a:lnTo>
                    <a:lnTo>
                      <a:pt x="0" y="74"/>
                    </a:lnTo>
                    <a:lnTo>
                      <a:pt x="0" y="58"/>
                    </a:lnTo>
                    <a:lnTo>
                      <a:pt x="0" y="58"/>
                    </a:lnTo>
                    <a:lnTo>
                      <a:pt x="0" y="44"/>
                    </a:lnTo>
                    <a:lnTo>
                      <a:pt x="4" y="32"/>
                    </a:lnTo>
                    <a:lnTo>
                      <a:pt x="10" y="22"/>
                    </a:lnTo>
                    <a:lnTo>
                      <a:pt x="18" y="14"/>
                    </a:lnTo>
                    <a:lnTo>
                      <a:pt x="28" y="8"/>
                    </a:lnTo>
                    <a:lnTo>
                      <a:pt x="40" y="2"/>
                    </a:lnTo>
                    <a:lnTo>
                      <a:pt x="54" y="0"/>
                    </a:lnTo>
                    <a:lnTo>
                      <a:pt x="72" y="0"/>
                    </a:lnTo>
                    <a:lnTo>
                      <a:pt x="72" y="0"/>
                    </a:lnTo>
                    <a:lnTo>
                      <a:pt x="96" y="0"/>
                    </a:lnTo>
                    <a:lnTo>
                      <a:pt x="126" y="4"/>
                    </a:lnTo>
                    <a:lnTo>
                      <a:pt x="138" y="4"/>
                    </a:lnTo>
                    <a:lnTo>
                      <a:pt x="136" y="16"/>
                    </a:lnTo>
                    <a:lnTo>
                      <a:pt x="136" y="16"/>
                    </a:lnTo>
                    <a:lnTo>
                      <a:pt x="96" y="12"/>
                    </a:lnTo>
                    <a:lnTo>
                      <a:pt x="72" y="10"/>
                    </a:lnTo>
                    <a:lnTo>
                      <a:pt x="72" y="10"/>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436"/>
              <p:cNvSpPr>
                <a:spLocks noEditPoints="1"/>
              </p:cNvSpPr>
              <p:nvPr/>
            </p:nvSpPr>
            <p:spPr bwMode="auto">
              <a:xfrm>
                <a:off x="6629400" y="1311275"/>
                <a:ext cx="244475" cy="371475"/>
              </a:xfrm>
              <a:custGeom>
                <a:avLst/>
                <a:gdLst>
                  <a:gd name="T0" fmla="*/ 86 w 154"/>
                  <a:gd name="T1" fmla="*/ 148 h 234"/>
                  <a:gd name="T2" fmla="*/ 12 w 154"/>
                  <a:gd name="T3" fmla="*/ 148 h 234"/>
                  <a:gd name="T4" fmla="*/ 12 w 154"/>
                  <a:gd name="T5" fmla="*/ 234 h 234"/>
                  <a:gd name="T6" fmla="*/ 0 w 154"/>
                  <a:gd name="T7" fmla="*/ 234 h 234"/>
                  <a:gd name="T8" fmla="*/ 0 w 154"/>
                  <a:gd name="T9" fmla="*/ 0 h 234"/>
                  <a:gd name="T10" fmla="*/ 86 w 154"/>
                  <a:gd name="T11" fmla="*/ 0 h 234"/>
                  <a:gd name="T12" fmla="*/ 86 w 154"/>
                  <a:gd name="T13" fmla="*/ 0 h 234"/>
                  <a:gd name="T14" fmla="*/ 102 w 154"/>
                  <a:gd name="T15" fmla="*/ 2 h 234"/>
                  <a:gd name="T16" fmla="*/ 116 w 154"/>
                  <a:gd name="T17" fmla="*/ 6 h 234"/>
                  <a:gd name="T18" fmla="*/ 128 w 154"/>
                  <a:gd name="T19" fmla="*/ 10 h 234"/>
                  <a:gd name="T20" fmla="*/ 138 w 154"/>
                  <a:gd name="T21" fmla="*/ 18 h 234"/>
                  <a:gd name="T22" fmla="*/ 138 w 154"/>
                  <a:gd name="T23" fmla="*/ 18 h 234"/>
                  <a:gd name="T24" fmla="*/ 146 w 154"/>
                  <a:gd name="T25" fmla="*/ 28 h 234"/>
                  <a:gd name="T26" fmla="*/ 150 w 154"/>
                  <a:gd name="T27" fmla="*/ 40 h 234"/>
                  <a:gd name="T28" fmla="*/ 154 w 154"/>
                  <a:gd name="T29" fmla="*/ 56 h 234"/>
                  <a:gd name="T30" fmla="*/ 154 w 154"/>
                  <a:gd name="T31" fmla="*/ 72 h 234"/>
                  <a:gd name="T32" fmla="*/ 154 w 154"/>
                  <a:gd name="T33" fmla="*/ 72 h 234"/>
                  <a:gd name="T34" fmla="*/ 154 w 154"/>
                  <a:gd name="T35" fmla="*/ 90 h 234"/>
                  <a:gd name="T36" fmla="*/ 150 w 154"/>
                  <a:gd name="T37" fmla="*/ 106 h 234"/>
                  <a:gd name="T38" fmla="*/ 144 w 154"/>
                  <a:gd name="T39" fmla="*/ 118 h 234"/>
                  <a:gd name="T40" fmla="*/ 138 w 154"/>
                  <a:gd name="T41" fmla="*/ 130 h 234"/>
                  <a:gd name="T42" fmla="*/ 128 w 154"/>
                  <a:gd name="T43" fmla="*/ 138 h 234"/>
                  <a:gd name="T44" fmla="*/ 116 w 154"/>
                  <a:gd name="T45" fmla="*/ 144 h 234"/>
                  <a:gd name="T46" fmla="*/ 102 w 154"/>
                  <a:gd name="T47" fmla="*/ 146 h 234"/>
                  <a:gd name="T48" fmla="*/ 86 w 154"/>
                  <a:gd name="T49" fmla="*/ 148 h 234"/>
                  <a:gd name="T50" fmla="*/ 86 w 154"/>
                  <a:gd name="T51" fmla="*/ 148 h 234"/>
                  <a:gd name="T52" fmla="*/ 12 w 154"/>
                  <a:gd name="T53" fmla="*/ 136 h 234"/>
                  <a:gd name="T54" fmla="*/ 86 w 154"/>
                  <a:gd name="T55" fmla="*/ 136 h 234"/>
                  <a:gd name="T56" fmla="*/ 86 w 154"/>
                  <a:gd name="T57" fmla="*/ 136 h 234"/>
                  <a:gd name="T58" fmla="*/ 98 w 154"/>
                  <a:gd name="T59" fmla="*/ 136 h 234"/>
                  <a:gd name="T60" fmla="*/ 110 w 154"/>
                  <a:gd name="T61" fmla="*/ 132 h 234"/>
                  <a:gd name="T62" fmla="*/ 120 w 154"/>
                  <a:gd name="T63" fmla="*/ 128 h 234"/>
                  <a:gd name="T64" fmla="*/ 128 w 154"/>
                  <a:gd name="T65" fmla="*/ 120 h 234"/>
                  <a:gd name="T66" fmla="*/ 134 w 154"/>
                  <a:gd name="T67" fmla="*/ 112 h 234"/>
                  <a:gd name="T68" fmla="*/ 138 w 154"/>
                  <a:gd name="T69" fmla="*/ 100 h 234"/>
                  <a:gd name="T70" fmla="*/ 140 w 154"/>
                  <a:gd name="T71" fmla="*/ 88 h 234"/>
                  <a:gd name="T72" fmla="*/ 142 w 154"/>
                  <a:gd name="T73" fmla="*/ 72 h 234"/>
                  <a:gd name="T74" fmla="*/ 142 w 154"/>
                  <a:gd name="T75" fmla="*/ 72 h 234"/>
                  <a:gd name="T76" fmla="*/ 140 w 154"/>
                  <a:gd name="T77" fmla="*/ 58 h 234"/>
                  <a:gd name="T78" fmla="*/ 138 w 154"/>
                  <a:gd name="T79" fmla="*/ 46 h 234"/>
                  <a:gd name="T80" fmla="*/ 134 w 154"/>
                  <a:gd name="T81" fmla="*/ 36 h 234"/>
                  <a:gd name="T82" fmla="*/ 128 w 154"/>
                  <a:gd name="T83" fmla="*/ 26 h 234"/>
                  <a:gd name="T84" fmla="*/ 128 w 154"/>
                  <a:gd name="T85" fmla="*/ 26 h 234"/>
                  <a:gd name="T86" fmla="*/ 120 w 154"/>
                  <a:gd name="T87" fmla="*/ 20 h 234"/>
                  <a:gd name="T88" fmla="*/ 112 w 154"/>
                  <a:gd name="T89" fmla="*/ 16 h 234"/>
                  <a:gd name="T90" fmla="*/ 100 w 154"/>
                  <a:gd name="T91" fmla="*/ 14 h 234"/>
                  <a:gd name="T92" fmla="*/ 86 w 154"/>
                  <a:gd name="T93" fmla="*/ 12 h 234"/>
                  <a:gd name="T94" fmla="*/ 12 w 154"/>
                  <a:gd name="T95" fmla="*/ 12 h 234"/>
                  <a:gd name="T96" fmla="*/ 12 w 154"/>
                  <a:gd name="T97" fmla="*/ 13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4" h="234">
                    <a:moveTo>
                      <a:pt x="86" y="148"/>
                    </a:moveTo>
                    <a:lnTo>
                      <a:pt x="12" y="148"/>
                    </a:lnTo>
                    <a:lnTo>
                      <a:pt x="12" y="234"/>
                    </a:lnTo>
                    <a:lnTo>
                      <a:pt x="0" y="234"/>
                    </a:lnTo>
                    <a:lnTo>
                      <a:pt x="0" y="0"/>
                    </a:lnTo>
                    <a:lnTo>
                      <a:pt x="86" y="0"/>
                    </a:lnTo>
                    <a:lnTo>
                      <a:pt x="86" y="0"/>
                    </a:lnTo>
                    <a:lnTo>
                      <a:pt x="102" y="2"/>
                    </a:lnTo>
                    <a:lnTo>
                      <a:pt x="116" y="6"/>
                    </a:lnTo>
                    <a:lnTo>
                      <a:pt x="128" y="10"/>
                    </a:lnTo>
                    <a:lnTo>
                      <a:pt x="138" y="18"/>
                    </a:lnTo>
                    <a:lnTo>
                      <a:pt x="138" y="18"/>
                    </a:lnTo>
                    <a:lnTo>
                      <a:pt x="146" y="28"/>
                    </a:lnTo>
                    <a:lnTo>
                      <a:pt x="150" y="40"/>
                    </a:lnTo>
                    <a:lnTo>
                      <a:pt x="154" y="56"/>
                    </a:lnTo>
                    <a:lnTo>
                      <a:pt x="154" y="72"/>
                    </a:lnTo>
                    <a:lnTo>
                      <a:pt x="154" y="72"/>
                    </a:lnTo>
                    <a:lnTo>
                      <a:pt x="154" y="90"/>
                    </a:lnTo>
                    <a:lnTo>
                      <a:pt x="150" y="106"/>
                    </a:lnTo>
                    <a:lnTo>
                      <a:pt x="144" y="118"/>
                    </a:lnTo>
                    <a:lnTo>
                      <a:pt x="138" y="130"/>
                    </a:lnTo>
                    <a:lnTo>
                      <a:pt x="128" y="138"/>
                    </a:lnTo>
                    <a:lnTo>
                      <a:pt x="116" y="144"/>
                    </a:lnTo>
                    <a:lnTo>
                      <a:pt x="102" y="146"/>
                    </a:lnTo>
                    <a:lnTo>
                      <a:pt x="86" y="148"/>
                    </a:lnTo>
                    <a:lnTo>
                      <a:pt x="86" y="148"/>
                    </a:lnTo>
                    <a:close/>
                    <a:moveTo>
                      <a:pt x="12" y="136"/>
                    </a:moveTo>
                    <a:lnTo>
                      <a:pt x="86" y="136"/>
                    </a:lnTo>
                    <a:lnTo>
                      <a:pt x="86" y="136"/>
                    </a:lnTo>
                    <a:lnTo>
                      <a:pt x="98" y="136"/>
                    </a:lnTo>
                    <a:lnTo>
                      <a:pt x="110" y="132"/>
                    </a:lnTo>
                    <a:lnTo>
                      <a:pt x="120" y="128"/>
                    </a:lnTo>
                    <a:lnTo>
                      <a:pt x="128" y="120"/>
                    </a:lnTo>
                    <a:lnTo>
                      <a:pt x="134" y="112"/>
                    </a:lnTo>
                    <a:lnTo>
                      <a:pt x="138" y="100"/>
                    </a:lnTo>
                    <a:lnTo>
                      <a:pt x="140" y="88"/>
                    </a:lnTo>
                    <a:lnTo>
                      <a:pt x="142" y="72"/>
                    </a:lnTo>
                    <a:lnTo>
                      <a:pt x="142" y="72"/>
                    </a:lnTo>
                    <a:lnTo>
                      <a:pt x="140" y="58"/>
                    </a:lnTo>
                    <a:lnTo>
                      <a:pt x="138" y="46"/>
                    </a:lnTo>
                    <a:lnTo>
                      <a:pt x="134" y="36"/>
                    </a:lnTo>
                    <a:lnTo>
                      <a:pt x="128" y="26"/>
                    </a:lnTo>
                    <a:lnTo>
                      <a:pt x="128" y="26"/>
                    </a:lnTo>
                    <a:lnTo>
                      <a:pt x="120" y="20"/>
                    </a:lnTo>
                    <a:lnTo>
                      <a:pt x="112" y="16"/>
                    </a:lnTo>
                    <a:lnTo>
                      <a:pt x="100" y="14"/>
                    </a:lnTo>
                    <a:lnTo>
                      <a:pt x="86" y="12"/>
                    </a:lnTo>
                    <a:lnTo>
                      <a:pt x="12" y="12"/>
                    </a:lnTo>
                    <a:lnTo>
                      <a:pt x="12" y="136"/>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437"/>
              <p:cNvSpPr>
                <a:spLocks noEditPoints="1"/>
              </p:cNvSpPr>
              <p:nvPr/>
            </p:nvSpPr>
            <p:spPr bwMode="auto">
              <a:xfrm>
                <a:off x="6889750" y="1311275"/>
                <a:ext cx="282575" cy="371475"/>
              </a:xfrm>
              <a:custGeom>
                <a:avLst/>
                <a:gdLst>
                  <a:gd name="T0" fmla="*/ 0 w 178"/>
                  <a:gd name="T1" fmla="*/ 234 h 234"/>
                  <a:gd name="T2" fmla="*/ 72 w 178"/>
                  <a:gd name="T3" fmla="*/ 0 h 234"/>
                  <a:gd name="T4" fmla="*/ 108 w 178"/>
                  <a:gd name="T5" fmla="*/ 0 h 234"/>
                  <a:gd name="T6" fmla="*/ 178 w 178"/>
                  <a:gd name="T7" fmla="*/ 234 h 234"/>
                  <a:gd name="T8" fmla="*/ 166 w 178"/>
                  <a:gd name="T9" fmla="*/ 234 h 234"/>
                  <a:gd name="T10" fmla="*/ 144 w 178"/>
                  <a:gd name="T11" fmla="*/ 162 h 234"/>
                  <a:gd name="T12" fmla="*/ 34 w 178"/>
                  <a:gd name="T13" fmla="*/ 162 h 234"/>
                  <a:gd name="T14" fmla="*/ 12 w 178"/>
                  <a:gd name="T15" fmla="*/ 234 h 234"/>
                  <a:gd name="T16" fmla="*/ 0 w 178"/>
                  <a:gd name="T17" fmla="*/ 234 h 234"/>
                  <a:gd name="T18" fmla="*/ 80 w 178"/>
                  <a:gd name="T19" fmla="*/ 12 h 234"/>
                  <a:gd name="T20" fmla="*/ 38 w 178"/>
                  <a:gd name="T21" fmla="*/ 150 h 234"/>
                  <a:gd name="T22" fmla="*/ 142 w 178"/>
                  <a:gd name="T23" fmla="*/ 150 h 234"/>
                  <a:gd name="T24" fmla="*/ 98 w 178"/>
                  <a:gd name="T25" fmla="*/ 12 h 234"/>
                  <a:gd name="T26" fmla="*/ 80 w 178"/>
                  <a:gd name="T27" fmla="*/ 1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234">
                    <a:moveTo>
                      <a:pt x="0" y="234"/>
                    </a:moveTo>
                    <a:lnTo>
                      <a:pt x="72" y="0"/>
                    </a:lnTo>
                    <a:lnTo>
                      <a:pt x="108" y="0"/>
                    </a:lnTo>
                    <a:lnTo>
                      <a:pt x="178" y="234"/>
                    </a:lnTo>
                    <a:lnTo>
                      <a:pt x="166" y="234"/>
                    </a:lnTo>
                    <a:lnTo>
                      <a:pt x="144" y="162"/>
                    </a:lnTo>
                    <a:lnTo>
                      <a:pt x="34" y="162"/>
                    </a:lnTo>
                    <a:lnTo>
                      <a:pt x="12" y="234"/>
                    </a:lnTo>
                    <a:lnTo>
                      <a:pt x="0" y="234"/>
                    </a:lnTo>
                    <a:close/>
                    <a:moveTo>
                      <a:pt x="80" y="12"/>
                    </a:moveTo>
                    <a:lnTo>
                      <a:pt x="38" y="150"/>
                    </a:lnTo>
                    <a:lnTo>
                      <a:pt x="142" y="150"/>
                    </a:lnTo>
                    <a:lnTo>
                      <a:pt x="98" y="12"/>
                    </a:lnTo>
                    <a:lnTo>
                      <a:pt x="80" y="12"/>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438"/>
              <p:cNvSpPr>
                <a:spLocks/>
              </p:cNvSpPr>
              <p:nvPr/>
            </p:nvSpPr>
            <p:spPr bwMode="auto">
              <a:xfrm>
                <a:off x="7235825" y="1311275"/>
                <a:ext cx="254000" cy="371475"/>
              </a:xfrm>
              <a:custGeom>
                <a:avLst/>
                <a:gdLst>
                  <a:gd name="T0" fmla="*/ 0 w 160"/>
                  <a:gd name="T1" fmla="*/ 234 h 234"/>
                  <a:gd name="T2" fmla="*/ 0 w 160"/>
                  <a:gd name="T3" fmla="*/ 0 h 234"/>
                  <a:gd name="T4" fmla="*/ 28 w 160"/>
                  <a:gd name="T5" fmla="*/ 0 h 234"/>
                  <a:gd name="T6" fmla="*/ 140 w 160"/>
                  <a:gd name="T7" fmla="*/ 222 h 234"/>
                  <a:gd name="T8" fmla="*/ 148 w 160"/>
                  <a:gd name="T9" fmla="*/ 222 h 234"/>
                  <a:gd name="T10" fmla="*/ 148 w 160"/>
                  <a:gd name="T11" fmla="*/ 0 h 234"/>
                  <a:gd name="T12" fmla="*/ 160 w 160"/>
                  <a:gd name="T13" fmla="*/ 0 h 234"/>
                  <a:gd name="T14" fmla="*/ 160 w 160"/>
                  <a:gd name="T15" fmla="*/ 234 h 234"/>
                  <a:gd name="T16" fmla="*/ 132 w 160"/>
                  <a:gd name="T17" fmla="*/ 234 h 234"/>
                  <a:gd name="T18" fmla="*/ 20 w 160"/>
                  <a:gd name="T19" fmla="*/ 12 h 234"/>
                  <a:gd name="T20" fmla="*/ 12 w 160"/>
                  <a:gd name="T21" fmla="*/ 12 h 234"/>
                  <a:gd name="T22" fmla="*/ 12 w 160"/>
                  <a:gd name="T23" fmla="*/ 234 h 234"/>
                  <a:gd name="T24" fmla="*/ 0 w 160"/>
                  <a:gd name="T2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234">
                    <a:moveTo>
                      <a:pt x="0" y="234"/>
                    </a:moveTo>
                    <a:lnTo>
                      <a:pt x="0" y="0"/>
                    </a:lnTo>
                    <a:lnTo>
                      <a:pt x="28" y="0"/>
                    </a:lnTo>
                    <a:lnTo>
                      <a:pt x="140" y="222"/>
                    </a:lnTo>
                    <a:lnTo>
                      <a:pt x="148" y="222"/>
                    </a:lnTo>
                    <a:lnTo>
                      <a:pt x="148" y="0"/>
                    </a:lnTo>
                    <a:lnTo>
                      <a:pt x="160" y="0"/>
                    </a:lnTo>
                    <a:lnTo>
                      <a:pt x="160" y="234"/>
                    </a:lnTo>
                    <a:lnTo>
                      <a:pt x="132" y="234"/>
                    </a:lnTo>
                    <a:lnTo>
                      <a:pt x="20" y="12"/>
                    </a:lnTo>
                    <a:lnTo>
                      <a:pt x="12" y="12"/>
                    </a:lnTo>
                    <a:lnTo>
                      <a:pt x="12" y="234"/>
                    </a:lnTo>
                    <a:lnTo>
                      <a:pt x="0"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439"/>
              <p:cNvSpPr>
                <a:spLocks/>
              </p:cNvSpPr>
              <p:nvPr/>
            </p:nvSpPr>
            <p:spPr bwMode="auto">
              <a:xfrm>
                <a:off x="7588250" y="1311275"/>
                <a:ext cx="215900" cy="371475"/>
              </a:xfrm>
              <a:custGeom>
                <a:avLst/>
                <a:gdLst>
                  <a:gd name="T0" fmla="*/ 0 w 136"/>
                  <a:gd name="T1" fmla="*/ 234 h 234"/>
                  <a:gd name="T2" fmla="*/ 0 w 136"/>
                  <a:gd name="T3" fmla="*/ 0 h 234"/>
                  <a:gd name="T4" fmla="*/ 136 w 136"/>
                  <a:gd name="T5" fmla="*/ 0 h 234"/>
                  <a:gd name="T6" fmla="*/ 136 w 136"/>
                  <a:gd name="T7" fmla="*/ 12 h 234"/>
                  <a:gd name="T8" fmla="*/ 12 w 136"/>
                  <a:gd name="T9" fmla="*/ 12 h 234"/>
                  <a:gd name="T10" fmla="*/ 12 w 136"/>
                  <a:gd name="T11" fmla="*/ 108 h 234"/>
                  <a:gd name="T12" fmla="*/ 116 w 136"/>
                  <a:gd name="T13" fmla="*/ 108 h 234"/>
                  <a:gd name="T14" fmla="*/ 116 w 136"/>
                  <a:gd name="T15" fmla="*/ 120 h 234"/>
                  <a:gd name="T16" fmla="*/ 12 w 136"/>
                  <a:gd name="T17" fmla="*/ 120 h 234"/>
                  <a:gd name="T18" fmla="*/ 12 w 136"/>
                  <a:gd name="T19" fmla="*/ 222 h 234"/>
                  <a:gd name="T20" fmla="*/ 136 w 136"/>
                  <a:gd name="T21" fmla="*/ 222 h 234"/>
                  <a:gd name="T22" fmla="*/ 136 w 136"/>
                  <a:gd name="T23" fmla="*/ 234 h 234"/>
                  <a:gd name="T24" fmla="*/ 0 w 136"/>
                  <a:gd name="T2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4">
                    <a:moveTo>
                      <a:pt x="0" y="234"/>
                    </a:moveTo>
                    <a:lnTo>
                      <a:pt x="0" y="0"/>
                    </a:lnTo>
                    <a:lnTo>
                      <a:pt x="136" y="0"/>
                    </a:lnTo>
                    <a:lnTo>
                      <a:pt x="136" y="12"/>
                    </a:lnTo>
                    <a:lnTo>
                      <a:pt x="12" y="12"/>
                    </a:lnTo>
                    <a:lnTo>
                      <a:pt x="12" y="108"/>
                    </a:lnTo>
                    <a:lnTo>
                      <a:pt x="116" y="108"/>
                    </a:lnTo>
                    <a:lnTo>
                      <a:pt x="116" y="120"/>
                    </a:lnTo>
                    <a:lnTo>
                      <a:pt x="12" y="120"/>
                    </a:lnTo>
                    <a:lnTo>
                      <a:pt x="12" y="222"/>
                    </a:lnTo>
                    <a:lnTo>
                      <a:pt x="136" y="222"/>
                    </a:lnTo>
                    <a:lnTo>
                      <a:pt x="136" y="234"/>
                    </a:lnTo>
                    <a:lnTo>
                      <a:pt x="0"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440"/>
              <p:cNvSpPr>
                <a:spLocks/>
              </p:cNvSpPr>
              <p:nvPr/>
            </p:nvSpPr>
            <p:spPr bwMode="auto">
              <a:xfrm>
                <a:off x="7877175" y="1311275"/>
                <a:ext cx="215900" cy="371475"/>
              </a:xfrm>
              <a:custGeom>
                <a:avLst/>
                <a:gdLst>
                  <a:gd name="T0" fmla="*/ 0 w 136"/>
                  <a:gd name="T1" fmla="*/ 234 h 234"/>
                  <a:gd name="T2" fmla="*/ 0 w 136"/>
                  <a:gd name="T3" fmla="*/ 0 h 234"/>
                  <a:gd name="T4" fmla="*/ 136 w 136"/>
                  <a:gd name="T5" fmla="*/ 0 h 234"/>
                  <a:gd name="T6" fmla="*/ 136 w 136"/>
                  <a:gd name="T7" fmla="*/ 12 h 234"/>
                  <a:gd name="T8" fmla="*/ 12 w 136"/>
                  <a:gd name="T9" fmla="*/ 12 h 234"/>
                  <a:gd name="T10" fmla="*/ 12 w 136"/>
                  <a:gd name="T11" fmla="*/ 108 h 234"/>
                  <a:gd name="T12" fmla="*/ 116 w 136"/>
                  <a:gd name="T13" fmla="*/ 108 h 234"/>
                  <a:gd name="T14" fmla="*/ 116 w 136"/>
                  <a:gd name="T15" fmla="*/ 120 h 234"/>
                  <a:gd name="T16" fmla="*/ 12 w 136"/>
                  <a:gd name="T17" fmla="*/ 120 h 234"/>
                  <a:gd name="T18" fmla="*/ 12 w 136"/>
                  <a:gd name="T19" fmla="*/ 222 h 234"/>
                  <a:gd name="T20" fmla="*/ 136 w 136"/>
                  <a:gd name="T21" fmla="*/ 222 h 234"/>
                  <a:gd name="T22" fmla="*/ 136 w 136"/>
                  <a:gd name="T23" fmla="*/ 234 h 234"/>
                  <a:gd name="T24" fmla="*/ 0 w 136"/>
                  <a:gd name="T25"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4">
                    <a:moveTo>
                      <a:pt x="0" y="234"/>
                    </a:moveTo>
                    <a:lnTo>
                      <a:pt x="0" y="0"/>
                    </a:lnTo>
                    <a:lnTo>
                      <a:pt x="136" y="0"/>
                    </a:lnTo>
                    <a:lnTo>
                      <a:pt x="136" y="12"/>
                    </a:lnTo>
                    <a:lnTo>
                      <a:pt x="12" y="12"/>
                    </a:lnTo>
                    <a:lnTo>
                      <a:pt x="12" y="108"/>
                    </a:lnTo>
                    <a:lnTo>
                      <a:pt x="116" y="108"/>
                    </a:lnTo>
                    <a:lnTo>
                      <a:pt x="116" y="120"/>
                    </a:lnTo>
                    <a:lnTo>
                      <a:pt x="12" y="120"/>
                    </a:lnTo>
                    <a:lnTo>
                      <a:pt x="12" y="222"/>
                    </a:lnTo>
                    <a:lnTo>
                      <a:pt x="136" y="222"/>
                    </a:lnTo>
                    <a:lnTo>
                      <a:pt x="136" y="234"/>
                    </a:lnTo>
                    <a:lnTo>
                      <a:pt x="0"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441"/>
              <p:cNvSpPr>
                <a:spLocks/>
              </p:cNvSpPr>
              <p:nvPr/>
            </p:nvSpPr>
            <p:spPr bwMode="auto">
              <a:xfrm>
                <a:off x="8169275" y="1311275"/>
                <a:ext cx="200025" cy="371475"/>
              </a:xfrm>
              <a:custGeom>
                <a:avLst/>
                <a:gdLst>
                  <a:gd name="T0" fmla="*/ 126 w 126"/>
                  <a:gd name="T1" fmla="*/ 234 h 234"/>
                  <a:gd name="T2" fmla="*/ 0 w 126"/>
                  <a:gd name="T3" fmla="*/ 234 h 234"/>
                  <a:gd name="T4" fmla="*/ 0 w 126"/>
                  <a:gd name="T5" fmla="*/ 0 h 234"/>
                  <a:gd name="T6" fmla="*/ 12 w 126"/>
                  <a:gd name="T7" fmla="*/ 0 h 234"/>
                  <a:gd name="T8" fmla="*/ 12 w 126"/>
                  <a:gd name="T9" fmla="*/ 222 h 234"/>
                  <a:gd name="T10" fmla="*/ 126 w 126"/>
                  <a:gd name="T11" fmla="*/ 222 h 234"/>
                  <a:gd name="T12" fmla="*/ 126 w 126"/>
                  <a:gd name="T13" fmla="*/ 234 h 234"/>
                </a:gdLst>
                <a:ahLst/>
                <a:cxnLst>
                  <a:cxn ang="0">
                    <a:pos x="T0" y="T1"/>
                  </a:cxn>
                  <a:cxn ang="0">
                    <a:pos x="T2" y="T3"/>
                  </a:cxn>
                  <a:cxn ang="0">
                    <a:pos x="T4" y="T5"/>
                  </a:cxn>
                  <a:cxn ang="0">
                    <a:pos x="T6" y="T7"/>
                  </a:cxn>
                  <a:cxn ang="0">
                    <a:pos x="T8" y="T9"/>
                  </a:cxn>
                  <a:cxn ang="0">
                    <a:pos x="T10" y="T11"/>
                  </a:cxn>
                  <a:cxn ang="0">
                    <a:pos x="T12" y="T13"/>
                  </a:cxn>
                </a:cxnLst>
                <a:rect l="0" t="0" r="r" b="b"/>
                <a:pathLst>
                  <a:path w="126" h="234">
                    <a:moveTo>
                      <a:pt x="126" y="234"/>
                    </a:moveTo>
                    <a:lnTo>
                      <a:pt x="0" y="234"/>
                    </a:lnTo>
                    <a:lnTo>
                      <a:pt x="0" y="0"/>
                    </a:lnTo>
                    <a:lnTo>
                      <a:pt x="12" y="0"/>
                    </a:lnTo>
                    <a:lnTo>
                      <a:pt x="12" y="222"/>
                    </a:lnTo>
                    <a:lnTo>
                      <a:pt x="126" y="222"/>
                    </a:lnTo>
                    <a:lnTo>
                      <a:pt x="126" y="234"/>
                    </a:lnTo>
                    <a:close/>
                  </a:path>
                </a:pathLst>
              </a:custGeom>
              <a:solidFill>
                <a:srgbClr val="1E1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442"/>
              <p:cNvSpPr>
                <a:spLocks noChangeArrowheads="1"/>
              </p:cNvSpPr>
              <p:nvPr/>
            </p:nvSpPr>
            <p:spPr bwMode="auto">
              <a:xfrm>
                <a:off x="8423275" y="1311275"/>
                <a:ext cx="19050" cy="371475"/>
              </a:xfrm>
              <a:prstGeom prst="rect">
                <a:avLst/>
              </a:prstGeom>
              <a:solidFill>
                <a:srgbClr val="1E1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443"/>
              <p:cNvSpPr>
                <a:spLocks/>
              </p:cNvSpPr>
              <p:nvPr/>
            </p:nvSpPr>
            <p:spPr bwMode="auto">
              <a:xfrm>
                <a:off x="5508625" y="396875"/>
                <a:ext cx="815975" cy="1285875"/>
              </a:xfrm>
              <a:custGeom>
                <a:avLst/>
                <a:gdLst>
                  <a:gd name="T0" fmla="*/ 194 w 514"/>
                  <a:gd name="T1" fmla="*/ 382 h 810"/>
                  <a:gd name="T2" fmla="*/ 462 w 514"/>
                  <a:gd name="T3" fmla="*/ 0 h 810"/>
                  <a:gd name="T4" fmla="*/ 514 w 514"/>
                  <a:gd name="T5" fmla="*/ 0 h 810"/>
                  <a:gd name="T6" fmla="*/ 228 w 514"/>
                  <a:gd name="T7" fmla="*/ 404 h 810"/>
                  <a:gd name="T8" fmla="*/ 496 w 514"/>
                  <a:gd name="T9" fmla="*/ 810 h 810"/>
                  <a:gd name="T10" fmla="*/ 446 w 514"/>
                  <a:gd name="T11" fmla="*/ 810 h 810"/>
                  <a:gd name="T12" fmla="*/ 192 w 514"/>
                  <a:gd name="T13" fmla="*/ 420 h 810"/>
                  <a:gd name="T14" fmla="*/ 42 w 514"/>
                  <a:gd name="T15" fmla="*/ 420 h 810"/>
                  <a:gd name="T16" fmla="*/ 42 w 514"/>
                  <a:gd name="T17" fmla="*/ 810 h 810"/>
                  <a:gd name="T18" fmla="*/ 0 w 514"/>
                  <a:gd name="T19" fmla="*/ 810 h 810"/>
                  <a:gd name="T20" fmla="*/ 0 w 514"/>
                  <a:gd name="T21" fmla="*/ 0 h 810"/>
                  <a:gd name="T22" fmla="*/ 42 w 514"/>
                  <a:gd name="T23" fmla="*/ 0 h 810"/>
                  <a:gd name="T24" fmla="*/ 42 w 514"/>
                  <a:gd name="T25" fmla="*/ 382 h 810"/>
                  <a:gd name="T26" fmla="*/ 194 w 514"/>
                  <a:gd name="T27" fmla="*/ 382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4" h="810">
                    <a:moveTo>
                      <a:pt x="194" y="382"/>
                    </a:moveTo>
                    <a:lnTo>
                      <a:pt x="462" y="0"/>
                    </a:lnTo>
                    <a:lnTo>
                      <a:pt x="514" y="0"/>
                    </a:lnTo>
                    <a:lnTo>
                      <a:pt x="228" y="404"/>
                    </a:lnTo>
                    <a:lnTo>
                      <a:pt x="496" y="810"/>
                    </a:lnTo>
                    <a:lnTo>
                      <a:pt x="446" y="810"/>
                    </a:lnTo>
                    <a:lnTo>
                      <a:pt x="192" y="420"/>
                    </a:lnTo>
                    <a:lnTo>
                      <a:pt x="42" y="420"/>
                    </a:lnTo>
                    <a:lnTo>
                      <a:pt x="42" y="810"/>
                    </a:lnTo>
                    <a:lnTo>
                      <a:pt x="0" y="810"/>
                    </a:lnTo>
                    <a:lnTo>
                      <a:pt x="0" y="0"/>
                    </a:lnTo>
                    <a:lnTo>
                      <a:pt x="42" y="0"/>
                    </a:lnTo>
                    <a:lnTo>
                      <a:pt x="42" y="382"/>
                    </a:lnTo>
                    <a:lnTo>
                      <a:pt x="194" y="382"/>
                    </a:lnTo>
                    <a:close/>
                  </a:path>
                </a:pathLst>
              </a:custGeom>
              <a:solidFill>
                <a:srgbClr val="F39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444"/>
              <p:cNvSpPr>
                <a:spLocks/>
              </p:cNvSpPr>
              <p:nvPr/>
            </p:nvSpPr>
            <p:spPr bwMode="auto">
              <a:xfrm>
                <a:off x="5673725" y="396875"/>
                <a:ext cx="295275" cy="358775"/>
              </a:xfrm>
              <a:custGeom>
                <a:avLst/>
                <a:gdLst>
                  <a:gd name="T0" fmla="*/ 186 w 186"/>
                  <a:gd name="T1" fmla="*/ 190 h 226"/>
                  <a:gd name="T2" fmla="*/ 54 w 186"/>
                  <a:gd name="T3" fmla="*/ 0 h 226"/>
                  <a:gd name="T4" fmla="*/ 0 w 186"/>
                  <a:gd name="T5" fmla="*/ 0 h 226"/>
                  <a:gd name="T6" fmla="*/ 160 w 186"/>
                  <a:gd name="T7" fmla="*/ 226 h 226"/>
                  <a:gd name="T8" fmla="*/ 186 w 186"/>
                  <a:gd name="T9" fmla="*/ 190 h 226"/>
                </a:gdLst>
                <a:ahLst/>
                <a:cxnLst>
                  <a:cxn ang="0">
                    <a:pos x="T0" y="T1"/>
                  </a:cxn>
                  <a:cxn ang="0">
                    <a:pos x="T2" y="T3"/>
                  </a:cxn>
                  <a:cxn ang="0">
                    <a:pos x="T4" y="T5"/>
                  </a:cxn>
                  <a:cxn ang="0">
                    <a:pos x="T6" y="T7"/>
                  </a:cxn>
                  <a:cxn ang="0">
                    <a:pos x="T8" y="T9"/>
                  </a:cxn>
                </a:cxnLst>
                <a:rect l="0" t="0" r="r" b="b"/>
                <a:pathLst>
                  <a:path w="186" h="226">
                    <a:moveTo>
                      <a:pt x="186" y="190"/>
                    </a:moveTo>
                    <a:lnTo>
                      <a:pt x="54" y="0"/>
                    </a:lnTo>
                    <a:lnTo>
                      <a:pt x="0" y="0"/>
                    </a:lnTo>
                    <a:lnTo>
                      <a:pt x="160" y="226"/>
                    </a:lnTo>
                    <a:lnTo>
                      <a:pt x="186" y="19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445"/>
              <p:cNvSpPr>
                <a:spLocks/>
              </p:cNvSpPr>
              <p:nvPr/>
            </p:nvSpPr>
            <p:spPr bwMode="auto">
              <a:xfrm>
                <a:off x="5705475" y="1339850"/>
                <a:ext cx="263525" cy="342900"/>
              </a:xfrm>
              <a:custGeom>
                <a:avLst/>
                <a:gdLst>
                  <a:gd name="T0" fmla="*/ 142 w 166"/>
                  <a:gd name="T1" fmla="*/ 0 h 216"/>
                  <a:gd name="T2" fmla="*/ 0 w 166"/>
                  <a:gd name="T3" fmla="*/ 216 h 216"/>
                  <a:gd name="T4" fmla="*/ 50 w 166"/>
                  <a:gd name="T5" fmla="*/ 216 h 216"/>
                  <a:gd name="T6" fmla="*/ 166 w 166"/>
                  <a:gd name="T7" fmla="*/ 36 h 216"/>
                  <a:gd name="T8" fmla="*/ 142 w 166"/>
                  <a:gd name="T9" fmla="*/ 0 h 216"/>
                </a:gdLst>
                <a:ahLst/>
                <a:cxnLst>
                  <a:cxn ang="0">
                    <a:pos x="T0" y="T1"/>
                  </a:cxn>
                  <a:cxn ang="0">
                    <a:pos x="T2" y="T3"/>
                  </a:cxn>
                  <a:cxn ang="0">
                    <a:pos x="T4" y="T5"/>
                  </a:cxn>
                  <a:cxn ang="0">
                    <a:pos x="T6" y="T7"/>
                  </a:cxn>
                  <a:cxn ang="0">
                    <a:pos x="T8" y="T9"/>
                  </a:cxn>
                </a:cxnLst>
                <a:rect l="0" t="0" r="r" b="b"/>
                <a:pathLst>
                  <a:path w="166" h="216">
                    <a:moveTo>
                      <a:pt x="142" y="0"/>
                    </a:moveTo>
                    <a:lnTo>
                      <a:pt x="0" y="216"/>
                    </a:lnTo>
                    <a:lnTo>
                      <a:pt x="50" y="216"/>
                    </a:lnTo>
                    <a:lnTo>
                      <a:pt x="166" y="36"/>
                    </a:lnTo>
                    <a:lnTo>
                      <a:pt x="142" y="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446"/>
              <p:cNvSpPr>
                <a:spLocks/>
              </p:cNvSpPr>
              <p:nvPr/>
            </p:nvSpPr>
            <p:spPr bwMode="auto">
              <a:xfrm>
                <a:off x="6029325" y="396875"/>
                <a:ext cx="460375" cy="1285875"/>
              </a:xfrm>
              <a:custGeom>
                <a:avLst/>
                <a:gdLst>
                  <a:gd name="T0" fmla="*/ 248 w 290"/>
                  <a:gd name="T1" fmla="*/ 0 h 810"/>
                  <a:gd name="T2" fmla="*/ 248 w 290"/>
                  <a:gd name="T3" fmla="*/ 382 h 810"/>
                  <a:gd name="T4" fmla="*/ 98 w 290"/>
                  <a:gd name="T5" fmla="*/ 382 h 810"/>
                  <a:gd name="T6" fmla="*/ 26 w 290"/>
                  <a:gd name="T7" fmla="*/ 282 h 810"/>
                  <a:gd name="T8" fmla="*/ 2 w 290"/>
                  <a:gd name="T9" fmla="*/ 318 h 810"/>
                  <a:gd name="T10" fmla="*/ 62 w 290"/>
                  <a:gd name="T11" fmla="*/ 404 h 810"/>
                  <a:gd name="T12" fmla="*/ 0 w 290"/>
                  <a:gd name="T13" fmla="*/ 498 h 810"/>
                  <a:gd name="T14" fmla="*/ 26 w 290"/>
                  <a:gd name="T15" fmla="*/ 534 h 810"/>
                  <a:gd name="T16" fmla="*/ 100 w 290"/>
                  <a:gd name="T17" fmla="*/ 420 h 810"/>
                  <a:gd name="T18" fmla="*/ 248 w 290"/>
                  <a:gd name="T19" fmla="*/ 420 h 810"/>
                  <a:gd name="T20" fmla="*/ 248 w 290"/>
                  <a:gd name="T21" fmla="*/ 810 h 810"/>
                  <a:gd name="T22" fmla="*/ 290 w 290"/>
                  <a:gd name="T23" fmla="*/ 810 h 810"/>
                  <a:gd name="T24" fmla="*/ 290 w 290"/>
                  <a:gd name="T25" fmla="*/ 0 h 810"/>
                  <a:gd name="T26" fmla="*/ 248 w 290"/>
                  <a:gd name="T27"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810">
                    <a:moveTo>
                      <a:pt x="248" y="0"/>
                    </a:moveTo>
                    <a:lnTo>
                      <a:pt x="248" y="382"/>
                    </a:lnTo>
                    <a:lnTo>
                      <a:pt x="98" y="382"/>
                    </a:lnTo>
                    <a:lnTo>
                      <a:pt x="26" y="282"/>
                    </a:lnTo>
                    <a:lnTo>
                      <a:pt x="2" y="318"/>
                    </a:lnTo>
                    <a:lnTo>
                      <a:pt x="62" y="404"/>
                    </a:lnTo>
                    <a:lnTo>
                      <a:pt x="0" y="498"/>
                    </a:lnTo>
                    <a:lnTo>
                      <a:pt x="26" y="534"/>
                    </a:lnTo>
                    <a:lnTo>
                      <a:pt x="100" y="420"/>
                    </a:lnTo>
                    <a:lnTo>
                      <a:pt x="248" y="420"/>
                    </a:lnTo>
                    <a:lnTo>
                      <a:pt x="248" y="810"/>
                    </a:lnTo>
                    <a:lnTo>
                      <a:pt x="290" y="810"/>
                    </a:lnTo>
                    <a:lnTo>
                      <a:pt x="290" y="0"/>
                    </a:lnTo>
                    <a:lnTo>
                      <a:pt x="248" y="0"/>
                    </a:lnTo>
                    <a:close/>
                  </a:path>
                </a:pathLst>
              </a:custGeom>
              <a:solidFill>
                <a:srgbClr val="F6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sp>
        <p:nvSpPr>
          <p:cNvPr id="225" name="Date Placeholder 3"/>
          <p:cNvSpPr>
            <a:spLocks noGrp="1"/>
          </p:cNvSpPr>
          <p:nvPr>
            <p:ph type="dt" sz="half" idx="10"/>
          </p:nvPr>
        </p:nvSpPr>
        <p:spPr>
          <a:xfrm>
            <a:off x="1691680" y="4767263"/>
            <a:ext cx="1296144" cy="273844"/>
          </a:xfrm>
        </p:spPr>
        <p:txBody>
          <a:bodyPr/>
          <a:lstStyle/>
          <a:p>
            <a:fld id="{B13ED9EB-B609-4954-B3E5-7ACBC7B75736}" type="datetimeFigureOut">
              <a:rPr lang="fi-FI" smtClean="0"/>
              <a:t>26.2.2020</a:t>
            </a:fld>
            <a:endParaRPr lang="fi-FI"/>
          </a:p>
        </p:txBody>
      </p:sp>
      <p:sp>
        <p:nvSpPr>
          <p:cNvPr id="226" name="Footer Placeholder 4"/>
          <p:cNvSpPr>
            <a:spLocks noGrp="1"/>
          </p:cNvSpPr>
          <p:nvPr>
            <p:ph type="ftr" sz="quarter" idx="11"/>
          </p:nvPr>
        </p:nvSpPr>
        <p:spPr>
          <a:xfrm>
            <a:off x="3124200" y="4767263"/>
            <a:ext cx="2895600" cy="273844"/>
          </a:xfrm>
        </p:spPr>
        <p:txBody>
          <a:bodyPr/>
          <a:lstStyle/>
          <a:p>
            <a:endParaRPr lang="fi-FI" dirty="0"/>
          </a:p>
        </p:txBody>
      </p:sp>
      <p:sp>
        <p:nvSpPr>
          <p:cNvPr id="227" name="Slide Number Placeholder 5"/>
          <p:cNvSpPr>
            <a:spLocks noGrp="1"/>
          </p:cNvSpPr>
          <p:nvPr>
            <p:ph type="sldNum" sz="quarter" idx="12"/>
          </p:nvPr>
        </p:nvSpPr>
        <p:spPr>
          <a:xfrm>
            <a:off x="6228184" y="4767263"/>
            <a:ext cx="864096" cy="273844"/>
          </a:xfrm>
        </p:spPr>
        <p:txBody>
          <a:bodyPr/>
          <a:lstStyle/>
          <a:p>
            <a:fld id="{9EBE4C88-C832-4E34-879B-CA327BC1B922}" type="slidenum">
              <a:rPr lang="fi-FI" smtClean="0"/>
              <a:t>‹#›</a:t>
            </a:fld>
            <a:endParaRPr lang="fi-FI"/>
          </a:p>
        </p:txBody>
      </p:sp>
      <p:grpSp>
        <p:nvGrpSpPr>
          <p:cNvPr id="615" name="Group 614"/>
          <p:cNvGrpSpPr>
            <a:grpSpLocks noChangeAspect="1"/>
          </p:cNvGrpSpPr>
          <p:nvPr userDrawn="1"/>
        </p:nvGrpSpPr>
        <p:grpSpPr>
          <a:xfrm>
            <a:off x="-1260648" y="-4502"/>
            <a:ext cx="2088232" cy="5148001"/>
            <a:chOff x="-199115" y="5711"/>
            <a:chExt cx="2225676" cy="6858002"/>
          </a:xfrm>
          <a:solidFill>
            <a:schemeClr val="bg1">
              <a:lumMod val="85000"/>
            </a:schemeClr>
          </a:solidFill>
        </p:grpSpPr>
        <p:sp>
          <p:nvSpPr>
            <p:cNvPr id="616" name="Freeform 8"/>
            <p:cNvSpPr>
              <a:spLocks/>
            </p:cNvSpPr>
            <p:nvPr/>
          </p:nvSpPr>
          <p:spPr bwMode="auto">
            <a:xfrm>
              <a:off x="-199115" y="5711"/>
              <a:ext cx="204788" cy="429684"/>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7" name="Freeform 9"/>
            <p:cNvSpPr>
              <a:spLocks/>
            </p:cNvSpPr>
            <p:nvPr/>
          </p:nvSpPr>
          <p:spPr bwMode="auto">
            <a:xfrm>
              <a:off x="31073" y="5711"/>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7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7" y="0"/>
                  </a:lnTo>
                  <a:lnTo>
                    <a:pt x="161"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8" name="Freeform 10"/>
            <p:cNvSpPr>
              <a:spLocks/>
            </p:cNvSpPr>
            <p:nvPr/>
          </p:nvSpPr>
          <p:spPr bwMode="auto">
            <a:xfrm>
              <a:off x="-10202" y="5711"/>
              <a:ext cx="203200" cy="429684"/>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9" name="Freeform 11"/>
            <p:cNvSpPr>
              <a:spLocks/>
            </p:cNvSpPr>
            <p:nvPr/>
          </p:nvSpPr>
          <p:spPr bwMode="auto">
            <a:xfrm>
              <a:off x="677185" y="5711"/>
              <a:ext cx="203200" cy="429684"/>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0" name="Freeform 12"/>
            <p:cNvSpPr>
              <a:spLocks/>
            </p:cNvSpPr>
            <p:nvPr/>
          </p:nvSpPr>
          <p:spPr bwMode="auto">
            <a:xfrm>
              <a:off x="718460" y="5711"/>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1" name="Freeform 13"/>
            <p:cNvSpPr>
              <a:spLocks/>
            </p:cNvSpPr>
            <p:nvPr/>
          </p:nvSpPr>
          <p:spPr bwMode="auto">
            <a:xfrm>
              <a:off x="488273" y="5711"/>
              <a:ext cx="204788" cy="429684"/>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2" name="Freeform 14"/>
            <p:cNvSpPr>
              <a:spLocks/>
            </p:cNvSpPr>
            <p:nvPr/>
          </p:nvSpPr>
          <p:spPr bwMode="auto">
            <a:xfrm>
              <a:off x="446998" y="5711"/>
              <a:ext cx="204788" cy="429684"/>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3" name="Freeform 15"/>
            <p:cNvSpPr>
              <a:spLocks/>
            </p:cNvSpPr>
            <p:nvPr/>
          </p:nvSpPr>
          <p:spPr bwMode="auto">
            <a:xfrm>
              <a:off x="218398" y="5711"/>
              <a:ext cx="203200" cy="429684"/>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4" name="Freeform 16"/>
            <p:cNvSpPr>
              <a:spLocks/>
            </p:cNvSpPr>
            <p:nvPr/>
          </p:nvSpPr>
          <p:spPr bwMode="auto">
            <a:xfrm>
              <a:off x="259673" y="5711"/>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5" name="Freeform 17"/>
            <p:cNvSpPr>
              <a:spLocks/>
            </p:cNvSpPr>
            <p:nvPr/>
          </p:nvSpPr>
          <p:spPr bwMode="auto">
            <a:xfrm>
              <a:off x="947060" y="5711"/>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6" name="Freeform 18"/>
            <p:cNvSpPr>
              <a:spLocks/>
            </p:cNvSpPr>
            <p:nvPr/>
          </p:nvSpPr>
          <p:spPr bwMode="auto">
            <a:xfrm>
              <a:off x="905785" y="5711"/>
              <a:ext cx="203200" cy="429684"/>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7" name="Freeform 19"/>
            <p:cNvSpPr>
              <a:spLocks/>
            </p:cNvSpPr>
            <p:nvPr/>
          </p:nvSpPr>
          <p:spPr bwMode="auto">
            <a:xfrm>
              <a:off x="1134385" y="5711"/>
              <a:ext cx="204788" cy="429684"/>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8" name="Freeform 20"/>
            <p:cNvSpPr>
              <a:spLocks/>
            </p:cNvSpPr>
            <p:nvPr/>
          </p:nvSpPr>
          <p:spPr bwMode="auto">
            <a:xfrm>
              <a:off x="1175660" y="5711"/>
              <a:ext cx="204788" cy="429684"/>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9" name="Freeform 21"/>
            <p:cNvSpPr>
              <a:spLocks/>
            </p:cNvSpPr>
            <p:nvPr/>
          </p:nvSpPr>
          <p:spPr bwMode="auto">
            <a:xfrm>
              <a:off x="1405848" y="5711"/>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0" name="Freeform 22"/>
            <p:cNvSpPr>
              <a:spLocks/>
            </p:cNvSpPr>
            <p:nvPr/>
          </p:nvSpPr>
          <p:spPr bwMode="auto">
            <a:xfrm>
              <a:off x="1364573" y="5711"/>
              <a:ext cx="203200" cy="429684"/>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1" name="Freeform 26"/>
            <p:cNvSpPr>
              <a:spLocks/>
            </p:cNvSpPr>
            <p:nvPr/>
          </p:nvSpPr>
          <p:spPr bwMode="auto">
            <a:xfrm>
              <a:off x="1821773" y="5711"/>
              <a:ext cx="204788" cy="429684"/>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2" name="Freeform 27"/>
            <p:cNvSpPr>
              <a:spLocks/>
            </p:cNvSpPr>
            <p:nvPr/>
          </p:nvSpPr>
          <p:spPr bwMode="auto">
            <a:xfrm>
              <a:off x="1593173" y="5711"/>
              <a:ext cx="203200" cy="429684"/>
            </a:xfrm>
            <a:custGeom>
              <a:avLst/>
              <a:gdLst>
                <a:gd name="T0" fmla="*/ 96 w 257"/>
                <a:gd name="T1" fmla="*/ 190 h 406"/>
                <a:gd name="T2" fmla="*/ 230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0"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3" name="Freeform 28"/>
            <p:cNvSpPr>
              <a:spLocks/>
            </p:cNvSpPr>
            <p:nvPr/>
          </p:nvSpPr>
          <p:spPr bwMode="auto">
            <a:xfrm>
              <a:off x="1634448" y="5711"/>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4" name="Freeform 32"/>
            <p:cNvSpPr>
              <a:spLocks/>
            </p:cNvSpPr>
            <p:nvPr/>
          </p:nvSpPr>
          <p:spPr bwMode="auto">
            <a:xfrm>
              <a:off x="-199115" y="433279"/>
              <a:ext cx="204788" cy="429684"/>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5" name="Freeform 33"/>
            <p:cNvSpPr>
              <a:spLocks/>
            </p:cNvSpPr>
            <p:nvPr/>
          </p:nvSpPr>
          <p:spPr bwMode="auto">
            <a:xfrm>
              <a:off x="31073" y="433279"/>
              <a:ext cx="203200" cy="429684"/>
            </a:xfrm>
            <a:custGeom>
              <a:avLst/>
              <a:gdLst>
                <a:gd name="T0" fmla="*/ 161 w 257"/>
                <a:gd name="T1" fmla="*/ 214 h 406"/>
                <a:gd name="T2" fmla="*/ 27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7"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6" name="Freeform 34"/>
            <p:cNvSpPr>
              <a:spLocks/>
            </p:cNvSpPr>
            <p:nvPr/>
          </p:nvSpPr>
          <p:spPr bwMode="auto">
            <a:xfrm>
              <a:off x="-10202" y="43327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7" name="Freeform 35"/>
            <p:cNvSpPr>
              <a:spLocks/>
            </p:cNvSpPr>
            <p:nvPr/>
          </p:nvSpPr>
          <p:spPr bwMode="auto">
            <a:xfrm>
              <a:off x="677185" y="43327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8" name="Freeform 36"/>
            <p:cNvSpPr>
              <a:spLocks/>
            </p:cNvSpPr>
            <p:nvPr/>
          </p:nvSpPr>
          <p:spPr bwMode="auto">
            <a:xfrm>
              <a:off x="718460" y="433279"/>
              <a:ext cx="203200" cy="429684"/>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9" name="Freeform 37"/>
            <p:cNvSpPr>
              <a:spLocks/>
            </p:cNvSpPr>
            <p:nvPr/>
          </p:nvSpPr>
          <p:spPr bwMode="auto">
            <a:xfrm>
              <a:off x="488273" y="433279"/>
              <a:ext cx="204788" cy="429684"/>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0" name="Freeform 38"/>
            <p:cNvSpPr>
              <a:spLocks/>
            </p:cNvSpPr>
            <p:nvPr/>
          </p:nvSpPr>
          <p:spPr bwMode="auto">
            <a:xfrm>
              <a:off x="446998" y="433279"/>
              <a:ext cx="204788" cy="429684"/>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1" name="Freeform 39"/>
            <p:cNvSpPr>
              <a:spLocks/>
            </p:cNvSpPr>
            <p:nvPr/>
          </p:nvSpPr>
          <p:spPr bwMode="auto">
            <a:xfrm>
              <a:off x="218398" y="43327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2" name="Freeform 40"/>
            <p:cNvSpPr>
              <a:spLocks/>
            </p:cNvSpPr>
            <p:nvPr/>
          </p:nvSpPr>
          <p:spPr bwMode="auto">
            <a:xfrm>
              <a:off x="259673" y="433279"/>
              <a:ext cx="203200" cy="429684"/>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3" name="Freeform 41"/>
            <p:cNvSpPr>
              <a:spLocks/>
            </p:cNvSpPr>
            <p:nvPr/>
          </p:nvSpPr>
          <p:spPr bwMode="auto">
            <a:xfrm>
              <a:off x="947060" y="433279"/>
              <a:ext cx="203200" cy="429684"/>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4" name="Freeform 42"/>
            <p:cNvSpPr>
              <a:spLocks/>
            </p:cNvSpPr>
            <p:nvPr/>
          </p:nvSpPr>
          <p:spPr bwMode="auto">
            <a:xfrm>
              <a:off x="905785" y="43327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5" name="Freeform 43"/>
            <p:cNvSpPr>
              <a:spLocks/>
            </p:cNvSpPr>
            <p:nvPr/>
          </p:nvSpPr>
          <p:spPr bwMode="auto">
            <a:xfrm>
              <a:off x="1134385" y="433279"/>
              <a:ext cx="204788" cy="429684"/>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6" name="Freeform 44"/>
            <p:cNvSpPr>
              <a:spLocks/>
            </p:cNvSpPr>
            <p:nvPr/>
          </p:nvSpPr>
          <p:spPr bwMode="auto">
            <a:xfrm>
              <a:off x="1175660" y="433279"/>
              <a:ext cx="204788" cy="429684"/>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7" name="Freeform 45"/>
            <p:cNvSpPr>
              <a:spLocks/>
            </p:cNvSpPr>
            <p:nvPr/>
          </p:nvSpPr>
          <p:spPr bwMode="auto">
            <a:xfrm>
              <a:off x="1405848" y="433279"/>
              <a:ext cx="203200" cy="429684"/>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8" name="Freeform 46"/>
            <p:cNvSpPr>
              <a:spLocks/>
            </p:cNvSpPr>
            <p:nvPr/>
          </p:nvSpPr>
          <p:spPr bwMode="auto">
            <a:xfrm>
              <a:off x="1364573" y="43327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9" name="Freeform 50"/>
            <p:cNvSpPr>
              <a:spLocks/>
            </p:cNvSpPr>
            <p:nvPr/>
          </p:nvSpPr>
          <p:spPr bwMode="auto">
            <a:xfrm>
              <a:off x="1821773" y="433279"/>
              <a:ext cx="204788" cy="429684"/>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0" name="Freeform 51"/>
            <p:cNvSpPr>
              <a:spLocks/>
            </p:cNvSpPr>
            <p:nvPr/>
          </p:nvSpPr>
          <p:spPr bwMode="auto">
            <a:xfrm>
              <a:off x="1593173" y="43327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0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1" name="Freeform 52"/>
            <p:cNvSpPr>
              <a:spLocks/>
            </p:cNvSpPr>
            <p:nvPr/>
          </p:nvSpPr>
          <p:spPr bwMode="auto">
            <a:xfrm>
              <a:off x="1634448" y="433279"/>
              <a:ext cx="203200" cy="429684"/>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2" name="Freeform 56"/>
            <p:cNvSpPr>
              <a:spLocks/>
            </p:cNvSpPr>
            <p:nvPr/>
          </p:nvSpPr>
          <p:spPr bwMode="auto">
            <a:xfrm>
              <a:off x="-199115" y="862963"/>
              <a:ext cx="204788" cy="429684"/>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3" name="Freeform 57"/>
            <p:cNvSpPr>
              <a:spLocks/>
            </p:cNvSpPr>
            <p:nvPr/>
          </p:nvSpPr>
          <p:spPr bwMode="auto">
            <a:xfrm>
              <a:off x="31073" y="862963"/>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7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7" y="0"/>
                  </a:lnTo>
                  <a:lnTo>
                    <a:pt x="161"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4" name="Freeform 58"/>
            <p:cNvSpPr>
              <a:spLocks/>
            </p:cNvSpPr>
            <p:nvPr/>
          </p:nvSpPr>
          <p:spPr bwMode="auto">
            <a:xfrm>
              <a:off x="-10202" y="862963"/>
              <a:ext cx="203200" cy="429684"/>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5" name="Freeform 59"/>
            <p:cNvSpPr>
              <a:spLocks/>
            </p:cNvSpPr>
            <p:nvPr/>
          </p:nvSpPr>
          <p:spPr bwMode="auto">
            <a:xfrm>
              <a:off x="677185" y="862963"/>
              <a:ext cx="203200" cy="429684"/>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6" name="Freeform 60"/>
            <p:cNvSpPr>
              <a:spLocks/>
            </p:cNvSpPr>
            <p:nvPr/>
          </p:nvSpPr>
          <p:spPr bwMode="auto">
            <a:xfrm>
              <a:off x="718460" y="862963"/>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7" name="Freeform 61"/>
            <p:cNvSpPr>
              <a:spLocks/>
            </p:cNvSpPr>
            <p:nvPr/>
          </p:nvSpPr>
          <p:spPr bwMode="auto">
            <a:xfrm>
              <a:off x="488273" y="862963"/>
              <a:ext cx="204788" cy="429684"/>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8" name="Freeform 62"/>
            <p:cNvSpPr>
              <a:spLocks/>
            </p:cNvSpPr>
            <p:nvPr/>
          </p:nvSpPr>
          <p:spPr bwMode="auto">
            <a:xfrm>
              <a:off x="446998" y="862963"/>
              <a:ext cx="204788" cy="429684"/>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9" name="Freeform 63"/>
            <p:cNvSpPr>
              <a:spLocks/>
            </p:cNvSpPr>
            <p:nvPr/>
          </p:nvSpPr>
          <p:spPr bwMode="auto">
            <a:xfrm>
              <a:off x="218398" y="862963"/>
              <a:ext cx="203200" cy="429684"/>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0" name="Freeform 64"/>
            <p:cNvSpPr>
              <a:spLocks/>
            </p:cNvSpPr>
            <p:nvPr/>
          </p:nvSpPr>
          <p:spPr bwMode="auto">
            <a:xfrm>
              <a:off x="259673" y="862963"/>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1" name="Freeform 65"/>
            <p:cNvSpPr>
              <a:spLocks/>
            </p:cNvSpPr>
            <p:nvPr/>
          </p:nvSpPr>
          <p:spPr bwMode="auto">
            <a:xfrm>
              <a:off x="947060" y="862963"/>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2" name="Freeform 66"/>
            <p:cNvSpPr>
              <a:spLocks/>
            </p:cNvSpPr>
            <p:nvPr/>
          </p:nvSpPr>
          <p:spPr bwMode="auto">
            <a:xfrm>
              <a:off x="905785" y="862963"/>
              <a:ext cx="203200" cy="429684"/>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3" name="Freeform 67"/>
            <p:cNvSpPr>
              <a:spLocks/>
            </p:cNvSpPr>
            <p:nvPr/>
          </p:nvSpPr>
          <p:spPr bwMode="auto">
            <a:xfrm>
              <a:off x="1134385" y="862963"/>
              <a:ext cx="204788" cy="429684"/>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4" name="Freeform 68"/>
            <p:cNvSpPr>
              <a:spLocks/>
            </p:cNvSpPr>
            <p:nvPr/>
          </p:nvSpPr>
          <p:spPr bwMode="auto">
            <a:xfrm>
              <a:off x="1175660" y="862963"/>
              <a:ext cx="204788" cy="429684"/>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5" name="Freeform 69"/>
            <p:cNvSpPr>
              <a:spLocks/>
            </p:cNvSpPr>
            <p:nvPr/>
          </p:nvSpPr>
          <p:spPr bwMode="auto">
            <a:xfrm>
              <a:off x="1405848" y="862963"/>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6" name="Freeform 70"/>
            <p:cNvSpPr>
              <a:spLocks/>
            </p:cNvSpPr>
            <p:nvPr/>
          </p:nvSpPr>
          <p:spPr bwMode="auto">
            <a:xfrm>
              <a:off x="1364573" y="862963"/>
              <a:ext cx="203200" cy="429684"/>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7" name="Freeform 74"/>
            <p:cNvSpPr>
              <a:spLocks/>
            </p:cNvSpPr>
            <p:nvPr/>
          </p:nvSpPr>
          <p:spPr bwMode="auto">
            <a:xfrm>
              <a:off x="1821773" y="862963"/>
              <a:ext cx="204788" cy="429684"/>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8" name="Freeform 75"/>
            <p:cNvSpPr>
              <a:spLocks/>
            </p:cNvSpPr>
            <p:nvPr/>
          </p:nvSpPr>
          <p:spPr bwMode="auto">
            <a:xfrm>
              <a:off x="1593173" y="862963"/>
              <a:ext cx="203200" cy="429684"/>
            </a:xfrm>
            <a:custGeom>
              <a:avLst/>
              <a:gdLst>
                <a:gd name="T0" fmla="*/ 96 w 257"/>
                <a:gd name="T1" fmla="*/ 190 h 406"/>
                <a:gd name="T2" fmla="*/ 230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0"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9" name="Freeform 76"/>
            <p:cNvSpPr>
              <a:spLocks/>
            </p:cNvSpPr>
            <p:nvPr/>
          </p:nvSpPr>
          <p:spPr bwMode="auto">
            <a:xfrm>
              <a:off x="1634448" y="862963"/>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0" name="Freeform 80"/>
            <p:cNvSpPr>
              <a:spLocks/>
            </p:cNvSpPr>
            <p:nvPr/>
          </p:nvSpPr>
          <p:spPr bwMode="auto">
            <a:xfrm>
              <a:off x="-199115" y="1290529"/>
              <a:ext cx="204788" cy="429684"/>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1" name="Freeform 81"/>
            <p:cNvSpPr>
              <a:spLocks/>
            </p:cNvSpPr>
            <p:nvPr/>
          </p:nvSpPr>
          <p:spPr bwMode="auto">
            <a:xfrm>
              <a:off x="31073" y="1290529"/>
              <a:ext cx="203200" cy="429684"/>
            </a:xfrm>
            <a:custGeom>
              <a:avLst/>
              <a:gdLst>
                <a:gd name="T0" fmla="*/ 161 w 257"/>
                <a:gd name="T1" fmla="*/ 214 h 406"/>
                <a:gd name="T2" fmla="*/ 27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7"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2" name="Freeform 82"/>
            <p:cNvSpPr>
              <a:spLocks/>
            </p:cNvSpPr>
            <p:nvPr/>
          </p:nvSpPr>
          <p:spPr bwMode="auto">
            <a:xfrm>
              <a:off x="-10202" y="129052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3" name="Freeform 83"/>
            <p:cNvSpPr>
              <a:spLocks/>
            </p:cNvSpPr>
            <p:nvPr/>
          </p:nvSpPr>
          <p:spPr bwMode="auto">
            <a:xfrm>
              <a:off x="677185" y="129052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4" name="Freeform 84"/>
            <p:cNvSpPr>
              <a:spLocks/>
            </p:cNvSpPr>
            <p:nvPr/>
          </p:nvSpPr>
          <p:spPr bwMode="auto">
            <a:xfrm>
              <a:off x="718460" y="1290529"/>
              <a:ext cx="203200" cy="429684"/>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5" name="Freeform 85"/>
            <p:cNvSpPr>
              <a:spLocks/>
            </p:cNvSpPr>
            <p:nvPr/>
          </p:nvSpPr>
          <p:spPr bwMode="auto">
            <a:xfrm>
              <a:off x="488273" y="1290529"/>
              <a:ext cx="204788" cy="429684"/>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6" name="Freeform 86"/>
            <p:cNvSpPr>
              <a:spLocks/>
            </p:cNvSpPr>
            <p:nvPr/>
          </p:nvSpPr>
          <p:spPr bwMode="auto">
            <a:xfrm>
              <a:off x="446998" y="1290529"/>
              <a:ext cx="204788" cy="429684"/>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7" name="Freeform 87"/>
            <p:cNvSpPr>
              <a:spLocks/>
            </p:cNvSpPr>
            <p:nvPr/>
          </p:nvSpPr>
          <p:spPr bwMode="auto">
            <a:xfrm>
              <a:off x="218398" y="129052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8" name="Freeform 88"/>
            <p:cNvSpPr>
              <a:spLocks/>
            </p:cNvSpPr>
            <p:nvPr/>
          </p:nvSpPr>
          <p:spPr bwMode="auto">
            <a:xfrm>
              <a:off x="259673" y="1290529"/>
              <a:ext cx="203200" cy="429684"/>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9" name="Freeform 89"/>
            <p:cNvSpPr>
              <a:spLocks/>
            </p:cNvSpPr>
            <p:nvPr/>
          </p:nvSpPr>
          <p:spPr bwMode="auto">
            <a:xfrm>
              <a:off x="947060" y="1290529"/>
              <a:ext cx="203200" cy="429684"/>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0" name="Freeform 90"/>
            <p:cNvSpPr>
              <a:spLocks/>
            </p:cNvSpPr>
            <p:nvPr/>
          </p:nvSpPr>
          <p:spPr bwMode="auto">
            <a:xfrm>
              <a:off x="905785" y="129052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1" name="Freeform 91"/>
            <p:cNvSpPr>
              <a:spLocks/>
            </p:cNvSpPr>
            <p:nvPr/>
          </p:nvSpPr>
          <p:spPr bwMode="auto">
            <a:xfrm>
              <a:off x="1134385" y="1290529"/>
              <a:ext cx="204788" cy="429684"/>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2" name="Freeform 92"/>
            <p:cNvSpPr>
              <a:spLocks/>
            </p:cNvSpPr>
            <p:nvPr/>
          </p:nvSpPr>
          <p:spPr bwMode="auto">
            <a:xfrm>
              <a:off x="1175660" y="1290529"/>
              <a:ext cx="204788" cy="429684"/>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3" name="Freeform 93"/>
            <p:cNvSpPr>
              <a:spLocks/>
            </p:cNvSpPr>
            <p:nvPr/>
          </p:nvSpPr>
          <p:spPr bwMode="auto">
            <a:xfrm>
              <a:off x="1405848" y="1290529"/>
              <a:ext cx="203200" cy="429684"/>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4" name="Freeform 94"/>
            <p:cNvSpPr>
              <a:spLocks/>
            </p:cNvSpPr>
            <p:nvPr/>
          </p:nvSpPr>
          <p:spPr bwMode="auto">
            <a:xfrm>
              <a:off x="1364573" y="129052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5" name="Freeform 98"/>
            <p:cNvSpPr>
              <a:spLocks/>
            </p:cNvSpPr>
            <p:nvPr/>
          </p:nvSpPr>
          <p:spPr bwMode="auto">
            <a:xfrm>
              <a:off x="1821773" y="1290529"/>
              <a:ext cx="204788" cy="429684"/>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6" name="Freeform 99"/>
            <p:cNvSpPr>
              <a:spLocks/>
            </p:cNvSpPr>
            <p:nvPr/>
          </p:nvSpPr>
          <p:spPr bwMode="auto">
            <a:xfrm>
              <a:off x="1593173" y="129052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0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7" name="Freeform 100"/>
            <p:cNvSpPr>
              <a:spLocks/>
            </p:cNvSpPr>
            <p:nvPr/>
          </p:nvSpPr>
          <p:spPr bwMode="auto">
            <a:xfrm>
              <a:off x="1634448" y="1290529"/>
              <a:ext cx="203200" cy="429684"/>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8" name="Freeform 104"/>
            <p:cNvSpPr>
              <a:spLocks/>
            </p:cNvSpPr>
            <p:nvPr/>
          </p:nvSpPr>
          <p:spPr bwMode="auto">
            <a:xfrm>
              <a:off x="-199115" y="1720211"/>
              <a:ext cx="204788" cy="429684"/>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89" name="Freeform 105"/>
            <p:cNvSpPr>
              <a:spLocks/>
            </p:cNvSpPr>
            <p:nvPr/>
          </p:nvSpPr>
          <p:spPr bwMode="auto">
            <a:xfrm>
              <a:off x="31073" y="1720211"/>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7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7" y="0"/>
                  </a:lnTo>
                  <a:lnTo>
                    <a:pt x="161"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0" name="Freeform 106"/>
            <p:cNvSpPr>
              <a:spLocks/>
            </p:cNvSpPr>
            <p:nvPr/>
          </p:nvSpPr>
          <p:spPr bwMode="auto">
            <a:xfrm>
              <a:off x="-10202" y="1720211"/>
              <a:ext cx="203200" cy="429684"/>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1" name="Freeform 107"/>
            <p:cNvSpPr>
              <a:spLocks/>
            </p:cNvSpPr>
            <p:nvPr/>
          </p:nvSpPr>
          <p:spPr bwMode="auto">
            <a:xfrm>
              <a:off x="677185" y="1720211"/>
              <a:ext cx="203200" cy="429684"/>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2" name="Freeform 108"/>
            <p:cNvSpPr>
              <a:spLocks/>
            </p:cNvSpPr>
            <p:nvPr/>
          </p:nvSpPr>
          <p:spPr bwMode="auto">
            <a:xfrm>
              <a:off x="718460" y="1720211"/>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3" name="Freeform 109"/>
            <p:cNvSpPr>
              <a:spLocks/>
            </p:cNvSpPr>
            <p:nvPr/>
          </p:nvSpPr>
          <p:spPr bwMode="auto">
            <a:xfrm>
              <a:off x="488273" y="1720211"/>
              <a:ext cx="204788" cy="429684"/>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4" name="Freeform 110"/>
            <p:cNvSpPr>
              <a:spLocks/>
            </p:cNvSpPr>
            <p:nvPr/>
          </p:nvSpPr>
          <p:spPr bwMode="auto">
            <a:xfrm>
              <a:off x="446998" y="1720211"/>
              <a:ext cx="204788" cy="429684"/>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5" name="Freeform 111"/>
            <p:cNvSpPr>
              <a:spLocks/>
            </p:cNvSpPr>
            <p:nvPr/>
          </p:nvSpPr>
          <p:spPr bwMode="auto">
            <a:xfrm>
              <a:off x="218398" y="1720211"/>
              <a:ext cx="203200" cy="429684"/>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6" name="Freeform 112"/>
            <p:cNvSpPr>
              <a:spLocks/>
            </p:cNvSpPr>
            <p:nvPr/>
          </p:nvSpPr>
          <p:spPr bwMode="auto">
            <a:xfrm>
              <a:off x="259673" y="1720211"/>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7" name="Freeform 113"/>
            <p:cNvSpPr>
              <a:spLocks/>
            </p:cNvSpPr>
            <p:nvPr/>
          </p:nvSpPr>
          <p:spPr bwMode="auto">
            <a:xfrm>
              <a:off x="947060" y="1720211"/>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8" name="Freeform 114"/>
            <p:cNvSpPr>
              <a:spLocks/>
            </p:cNvSpPr>
            <p:nvPr/>
          </p:nvSpPr>
          <p:spPr bwMode="auto">
            <a:xfrm>
              <a:off x="905785" y="1720211"/>
              <a:ext cx="203200" cy="429684"/>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99" name="Freeform 115"/>
            <p:cNvSpPr>
              <a:spLocks/>
            </p:cNvSpPr>
            <p:nvPr/>
          </p:nvSpPr>
          <p:spPr bwMode="auto">
            <a:xfrm>
              <a:off x="1134385" y="1720211"/>
              <a:ext cx="204788" cy="429684"/>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0" name="Freeform 116"/>
            <p:cNvSpPr>
              <a:spLocks/>
            </p:cNvSpPr>
            <p:nvPr/>
          </p:nvSpPr>
          <p:spPr bwMode="auto">
            <a:xfrm>
              <a:off x="1175660" y="1720211"/>
              <a:ext cx="204788" cy="429684"/>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1" name="Freeform 117"/>
            <p:cNvSpPr>
              <a:spLocks/>
            </p:cNvSpPr>
            <p:nvPr/>
          </p:nvSpPr>
          <p:spPr bwMode="auto">
            <a:xfrm>
              <a:off x="1405848" y="1720211"/>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2" name="Freeform 118"/>
            <p:cNvSpPr>
              <a:spLocks/>
            </p:cNvSpPr>
            <p:nvPr/>
          </p:nvSpPr>
          <p:spPr bwMode="auto">
            <a:xfrm>
              <a:off x="1364573" y="1720211"/>
              <a:ext cx="203200" cy="429684"/>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3" name="Freeform 122"/>
            <p:cNvSpPr>
              <a:spLocks/>
            </p:cNvSpPr>
            <p:nvPr/>
          </p:nvSpPr>
          <p:spPr bwMode="auto">
            <a:xfrm>
              <a:off x="1821773" y="1720211"/>
              <a:ext cx="204788" cy="429684"/>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4" name="Freeform 123"/>
            <p:cNvSpPr>
              <a:spLocks/>
            </p:cNvSpPr>
            <p:nvPr/>
          </p:nvSpPr>
          <p:spPr bwMode="auto">
            <a:xfrm>
              <a:off x="1593173" y="1720211"/>
              <a:ext cx="203200" cy="429684"/>
            </a:xfrm>
            <a:custGeom>
              <a:avLst/>
              <a:gdLst>
                <a:gd name="T0" fmla="*/ 96 w 257"/>
                <a:gd name="T1" fmla="*/ 190 h 406"/>
                <a:gd name="T2" fmla="*/ 230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0"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5" name="Freeform 124"/>
            <p:cNvSpPr>
              <a:spLocks/>
            </p:cNvSpPr>
            <p:nvPr/>
          </p:nvSpPr>
          <p:spPr bwMode="auto">
            <a:xfrm>
              <a:off x="1634448" y="1720211"/>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6" name="Freeform 128"/>
            <p:cNvSpPr>
              <a:spLocks/>
            </p:cNvSpPr>
            <p:nvPr/>
          </p:nvSpPr>
          <p:spPr bwMode="auto">
            <a:xfrm>
              <a:off x="-199115" y="2147778"/>
              <a:ext cx="204788" cy="429684"/>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7" name="Freeform 129"/>
            <p:cNvSpPr>
              <a:spLocks/>
            </p:cNvSpPr>
            <p:nvPr/>
          </p:nvSpPr>
          <p:spPr bwMode="auto">
            <a:xfrm>
              <a:off x="31073" y="2147778"/>
              <a:ext cx="203200" cy="429684"/>
            </a:xfrm>
            <a:custGeom>
              <a:avLst/>
              <a:gdLst>
                <a:gd name="T0" fmla="*/ 161 w 257"/>
                <a:gd name="T1" fmla="*/ 214 h 406"/>
                <a:gd name="T2" fmla="*/ 27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7"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8" name="Freeform 130"/>
            <p:cNvSpPr>
              <a:spLocks/>
            </p:cNvSpPr>
            <p:nvPr/>
          </p:nvSpPr>
          <p:spPr bwMode="auto">
            <a:xfrm>
              <a:off x="-10202" y="2147778"/>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09" name="Freeform 131"/>
            <p:cNvSpPr>
              <a:spLocks/>
            </p:cNvSpPr>
            <p:nvPr/>
          </p:nvSpPr>
          <p:spPr bwMode="auto">
            <a:xfrm>
              <a:off x="677185" y="2147778"/>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0" name="Freeform 132"/>
            <p:cNvSpPr>
              <a:spLocks/>
            </p:cNvSpPr>
            <p:nvPr/>
          </p:nvSpPr>
          <p:spPr bwMode="auto">
            <a:xfrm>
              <a:off x="718460" y="2147778"/>
              <a:ext cx="203200" cy="429684"/>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1" name="Freeform 133"/>
            <p:cNvSpPr>
              <a:spLocks/>
            </p:cNvSpPr>
            <p:nvPr/>
          </p:nvSpPr>
          <p:spPr bwMode="auto">
            <a:xfrm>
              <a:off x="488273" y="2147778"/>
              <a:ext cx="204788" cy="429684"/>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2" name="Freeform 134"/>
            <p:cNvSpPr>
              <a:spLocks/>
            </p:cNvSpPr>
            <p:nvPr/>
          </p:nvSpPr>
          <p:spPr bwMode="auto">
            <a:xfrm>
              <a:off x="446998" y="2147778"/>
              <a:ext cx="204788" cy="429684"/>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3" name="Freeform 135"/>
            <p:cNvSpPr>
              <a:spLocks/>
            </p:cNvSpPr>
            <p:nvPr/>
          </p:nvSpPr>
          <p:spPr bwMode="auto">
            <a:xfrm>
              <a:off x="218398" y="2147778"/>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4" name="Freeform 136"/>
            <p:cNvSpPr>
              <a:spLocks/>
            </p:cNvSpPr>
            <p:nvPr/>
          </p:nvSpPr>
          <p:spPr bwMode="auto">
            <a:xfrm>
              <a:off x="259673" y="2147778"/>
              <a:ext cx="203200" cy="429684"/>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5" name="Freeform 137"/>
            <p:cNvSpPr>
              <a:spLocks/>
            </p:cNvSpPr>
            <p:nvPr/>
          </p:nvSpPr>
          <p:spPr bwMode="auto">
            <a:xfrm>
              <a:off x="947060" y="2147778"/>
              <a:ext cx="203200" cy="429684"/>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6" name="Freeform 138"/>
            <p:cNvSpPr>
              <a:spLocks/>
            </p:cNvSpPr>
            <p:nvPr/>
          </p:nvSpPr>
          <p:spPr bwMode="auto">
            <a:xfrm>
              <a:off x="905785" y="2147778"/>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7" name="Freeform 139"/>
            <p:cNvSpPr>
              <a:spLocks/>
            </p:cNvSpPr>
            <p:nvPr/>
          </p:nvSpPr>
          <p:spPr bwMode="auto">
            <a:xfrm>
              <a:off x="1134385" y="2147778"/>
              <a:ext cx="204788" cy="429684"/>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8" name="Freeform 140"/>
            <p:cNvSpPr>
              <a:spLocks/>
            </p:cNvSpPr>
            <p:nvPr/>
          </p:nvSpPr>
          <p:spPr bwMode="auto">
            <a:xfrm>
              <a:off x="1175660" y="2147778"/>
              <a:ext cx="204788" cy="429684"/>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19" name="Freeform 141"/>
            <p:cNvSpPr>
              <a:spLocks/>
            </p:cNvSpPr>
            <p:nvPr/>
          </p:nvSpPr>
          <p:spPr bwMode="auto">
            <a:xfrm>
              <a:off x="1405848" y="2147778"/>
              <a:ext cx="203200" cy="429684"/>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0" name="Freeform 142"/>
            <p:cNvSpPr>
              <a:spLocks/>
            </p:cNvSpPr>
            <p:nvPr/>
          </p:nvSpPr>
          <p:spPr bwMode="auto">
            <a:xfrm>
              <a:off x="1364573" y="2147778"/>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1" name="Freeform 146"/>
            <p:cNvSpPr>
              <a:spLocks/>
            </p:cNvSpPr>
            <p:nvPr/>
          </p:nvSpPr>
          <p:spPr bwMode="auto">
            <a:xfrm>
              <a:off x="1821773" y="2147778"/>
              <a:ext cx="204788" cy="429684"/>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2" name="Freeform 147"/>
            <p:cNvSpPr>
              <a:spLocks/>
            </p:cNvSpPr>
            <p:nvPr/>
          </p:nvSpPr>
          <p:spPr bwMode="auto">
            <a:xfrm>
              <a:off x="1593173" y="2147778"/>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0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3" name="Freeform 148"/>
            <p:cNvSpPr>
              <a:spLocks/>
            </p:cNvSpPr>
            <p:nvPr/>
          </p:nvSpPr>
          <p:spPr bwMode="auto">
            <a:xfrm>
              <a:off x="1634448" y="2147778"/>
              <a:ext cx="203200" cy="429684"/>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4" name="Freeform 152"/>
            <p:cNvSpPr>
              <a:spLocks/>
            </p:cNvSpPr>
            <p:nvPr/>
          </p:nvSpPr>
          <p:spPr bwMode="auto">
            <a:xfrm>
              <a:off x="-199115" y="2577463"/>
              <a:ext cx="204788" cy="429684"/>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5" name="Freeform 153"/>
            <p:cNvSpPr>
              <a:spLocks/>
            </p:cNvSpPr>
            <p:nvPr/>
          </p:nvSpPr>
          <p:spPr bwMode="auto">
            <a:xfrm>
              <a:off x="31073" y="2577463"/>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7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7" y="0"/>
                  </a:lnTo>
                  <a:lnTo>
                    <a:pt x="161"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6" name="Freeform 154"/>
            <p:cNvSpPr>
              <a:spLocks/>
            </p:cNvSpPr>
            <p:nvPr/>
          </p:nvSpPr>
          <p:spPr bwMode="auto">
            <a:xfrm>
              <a:off x="-10202" y="2577463"/>
              <a:ext cx="203200" cy="429684"/>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7" name="Freeform 155"/>
            <p:cNvSpPr>
              <a:spLocks/>
            </p:cNvSpPr>
            <p:nvPr/>
          </p:nvSpPr>
          <p:spPr bwMode="auto">
            <a:xfrm>
              <a:off x="677185" y="2577463"/>
              <a:ext cx="203200" cy="429684"/>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8" name="Freeform 156"/>
            <p:cNvSpPr>
              <a:spLocks/>
            </p:cNvSpPr>
            <p:nvPr/>
          </p:nvSpPr>
          <p:spPr bwMode="auto">
            <a:xfrm>
              <a:off x="718460" y="2577463"/>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29" name="Freeform 157"/>
            <p:cNvSpPr>
              <a:spLocks/>
            </p:cNvSpPr>
            <p:nvPr/>
          </p:nvSpPr>
          <p:spPr bwMode="auto">
            <a:xfrm>
              <a:off x="488273" y="2577463"/>
              <a:ext cx="204788" cy="429684"/>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0" name="Freeform 158"/>
            <p:cNvSpPr>
              <a:spLocks/>
            </p:cNvSpPr>
            <p:nvPr/>
          </p:nvSpPr>
          <p:spPr bwMode="auto">
            <a:xfrm>
              <a:off x="446998" y="2577463"/>
              <a:ext cx="204788" cy="429684"/>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1" name="Freeform 159"/>
            <p:cNvSpPr>
              <a:spLocks/>
            </p:cNvSpPr>
            <p:nvPr/>
          </p:nvSpPr>
          <p:spPr bwMode="auto">
            <a:xfrm>
              <a:off x="218398" y="2577463"/>
              <a:ext cx="203200" cy="429684"/>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2" name="Freeform 160"/>
            <p:cNvSpPr>
              <a:spLocks/>
            </p:cNvSpPr>
            <p:nvPr/>
          </p:nvSpPr>
          <p:spPr bwMode="auto">
            <a:xfrm>
              <a:off x="259673" y="2577463"/>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3" name="Freeform 161"/>
            <p:cNvSpPr>
              <a:spLocks/>
            </p:cNvSpPr>
            <p:nvPr/>
          </p:nvSpPr>
          <p:spPr bwMode="auto">
            <a:xfrm>
              <a:off x="947060" y="2577463"/>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4" name="Freeform 162"/>
            <p:cNvSpPr>
              <a:spLocks/>
            </p:cNvSpPr>
            <p:nvPr/>
          </p:nvSpPr>
          <p:spPr bwMode="auto">
            <a:xfrm>
              <a:off x="905785" y="2577463"/>
              <a:ext cx="203200" cy="429684"/>
            </a:xfrm>
            <a:custGeom>
              <a:avLst/>
              <a:gdLst>
                <a:gd name="T0" fmla="*/ 96 w 257"/>
                <a:gd name="T1" fmla="*/ 190 h 406"/>
                <a:gd name="T2" fmla="*/ 231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1"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5" name="Freeform 163"/>
            <p:cNvSpPr>
              <a:spLocks/>
            </p:cNvSpPr>
            <p:nvPr/>
          </p:nvSpPr>
          <p:spPr bwMode="auto">
            <a:xfrm>
              <a:off x="1134385" y="2577463"/>
              <a:ext cx="204788" cy="429684"/>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6" name="Freeform 164"/>
            <p:cNvSpPr>
              <a:spLocks/>
            </p:cNvSpPr>
            <p:nvPr/>
          </p:nvSpPr>
          <p:spPr bwMode="auto">
            <a:xfrm>
              <a:off x="1175660" y="2577463"/>
              <a:ext cx="204788" cy="429684"/>
            </a:xfrm>
            <a:custGeom>
              <a:avLst/>
              <a:gdLst>
                <a:gd name="T0" fmla="*/ 236 w 256"/>
                <a:gd name="T1" fmla="*/ 190 h 406"/>
                <a:gd name="T2" fmla="*/ 236 w 256"/>
                <a:gd name="T3" fmla="*/ 0 h 406"/>
                <a:gd name="T4" fmla="*/ 256 w 256"/>
                <a:gd name="T5" fmla="*/ 0 h 406"/>
                <a:gd name="T6" fmla="*/ 256 w 256"/>
                <a:gd name="T7" fmla="*/ 406 h 406"/>
                <a:gd name="T8" fmla="*/ 236 w 256"/>
                <a:gd name="T9" fmla="*/ 406 h 406"/>
                <a:gd name="T10" fmla="*/ 236 w 256"/>
                <a:gd name="T11" fmla="*/ 210 h 406"/>
                <a:gd name="T12" fmla="*/ 161 w 256"/>
                <a:gd name="T13" fmla="*/ 210 h 406"/>
                <a:gd name="T14" fmla="*/ 34 w 256"/>
                <a:gd name="T15" fmla="*/ 406 h 406"/>
                <a:gd name="T16" fmla="*/ 9 w 256"/>
                <a:gd name="T17" fmla="*/ 406 h 406"/>
                <a:gd name="T18" fmla="*/ 142 w 256"/>
                <a:gd name="T19" fmla="*/ 201 h 406"/>
                <a:gd name="T20" fmla="*/ 0 w 256"/>
                <a:gd name="T21" fmla="*/ 0 h 406"/>
                <a:gd name="T22" fmla="*/ 26 w 256"/>
                <a:gd name="T23" fmla="*/ 0 h 406"/>
                <a:gd name="T24" fmla="*/ 160 w 256"/>
                <a:gd name="T25" fmla="*/ 190 h 406"/>
                <a:gd name="T26" fmla="*/ 23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0"/>
                  </a:moveTo>
                  <a:lnTo>
                    <a:pt x="236" y="0"/>
                  </a:lnTo>
                  <a:lnTo>
                    <a:pt x="256" y="0"/>
                  </a:lnTo>
                  <a:lnTo>
                    <a:pt x="256" y="406"/>
                  </a:lnTo>
                  <a:lnTo>
                    <a:pt x="236" y="406"/>
                  </a:lnTo>
                  <a:lnTo>
                    <a:pt x="236" y="210"/>
                  </a:lnTo>
                  <a:lnTo>
                    <a:pt x="161" y="210"/>
                  </a:lnTo>
                  <a:lnTo>
                    <a:pt x="34" y="406"/>
                  </a:lnTo>
                  <a:lnTo>
                    <a:pt x="9" y="406"/>
                  </a:lnTo>
                  <a:lnTo>
                    <a:pt x="142" y="201"/>
                  </a:lnTo>
                  <a:lnTo>
                    <a:pt x="0" y="0"/>
                  </a:lnTo>
                  <a:lnTo>
                    <a:pt x="26" y="0"/>
                  </a:lnTo>
                  <a:lnTo>
                    <a:pt x="160" y="190"/>
                  </a:lnTo>
                  <a:lnTo>
                    <a:pt x="23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7" name="Freeform 165"/>
            <p:cNvSpPr>
              <a:spLocks/>
            </p:cNvSpPr>
            <p:nvPr/>
          </p:nvSpPr>
          <p:spPr bwMode="auto">
            <a:xfrm>
              <a:off x="1405848" y="2577463"/>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2 w 257"/>
                <a:gd name="T13" fmla="*/ 210 h 406"/>
                <a:gd name="T14" fmla="*/ 35 w 257"/>
                <a:gd name="T15" fmla="*/ 406 h 406"/>
                <a:gd name="T16" fmla="*/ 9 w 257"/>
                <a:gd name="T17" fmla="*/ 406 h 406"/>
                <a:gd name="T18" fmla="*/ 143 w 257"/>
                <a:gd name="T19" fmla="*/ 201 h 406"/>
                <a:gd name="T20" fmla="*/ 0 w 257"/>
                <a:gd name="T21" fmla="*/ 0 h 406"/>
                <a:gd name="T22" fmla="*/ 26 w 257"/>
                <a:gd name="T23" fmla="*/ 0 h 406"/>
                <a:gd name="T24" fmla="*/ 161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2" y="210"/>
                  </a:lnTo>
                  <a:lnTo>
                    <a:pt x="35" y="406"/>
                  </a:lnTo>
                  <a:lnTo>
                    <a:pt x="9" y="406"/>
                  </a:lnTo>
                  <a:lnTo>
                    <a:pt x="143" y="201"/>
                  </a:lnTo>
                  <a:lnTo>
                    <a:pt x="0" y="0"/>
                  </a:lnTo>
                  <a:lnTo>
                    <a:pt x="26" y="0"/>
                  </a:lnTo>
                  <a:lnTo>
                    <a:pt x="161"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8" name="Freeform 166"/>
            <p:cNvSpPr>
              <a:spLocks/>
            </p:cNvSpPr>
            <p:nvPr/>
          </p:nvSpPr>
          <p:spPr bwMode="auto">
            <a:xfrm>
              <a:off x="1364573" y="2577463"/>
              <a:ext cx="203200" cy="429684"/>
            </a:xfrm>
            <a:custGeom>
              <a:avLst/>
              <a:gdLst>
                <a:gd name="T0" fmla="*/ 97 w 257"/>
                <a:gd name="T1" fmla="*/ 190 h 406"/>
                <a:gd name="T2" fmla="*/ 231 w 257"/>
                <a:gd name="T3" fmla="*/ 0 h 406"/>
                <a:gd name="T4" fmla="*/ 257 w 257"/>
                <a:gd name="T5" fmla="*/ 0 h 406"/>
                <a:gd name="T6" fmla="*/ 115 w 257"/>
                <a:gd name="T7" fmla="*/ 201 h 406"/>
                <a:gd name="T8" fmla="*/ 248 w 257"/>
                <a:gd name="T9" fmla="*/ 406 h 406"/>
                <a:gd name="T10" fmla="*/ 223 w 257"/>
                <a:gd name="T11" fmla="*/ 406 h 406"/>
                <a:gd name="T12" fmla="*/ 96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0"/>
                  </a:moveTo>
                  <a:lnTo>
                    <a:pt x="231" y="0"/>
                  </a:lnTo>
                  <a:lnTo>
                    <a:pt x="257" y="0"/>
                  </a:lnTo>
                  <a:lnTo>
                    <a:pt x="115" y="201"/>
                  </a:lnTo>
                  <a:lnTo>
                    <a:pt x="248" y="406"/>
                  </a:lnTo>
                  <a:lnTo>
                    <a:pt x="223" y="406"/>
                  </a:lnTo>
                  <a:lnTo>
                    <a:pt x="96" y="210"/>
                  </a:lnTo>
                  <a:lnTo>
                    <a:pt x="20" y="210"/>
                  </a:lnTo>
                  <a:lnTo>
                    <a:pt x="20" y="406"/>
                  </a:lnTo>
                  <a:lnTo>
                    <a:pt x="0" y="406"/>
                  </a:lnTo>
                  <a:lnTo>
                    <a:pt x="0" y="0"/>
                  </a:lnTo>
                  <a:lnTo>
                    <a:pt x="20" y="0"/>
                  </a:lnTo>
                  <a:lnTo>
                    <a:pt x="20" y="190"/>
                  </a:lnTo>
                  <a:lnTo>
                    <a:pt x="9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39" name="Freeform 170"/>
            <p:cNvSpPr>
              <a:spLocks/>
            </p:cNvSpPr>
            <p:nvPr/>
          </p:nvSpPr>
          <p:spPr bwMode="auto">
            <a:xfrm>
              <a:off x="1821773" y="2577463"/>
              <a:ext cx="204788" cy="429684"/>
            </a:xfrm>
            <a:custGeom>
              <a:avLst/>
              <a:gdLst>
                <a:gd name="T0" fmla="*/ 96 w 256"/>
                <a:gd name="T1" fmla="*/ 190 h 406"/>
                <a:gd name="T2" fmla="*/ 230 w 256"/>
                <a:gd name="T3" fmla="*/ 0 h 406"/>
                <a:gd name="T4" fmla="*/ 256 w 256"/>
                <a:gd name="T5" fmla="*/ 0 h 406"/>
                <a:gd name="T6" fmla="*/ 114 w 256"/>
                <a:gd name="T7" fmla="*/ 201 h 406"/>
                <a:gd name="T8" fmla="*/ 247 w 256"/>
                <a:gd name="T9" fmla="*/ 406 h 406"/>
                <a:gd name="T10" fmla="*/ 222 w 256"/>
                <a:gd name="T11" fmla="*/ 406 h 406"/>
                <a:gd name="T12" fmla="*/ 95 w 256"/>
                <a:gd name="T13" fmla="*/ 210 h 406"/>
                <a:gd name="T14" fmla="*/ 20 w 256"/>
                <a:gd name="T15" fmla="*/ 210 h 406"/>
                <a:gd name="T16" fmla="*/ 20 w 256"/>
                <a:gd name="T17" fmla="*/ 406 h 406"/>
                <a:gd name="T18" fmla="*/ 0 w 256"/>
                <a:gd name="T19" fmla="*/ 406 h 406"/>
                <a:gd name="T20" fmla="*/ 0 w 256"/>
                <a:gd name="T21" fmla="*/ 0 h 406"/>
                <a:gd name="T22" fmla="*/ 20 w 256"/>
                <a:gd name="T23" fmla="*/ 0 h 406"/>
                <a:gd name="T24" fmla="*/ 20 w 256"/>
                <a:gd name="T25" fmla="*/ 190 h 406"/>
                <a:gd name="T26" fmla="*/ 96 w 256"/>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0"/>
                  </a:moveTo>
                  <a:lnTo>
                    <a:pt x="230" y="0"/>
                  </a:lnTo>
                  <a:lnTo>
                    <a:pt x="256" y="0"/>
                  </a:lnTo>
                  <a:lnTo>
                    <a:pt x="114" y="201"/>
                  </a:lnTo>
                  <a:lnTo>
                    <a:pt x="247"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0" name="Freeform 171"/>
            <p:cNvSpPr>
              <a:spLocks/>
            </p:cNvSpPr>
            <p:nvPr/>
          </p:nvSpPr>
          <p:spPr bwMode="auto">
            <a:xfrm>
              <a:off x="1593173" y="2577463"/>
              <a:ext cx="203200" cy="429684"/>
            </a:xfrm>
            <a:custGeom>
              <a:avLst/>
              <a:gdLst>
                <a:gd name="T0" fmla="*/ 96 w 257"/>
                <a:gd name="T1" fmla="*/ 190 h 406"/>
                <a:gd name="T2" fmla="*/ 230 w 257"/>
                <a:gd name="T3" fmla="*/ 0 h 406"/>
                <a:gd name="T4" fmla="*/ 257 w 257"/>
                <a:gd name="T5" fmla="*/ 0 h 406"/>
                <a:gd name="T6" fmla="*/ 114 w 257"/>
                <a:gd name="T7" fmla="*/ 201 h 406"/>
                <a:gd name="T8" fmla="*/ 248 w 257"/>
                <a:gd name="T9" fmla="*/ 406 h 406"/>
                <a:gd name="T10" fmla="*/ 222 w 257"/>
                <a:gd name="T11" fmla="*/ 406 h 406"/>
                <a:gd name="T12" fmla="*/ 95 w 257"/>
                <a:gd name="T13" fmla="*/ 210 h 406"/>
                <a:gd name="T14" fmla="*/ 20 w 257"/>
                <a:gd name="T15" fmla="*/ 210 h 406"/>
                <a:gd name="T16" fmla="*/ 20 w 257"/>
                <a:gd name="T17" fmla="*/ 406 h 406"/>
                <a:gd name="T18" fmla="*/ 0 w 257"/>
                <a:gd name="T19" fmla="*/ 406 h 406"/>
                <a:gd name="T20" fmla="*/ 0 w 257"/>
                <a:gd name="T21" fmla="*/ 0 h 406"/>
                <a:gd name="T22" fmla="*/ 20 w 257"/>
                <a:gd name="T23" fmla="*/ 0 h 406"/>
                <a:gd name="T24" fmla="*/ 20 w 257"/>
                <a:gd name="T25" fmla="*/ 190 h 406"/>
                <a:gd name="T26" fmla="*/ 96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0"/>
                  </a:moveTo>
                  <a:lnTo>
                    <a:pt x="230" y="0"/>
                  </a:lnTo>
                  <a:lnTo>
                    <a:pt x="257" y="0"/>
                  </a:lnTo>
                  <a:lnTo>
                    <a:pt x="114" y="201"/>
                  </a:lnTo>
                  <a:lnTo>
                    <a:pt x="248" y="406"/>
                  </a:lnTo>
                  <a:lnTo>
                    <a:pt x="222" y="406"/>
                  </a:lnTo>
                  <a:lnTo>
                    <a:pt x="95" y="210"/>
                  </a:lnTo>
                  <a:lnTo>
                    <a:pt x="20" y="210"/>
                  </a:lnTo>
                  <a:lnTo>
                    <a:pt x="20" y="406"/>
                  </a:lnTo>
                  <a:lnTo>
                    <a:pt x="0" y="406"/>
                  </a:lnTo>
                  <a:lnTo>
                    <a:pt x="0" y="0"/>
                  </a:lnTo>
                  <a:lnTo>
                    <a:pt x="20" y="0"/>
                  </a:lnTo>
                  <a:lnTo>
                    <a:pt x="20" y="190"/>
                  </a:lnTo>
                  <a:lnTo>
                    <a:pt x="96"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1" name="Freeform 172"/>
            <p:cNvSpPr>
              <a:spLocks/>
            </p:cNvSpPr>
            <p:nvPr/>
          </p:nvSpPr>
          <p:spPr bwMode="auto">
            <a:xfrm>
              <a:off x="1634448" y="2577463"/>
              <a:ext cx="203200" cy="429684"/>
            </a:xfrm>
            <a:custGeom>
              <a:avLst/>
              <a:gdLst>
                <a:gd name="T0" fmla="*/ 237 w 257"/>
                <a:gd name="T1" fmla="*/ 190 h 406"/>
                <a:gd name="T2" fmla="*/ 237 w 257"/>
                <a:gd name="T3" fmla="*/ 0 h 406"/>
                <a:gd name="T4" fmla="*/ 257 w 257"/>
                <a:gd name="T5" fmla="*/ 0 h 406"/>
                <a:gd name="T6" fmla="*/ 257 w 257"/>
                <a:gd name="T7" fmla="*/ 406 h 406"/>
                <a:gd name="T8" fmla="*/ 237 w 257"/>
                <a:gd name="T9" fmla="*/ 406 h 406"/>
                <a:gd name="T10" fmla="*/ 237 w 257"/>
                <a:gd name="T11" fmla="*/ 210 h 406"/>
                <a:gd name="T12" fmla="*/ 161 w 257"/>
                <a:gd name="T13" fmla="*/ 210 h 406"/>
                <a:gd name="T14" fmla="*/ 34 w 257"/>
                <a:gd name="T15" fmla="*/ 406 h 406"/>
                <a:gd name="T16" fmla="*/ 9 w 257"/>
                <a:gd name="T17" fmla="*/ 406 h 406"/>
                <a:gd name="T18" fmla="*/ 142 w 257"/>
                <a:gd name="T19" fmla="*/ 201 h 406"/>
                <a:gd name="T20" fmla="*/ 0 w 257"/>
                <a:gd name="T21" fmla="*/ 0 h 406"/>
                <a:gd name="T22" fmla="*/ 26 w 257"/>
                <a:gd name="T23" fmla="*/ 0 h 406"/>
                <a:gd name="T24" fmla="*/ 160 w 257"/>
                <a:gd name="T25" fmla="*/ 190 h 406"/>
                <a:gd name="T26" fmla="*/ 237 w 257"/>
                <a:gd name="T27" fmla="*/ 19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0"/>
                  </a:moveTo>
                  <a:lnTo>
                    <a:pt x="237" y="0"/>
                  </a:lnTo>
                  <a:lnTo>
                    <a:pt x="257" y="0"/>
                  </a:lnTo>
                  <a:lnTo>
                    <a:pt x="257" y="406"/>
                  </a:lnTo>
                  <a:lnTo>
                    <a:pt x="237" y="406"/>
                  </a:lnTo>
                  <a:lnTo>
                    <a:pt x="237" y="210"/>
                  </a:lnTo>
                  <a:lnTo>
                    <a:pt x="161" y="210"/>
                  </a:lnTo>
                  <a:lnTo>
                    <a:pt x="34" y="406"/>
                  </a:lnTo>
                  <a:lnTo>
                    <a:pt x="9" y="406"/>
                  </a:lnTo>
                  <a:lnTo>
                    <a:pt x="142" y="201"/>
                  </a:lnTo>
                  <a:lnTo>
                    <a:pt x="0" y="0"/>
                  </a:lnTo>
                  <a:lnTo>
                    <a:pt x="26" y="0"/>
                  </a:lnTo>
                  <a:lnTo>
                    <a:pt x="160" y="190"/>
                  </a:lnTo>
                  <a:lnTo>
                    <a:pt x="237"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2" name="Freeform 176"/>
            <p:cNvSpPr>
              <a:spLocks/>
            </p:cNvSpPr>
            <p:nvPr/>
          </p:nvSpPr>
          <p:spPr bwMode="auto">
            <a:xfrm>
              <a:off x="-199115" y="3005029"/>
              <a:ext cx="204788" cy="429684"/>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3" name="Freeform 177"/>
            <p:cNvSpPr>
              <a:spLocks/>
            </p:cNvSpPr>
            <p:nvPr/>
          </p:nvSpPr>
          <p:spPr bwMode="auto">
            <a:xfrm>
              <a:off x="31073" y="3005029"/>
              <a:ext cx="203200" cy="429684"/>
            </a:xfrm>
            <a:custGeom>
              <a:avLst/>
              <a:gdLst>
                <a:gd name="T0" fmla="*/ 161 w 257"/>
                <a:gd name="T1" fmla="*/ 214 h 406"/>
                <a:gd name="T2" fmla="*/ 27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7"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4" name="Freeform 178"/>
            <p:cNvSpPr>
              <a:spLocks/>
            </p:cNvSpPr>
            <p:nvPr/>
          </p:nvSpPr>
          <p:spPr bwMode="auto">
            <a:xfrm>
              <a:off x="-10202" y="300502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5" name="Freeform 179"/>
            <p:cNvSpPr>
              <a:spLocks/>
            </p:cNvSpPr>
            <p:nvPr/>
          </p:nvSpPr>
          <p:spPr bwMode="auto">
            <a:xfrm>
              <a:off x="677185" y="300502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6" name="Freeform 180"/>
            <p:cNvSpPr>
              <a:spLocks/>
            </p:cNvSpPr>
            <p:nvPr/>
          </p:nvSpPr>
          <p:spPr bwMode="auto">
            <a:xfrm>
              <a:off x="718460" y="3005029"/>
              <a:ext cx="203200" cy="429684"/>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7" name="Freeform 181"/>
            <p:cNvSpPr>
              <a:spLocks/>
            </p:cNvSpPr>
            <p:nvPr/>
          </p:nvSpPr>
          <p:spPr bwMode="auto">
            <a:xfrm>
              <a:off x="488273" y="3005029"/>
              <a:ext cx="204788" cy="429684"/>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8" name="Freeform 182"/>
            <p:cNvSpPr>
              <a:spLocks/>
            </p:cNvSpPr>
            <p:nvPr/>
          </p:nvSpPr>
          <p:spPr bwMode="auto">
            <a:xfrm>
              <a:off x="446998" y="3005029"/>
              <a:ext cx="204788" cy="429684"/>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49" name="Freeform 183"/>
            <p:cNvSpPr>
              <a:spLocks/>
            </p:cNvSpPr>
            <p:nvPr/>
          </p:nvSpPr>
          <p:spPr bwMode="auto">
            <a:xfrm>
              <a:off x="218398" y="300502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0" name="Freeform 184"/>
            <p:cNvSpPr>
              <a:spLocks/>
            </p:cNvSpPr>
            <p:nvPr/>
          </p:nvSpPr>
          <p:spPr bwMode="auto">
            <a:xfrm>
              <a:off x="259673" y="3005029"/>
              <a:ext cx="203200" cy="429684"/>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1" name="Freeform 185"/>
            <p:cNvSpPr>
              <a:spLocks/>
            </p:cNvSpPr>
            <p:nvPr/>
          </p:nvSpPr>
          <p:spPr bwMode="auto">
            <a:xfrm>
              <a:off x="947060" y="3005029"/>
              <a:ext cx="203200" cy="429684"/>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2" name="Freeform 186"/>
            <p:cNvSpPr>
              <a:spLocks/>
            </p:cNvSpPr>
            <p:nvPr/>
          </p:nvSpPr>
          <p:spPr bwMode="auto">
            <a:xfrm>
              <a:off x="905785" y="300502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1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1"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3" name="Freeform 187"/>
            <p:cNvSpPr>
              <a:spLocks/>
            </p:cNvSpPr>
            <p:nvPr/>
          </p:nvSpPr>
          <p:spPr bwMode="auto">
            <a:xfrm>
              <a:off x="1134385" y="3005029"/>
              <a:ext cx="204788" cy="429684"/>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4" name="Freeform 188"/>
            <p:cNvSpPr>
              <a:spLocks/>
            </p:cNvSpPr>
            <p:nvPr/>
          </p:nvSpPr>
          <p:spPr bwMode="auto">
            <a:xfrm>
              <a:off x="1175660" y="3005029"/>
              <a:ext cx="204788" cy="429684"/>
            </a:xfrm>
            <a:custGeom>
              <a:avLst/>
              <a:gdLst>
                <a:gd name="T0" fmla="*/ 160 w 256"/>
                <a:gd name="T1" fmla="*/ 214 h 406"/>
                <a:gd name="T2" fmla="*/ 26 w 256"/>
                <a:gd name="T3" fmla="*/ 406 h 406"/>
                <a:gd name="T4" fmla="*/ 0 w 256"/>
                <a:gd name="T5" fmla="*/ 406 h 406"/>
                <a:gd name="T6" fmla="*/ 142 w 256"/>
                <a:gd name="T7" fmla="*/ 203 h 406"/>
                <a:gd name="T8" fmla="*/ 9 w 256"/>
                <a:gd name="T9" fmla="*/ 0 h 406"/>
                <a:gd name="T10" fmla="*/ 34 w 256"/>
                <a:gd name="T11" fmla="*/ 0 h 406"/>
                <a:gd name="T12" fmla="*/ 161 w 256"/>
                <a:gd name="T13" fmla="*/ 195 h 406"/>
                <a:gd name="T14" fmla="*/ 236 w 256"/>
                <a:gd name="T15" fmla="*/ 195 h 406"/>
                <a:gd name="T16" fmla="*/ 236 w 256"/>
                <a:gd name="T17" fmla="*/ 0 h 406"/>
                <a:gd name="T18" fmla="*/ 256 w 256"/>
                <a:gd name="T19" fmla="*/ 0 h 406"/>
                <a:gd name="T20" fmla="*/ 256 w 256"/>
                <a:gd name="T21" fmla="*/ 406 h 406"/>
                <a:gd name="T22" fmla="*/ 236 w 256"/>
                <a:gd name="T23" fmla="*/ 406 h 406"/>
                <a:gd name="T24" fmla="*/ 236 w 256"/>
                <a:gd name="T25" fmla="*/ 214 h 406"/>
                <a:gd name="T26" fmla="*/ 16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4"/>
                  </a:moveTo>
                  <a:lnTo>
                    <a:pt x="26" y="406"/>
                  </a:lnTo>
                  <a:lnTo>
                    <a:pt x="0" y="406"/>
                  </a:lnTo>
                  <a:lnTo>
                    <a:pt x="142" y="203"/>
                  </a:lnTo>
                  <a:lnTo>
                    <a:pt x="9" y="0"/>
                  </a:lnTo>
                  <a:lnTo>
                    <a:pt x="34" y="0"/>
                  </a:lnTo>
                  <a:lnTo>
                    <a:pt x="161" y="195"/>
                  </a:lnTo>
                  <a:lnTo>
                    <a:pt x="236" y="195"/>
                  </a:lnTo>
                  <a:lnTo>
                    <a:pt x="236" y="0"/>
                  </a:lnTo>
                  <a:lnTo>
                    <a:pt x="256" y="0"/>
                  </a:lnTo>
                  <a:lnTo>
                    <a:pt x="256" y="406"/>
                  </a:lnTo>
                  <a:lnTo>
                    <a:pt x="236" y="406"/>
                  </a:lnTo>
                  <a:lnTo>
                    <a:pt x="236"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5" name="Freeform 189"/>
            <p:cNvSpPr>
              <a:spLocks/>
            </p:cNvSpPr>
            <p:nvPr/>
          </p:nvSpPr>
          <p:spPr bwMode="auto">
            <a:xfrm>
              <a:off x="1405848" y="3005029"/>
              <a:ext cx="203200" cy="429684"/>
            </a:xfrm>
            <a:custGeom>
              <a:avLst/>
              <a:gdLst>
                <a:gd name="T0" fmla="*/ 161 w 257"/>
                <a:gd name="T1" fmla="*/ 214 h 406"/>
                <a:gd name="T2" fmla="*/ 26 w 257"/>
                <a:gd name="T3" fmla="*/ 406 h 406"/>
                <a:gd name="T4" fmla="*/ 0 w 257"/>
                <a:gd name="T5" fmla="*/ 406 h 406"/>
                <a:gd name="T6" fmla="*/ 143 w 257"/>
                <a:gd name="T7" fmla="*/ 203 h 406"/>
                <a:gd name="T8" fmla="*/ 9 w 257"/>
                <a:gd name="T9" fmla="*/ 0 h 406"/>
                <a:gd name="T10" fmla="*/ 35 w 257"/>
                <a:gd name="T11" fmla="*/ 0 h 406"/>
                <a:gd name="T12" fmla="*/ 162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1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4"/>
                  </a:moveTo>
                  <a:lnTo>
                    <a:pt x="26" y="406"/>
                  </a:lnTo>
                  <a:lnTo>
                    <a:pt x="0" y="406"/>
                  </a:lnTo>
                  <a:lnTo>
                    <a:pt x="143" y="203"/>
                  </a:lnTo>
                  <a:lnTo>
                    <a:pt x="9" y="0"/>
                  </a:lnTo>
                  <a:lnTo>
                    <a:pt x="35" y="0"/>
                  </a:lnTo>
                  <a:lnTo>
                    <a:pt x="162" y="195"/>
                  </a:lnTo>
                  <a:lnTo>
                    <a:pt x="237" y="195"/>
                  </a:lnTo>
                  <a:lnTo>
                    <a:pt x="237" y="0"/>
                  </a:lnTo>
                  <a:lnTo>
                    <a:pt x="257" y="0"/>
                  </a:lnTo>
                  <a:lnTo>
                    <a:pt x="257" y="406"/>
                  </a:lnTo>
                  <a:lnTo>
                    <a:pt x="237" y="406"/>
                  </a:lnTo>
                  <a:lnTo>
                    <a:pt x="237" y="214"/>
                  </a:lnTo>
                  <a:lnTo>
                    <a:pt x="161"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6" name="Freeform 190"/>
            <p:cNvSpPr>
              <a:spLocks/>
            </p:cNvSpPr>
            <p:nvPr/>
          </p:nvSpPr>
          <p:spPr bwMode="auto">
            <a:xfrm>
              <a:off x="1364573" y="300502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6 w 257"/>
                <a:gd name="T13" fmla="*/ 195 h 406"/>
                <a:gd name="T14" fmla="*/ 223 w 257"/>
                <a:gd name="T15" fmla="*/ 0 h 406"/>
                <a:gd name="T16" fmla="*/ 248 w 257"/>
                <a:gd name="T17" fmla="*/ 0 h 406"/>
                <a:gd name="T18" fmla="*/ 115 w 257"/>
                <a:gd name="T19" fmla="*/ 203 h 406"/>
                <a:gd name="T20" fmla="*/ 257 w 257"/>
                <a:gd name="T21" fmla="*/ 406 h 406"/>
                <a:gd name="T22" fmla="*/ 231 w 257"/>
                <a:gd name="T23" fmla="*/ 406 h 406"/>
                <a:gd name="T24" fmla="*/ 97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6" y="195"/>
                  </a:lnTo>
                  <a:lnTo>
                    <a:pt x="223" y="0"/>
                  </a:lnTo>
                  <a:lnTo>
                    <a:pt x="248" y="0"/>
                  </a:lnTo>
                  <a:lnTo>
                    <a:pt x="115" y="203"/>
                  </a:lnTo>
                  <a:lnTo>
                    <a:pt x="257" y="406"/>
                  </a:lnTo>
                  <a:lnTo>
                    <a:pt x="231" y="406"/>
                  </a:lnTo>
                  <a:lnTo>
                    <a:pt x="97"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7" name="Freeform 194"/>
            <p:cNvSpPr>
              <a:spLocks/>
            </p:cNvSpPr>
            <p:nvPr/>
          </p:nvSpPr>
          <p:spPr bwMode="auto">
            <a:xfrm>
              <a:off x="1821773" y="3005029"/>
              <a:ext cx="204788" cy="429684"/>
            </a:xfrm>
            <a:custGeom>
              <a:avLst/>
              <a:gdLst>
                <a:gd name="T0" fmla="*/ 20 w 256"/>
                <a:gd name="T1" fmla="*/ 214 h 406"/>
                <a:gd name="T2" fmla="*/ 20 w 256"/>
                <a:gd name="T3" fmla="*/ 406 h 406"/>
                <a:gd name="T4" fmla="*/ 0 w 256"/>
                <a:gd name="T5" fmla="*/ 406 h 406"/>
                <a:gd name="T6" fmla="*/ 0 w 256"/>
                <a:gd name="T7" fmla="*/ 0 h 406"/>
                <a:gd name="T8" fmla="*/ 20 w 256"/>
                <a:gd name="T9" fmla="*/ 0 h 406"/>
                <a:gd name="T10" fmla="*/ 20 w 256"/>
                <a:gd name="T11" fmla="*/ 195 h 406"/>
                <a:gd name="T12" fmla="*/ 95 w 256"/>
                <a:gd name="T13" fmla="*/ 195 h 406"/>
                <a:gd name="T14" fmla="*/ 222 w 256"/>
                <a:gd name="T15" fmla="*/ 0 h 406"/>
                <a:gd name="T16" fmla="*/ 247 w 256"/>
                <a:gd name="T17" fmla="*/ 0 h 406"/>
                <a:gd name="T18" fmla="*/ 114 w 256"/>
                <a:gd name="T19" fmla="*/ 203 h 406"/>
                <a:gd name="T20" fmla="*/ 256 w 256"/>
                <a:gd name="T21" fmla="*/ 406 h 406"/>
                <a:gd name="T22" fmla="*/ 230 w 256"/>
                <a:gd name="T23" fmla="*/ 406 h 406"/>
                <a:gd name="T24" fmla="*/ 96 w 256"/>
                <a:gd name="T25" fmla="*/ 214 h 406"/>
                <a:gd name="T26" fmla="*/ 20 w 256"/>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4"/>
                  </a:moveTo>
                  <a:lnTo>
                    <a:pt x="20" y="406"/>
                  </a:lnTo>
                  <a:lnTo>
                    <a:pt x="0" y="406"/>
                  </a:lnTo>
                  <a:lnTo>
                    <a:pt x="0" y="0"/>
                  </a:lnTo>
                  <a:lnTo>
                    <a:pt x="20" y="0"/>
                  </a:lnTo>
                  <a:lnTo>
                    <a:pt x="20" y="195"/>
                  </a:lnTo>
                  <a:lnTo>
                    <a:pt x="95" y="195"/>
                  </a:lnTo>
                  <a:lnTo>
                    <a:pt x="222" y="0"/>
                  </a:lnTo>
                  <a:lnTo>
                    <a:pt x="247" y="0"/>
                  </a:lnTo>
                  <a:lnTo>
                    <a:pt x="114" y="203"/>
                  </a:lnTo>
                  <a:lnTo>
                    <a:pt x="256"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8" name="Freeform 195"/>
            <p:cNvSpPr>
              <a:spLocks/>
            </p:cNvSpPr>
            <p:nvPr/>
          </p:nvSpPr>
          <p:spPr bwMode="auto">
            <a:xfrm>
              <a:off x="1593173" y="3005029"/>
              <a:ext cx="203200" cy="429684"/>
            </a:xfrm>
            <a:custGeom>
              <a:avLst/>
              <a:gdLst>
                <a:gd name="T0" fmla="*/ 20 w 257"/>
                <a:gd name="T1" fmla="*/ 214 h 406"/>
                <a:gd name="T2" fmla="*/ 20 w 257"/>
                <a:gd name="T3" fmla="*/ 406 h 406"/>
                <a:gd name="T4" fmla="*/ 0 w 257"/>
                <a:gd name="T5" fmla="*/ 406 h 406"/>
                <a:gd name="T6" fmla="*/ 0 w 257"/>
                <a:gd name="T7" fmla="*/ 0 h 406"/>
                <a:gd name="T8" fmla="*/ 20 w 257"/>
                <a:gd name="T9" fmla="*/ 0 h 406"/>
                <a:gd name="T10" fmla="*/ 20 w 257"/>
                <a:gd name="T11" fmla="*/ 195 h 406"/>
                <a:gd name="T12" fmla="*/ 95 w 257"/>
                <a:gd name="T13" fmla="*/ 195 h 406"/>
                <a:gd name="T14" fmla="*/ 222 w 257"/>
                <a:gd name="T15" fmla="*/ 0 h 406"/>
                <a:gd name="T16" fmla="*/ 248 w 257"/>
                <a:gd name="T17" fmla="*/ 0 h 406"/>
                <a:gd name="T18" fmla="*/ 114 w 257"/>
                <a:gd name="T19" fmla="*/ 203 h 406"/>
                <a:gd name="T20" fmla="*/ 257 w 257"/>
                <a:gd name="T21" fmla="*/ 406 h 406"/>
                <a:gd name="T22" fmla="*/ 230 w 257"/>
                <a:gd name="T23" fmla="*/ 406 h 406"/>
                <a:gd name="T24" fmla="*/ 96 w 257"/>
                <a:gd name="T25" fmla="*/ 214 h 406"/>
                <a:gd name="T26" fmla="*/ 2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4"/>
                  </a:moveTo>
                  <a:lnTo>
                    <a:pt x="20" y="406"/>
                  </a:lnTo>
                  <a:lnTo>
                    <a:pt x="0" y="406"/>
                  </a:lnTo>
                  <a:lnTo>
                    <a:pt x="0" y="0"/>
                  </a:lnTo>
                  <a:lnTo>
                    <a:pt x="20" y="0"/>
                  </a:lnTo>
                  <a:lnTo>
                    <a:pt x="20" y="195"/>
                  </a:lnTo>
                  <a:lnTo>
                    <a:pt x="95" y="195"/>
                  </a:lnTo>
                  <a:lnTo>
                    <a:pt x="222" y="0"/>
                  </a:lnTo>
                  <a:lnTo>
                    <a:pt x="248" y="0"/>
                  </a:lnTo>
                  <a:lnTo>
                    <a:pt x="114" y="203"/>
                  </a:lnTo>
                  <a:lnTo>
                    <a:pt x="257" y="406"/>
                  </a:lnTo>
                  <a:lnTo>
                    <a:pt x="230" y="406"/>
                  </a:lnTo>
                  <a:lnTo>
                    <a:pt x="96" y="214"/>
                  </a:lnTo>
                  <a:lnTo>
                    <a:pt x="2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59" name="Freeform 196"/>
            <p:cNvSpPr>
              <a:spLocks/>
            </p:cNvSpPr>
            <p:nvPr/>
          </p:nvSpPr>
          <p:spPr bwMode="auto">
            <a:xfrm>
              <a:off x="1634448" y="3005029"/>
              <a:ext cx="203200" cy="429684"/>
            </a:xfrm>
            <a:custGeom>
              <a:avLst/>
              <a:gdLst>
                <a:gd name="T0" fmla="*/ 160 w 257"/>
                <a:gd name="T1" fmla="*/ 214 h 406"/>
                <a:gd name="T2" fmla="*/ 26 w 257"/>
                <a:gd name="T3" fmla="*/ 406 h 406"/>
                <a:gd name="T4" fmla="*/ 0 w 257"/>
                <a:gd name="T5" fmla="*/ 406 h 406"/>
                <a:gd name="T6" fmla="*/ 142 w 257"/>
                <a:gd name="T7" fmla="*/ 203 h 406"/>
                <a:gd name="T8" fmla="*/ 9 w 257"/>
                <a:gd name="T9" fmla="*/ 0 h 406"/>
                <a:gd name="T10" fmla="*/ 34 w 257"/>
                <a:gd name="T11" fmla="*/ 0 h 406"/>
                <a:gd name="T12" fmla="*/ 161 w 257"/>
                <a:gd name="T13" fmla="*/ 195 h 406"/>
                <a:gd name="T14" fmla="*/ 237 w 257"/>
                <a:gd name="T15" fmla="*/ 195 h 406"/>
                <a:gd name="T16" fmla="*/ 237 w 257"/>
                <a:gd name="T17" fmla="*/ 0 h 406"/>
                <a:gd name="T18" fmla="*/ 257 w 257"/>
                <a:gd name="T19" fmla="*/ 0 h 406"/>
                <a:gd name="T20" fmla="*/ 257 w 257"/>
                <a:gd name="T21" fmla="*/ 406 h 406"/>
                <a:gd name="T22" fmla="*/ 237 w 257"/>
                <a:gd name="T23" fmla="*/ 406 h 406"/>
                <a:gd name="T24" fmla="*/ 237 w 257"/>
                <a:gd name="T25" fmla="*/ 214 h 406"/>
                <a:gd name="T26" fmla="*/ 160 w 257"/>
                <a:gd name="T27" fmla="*/ 2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4"/>
                  </a:moveTo>
                  <a:lnTo>
                    <a:pt x="26" y="406"/>
                  </a:lnTo>
                  <a:lnTo>
                    <a:pt x="0" y="406"/>
                  </a:lnTo>
                  <a:lnTo>
                    <a:pt x="142" y="203"/>
                  </a:lnTo>
                  <a:lnTo>
                    <a:pt x="9" y="0"/>
                  </a:lnTo>
                  <a:lnTo>
                    <a:pt x="34" y="0"/>
                  </a:lnTo>
                  <a:lnTo>
                    <a:pt x="161" y="195"/>
                  </a:lnTo>
                  <a:lnTo>
                    <a:pt x="237" y="195"/>
                  </a:lnTo>
                  <a:lnTo>
                    <a:pt x="237" y="0"/>
                  </a:lnTo>
                  <a:lnTo>
                    <a:pt x="257" y="0"/>
                  </a:lnTo>
                  <a:lnTo>
                    <a:pt x="257" y="406"/>
                  </a:lnTo>
                  <a:lnTo>
                    <a:pt x="237" y="406"/>
                  </a:lnTo>
                  <a:lnTo>
                    <a:pt x="237" y="214"/>
                  </a:lnTo>
                  <a:lnTo>
                    <a:pt x="160"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0" name="Freeform 200"/>
            <p:cNvSpPr>
              <a:spLocks/>
            </p:cNvSpPr>
            <p:nvPr/>
          </p:nvSpPr>
          <p:spPr bwMode="auto">
            <a:xfrm>
              <a:off x="-199115" y="3434711"/>
              <a:ext cx="204788" cy="429684"/>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1" name="Freeform 201"/>
            <p:cNvSpPr>
              <a:spLocks/>
            </p:cNvSpPr>
            <p:nvPr/>
          </p:nvSpPr>
          <p:spPr bwMode="auto">
            <a:xfrm>
              <a:off x="31073" y="3434711"/>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7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7" y="0"/>
                  </a:lnTo>
                  <a:lnTo>
                    <a:pt x="161"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2" name="Freeform 202"/>
            <p:cNvSpPr>
              <a:spLocks/>
            </p:cNvSpPr>
            <p:nvPr/>
          </p:nvSpPr>
          <p:spPr bwMode="auto">
            <a:xfrm>
              <a:off x="-10202" y="3434711"/>
              <a:ext cx="203200" cy="429684"/>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3" name="Freeform 203"/>
            <p:cNvSpPr>
              <a:spLocks/>
            </p:cNvSpPr>
            <p:nvPr/>
          </p:nvSpPr>
          <p:spPr bwMode="auto">
            <a:xfrm>
              <a:off x="677185" y="3434711"/>
              <a:ext cx="203200" cy="429684"/>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4" name="Freeform 204"/>
            <p:cNvSpPr>
              <a:spLocks/>
            </p:cNvSpPr>
            <p:nvPr/>
          </p:nvSpPr>
          <p:spPr bwMode="auto">
            <a:xfrm>
              <a:off x="718460" y="3434711"/>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5" name="Freeform 206"/>
            <p:cNvSpPr>
              <a:spLocks/>
            </p:cNvSpPr>
            <p:nvPr/>
          </p:nvSpPr>
          <p:spPr bwMode="auto">
            <a:xfrm>
              <a:off x="488273" y="3434711"/>
              <a:ext cx="204788" cy="429684"/>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6" name="Freeform 207"/>
            <p:cNvSpPr>
              <a:spLocks/>
            </p:cNvSpPr>
            <p:nvPr/>
          </p:nvSpPr>
          <p:spPr bwMode="auto">
            <a:xfrm>
              <a:off x="446998" y="3434711"/>
              <a:ext cx="204788" cy="429684"/>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7" name="Freeform 208"/>
            <p:cNvSpPr>
              <a:spLocks/>
            </p:cNvSpPr>
            <p:nvPr/>
          </p:nvSpPr>
          <p:spPr bwMode="auto">
            <a:xfrm>
              <a:off x="218398" y="3434711"/>
              <a:ext cx="203200" cy="429684"/>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8" name="Freeform 209"/>
            <p:cNvSpPr>
              <a:spLocks/>
            </p:cNvSpPr>
            <p:nvPr/>
          </p:nvSpPr>
          <p:spPr bwMode="auto">
            <a:xfrm>
              <a:off x="259673" y="3434711"/>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69" name="Freeform 210"/>
            <p:cNvSpPr>
              <a:spLocks/>
            </p:cNvSpPr>
            <p:nvPr/>
          </p:nvSpPr>
          <p:spPr bwMode="auto">
            <a:xfrm>
              <a:off x="947060" y="3434711"/>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0" name="Freeform 211"/>
            <p:cNvSpPr>
              <a:spLocks/>
            </p:cNvSpPr>
            <p:nvPr/>
          </p:nvSpPr>
          <p:spPr bwMode="auto">
            <a:xfrm>
              <a:off x="905785" y="3434711"/>
              <a:ext cx="203200" cy="429684"/>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1" name="Freeform 212"/>
            <p:cNvSpPr>
              <a:spLocks/>
            </p:cNvSpPr>
            <p:nvPr/>
          </p:nvSpPr>
          <p:spPr bwMode="auto">
            <a:xfrm>
              <a:off x="1134385" y="3434711"/>
              <a:ext cx="204788" cy="429684"/>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2" name="Freeform 213"/>
            <p:cNvSpPr>
              <a:spLocks/>
            </p:cNvSpPr>
            <p:nvPr/>
          </p:nvSpPr>
          <p:spPr bwMode="auto">
            <a:xfrm>
              <a:off x="1175660" y="3434711"/>
              <a:ext cx="204788" cy="429684"/>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3" name="Freeform 214"/>
            <p:cNvSpPr>
              <a:spLocks/>
            </p:cNvSpPr>
            <p:nvPr/>
          </p:nvSpPr>
          <p:spPr bwMode="auto">
            <a:xfrm>
              <a:off x="1405848" y="3434711"/>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4" name="Freeform 215"/>
            <p:cNvSpPr>
              <a:spLocks/>
            </p:cNvSpPr>
            <p:nvPr/>
          </p:nvSpPr>
          <p:spPr bwMode="auto">
            <a:xfrm>
              <a:off x="1364573" y="3434711"/>
              <a:ext cx="203200" cy="429684"/>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5" name="Freeform 219"/>
            <p:cNvSpPr>
              <a:spLocks/>
            </p:cNvSpPr>
            <p:nvPr/>
          </p:nvSpPr>
          <p:spPr bwMode="auto">
            <a:xfrm>
              <a:off x="1821773" y="3434711"/>
              <a:ext cx="204788" cy="429684"/>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6" name="Freeform 220"/>
            <p:cNvSpPr>
              <a:spLocks/>
            </p:cNvSpPr>
            <p:nvPr/>
          </p:nvSpPr>
          <p:spPr bwMode="auto">
            <a:xfrm>
              <a:off x="1593173" y="3434711"/>
              <a:ext cx="203200" cy="429684"/>
            </a:xfrm>
            <a:custGeom>
              <a:avLst/>
              <a:gdLst>
                <a:gd name="T0" fmla="*/ 96 w 257"/>
                <a:gd name="T1" fmla="*/ 191 h 406"/>
                <a:gd name="T2" fmla="*/ 230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0"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7" name="Freeform 221"/>
            <p:cNvSpPr>
              <a:spLocks/>
            </p:cNvSpPr>
            <p:nvPr/>
          </p:nvSpPr>
          <p:spPr bwMode="auto">
            <a:xfrm>
              <a:off x="1634448" y="3434711"/>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8" name="Freeform 225"/>
            <p:cNvSpPr>
              <a:spLocks/>
            </p:cNvSpPr>
            <p:nvPr/>
          </p:nvSpPr>
          <p:spPr bwMode="auto">
            <a:xfrm>
              <a:off x="-199115" y="3862278"/>
              <a:ext cx="204788" cy="429684"/>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79" name="Freeform 226"/>
            <p:cNvSpPr>
              <a:spLocks/>
            </p:cNvSpPr>
            <p:nvPr/>
          </p:nvSpPr>
          <p:spPr bwMode="auto">
            <a:xfrm>
              <a:off x="31073" y="3862278"/>
              <a:ext cx="203200" cy="429684"/>
            </a:xfrm>
            <a:custGeom>
              <a:avLst/>
              <a:gdLst>
                <a:gd name="T0" fmla="*/ 161 w 257"/>
                <a:gd name="T1" fmla="*/ 215 h 406"/>
                <a:gd name="T2" fmla="*/ 27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7"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0" name="Freeform 227"/>
            <p:cNvSpPr>
              <a:spLocks/>
            </p:cNvSpPr>
            <p:nvPr/>
          </p:nvSpPr>
          <p:spPr bwMode="auto">
            <a:xfrm>
              <a:off x="-10202" y="3862278"/>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1" name="Freeform 228"/>
            <p:cNvSpPr>
              <a:spLocks/>
            </p:cNvSpPr>
            <p:nvPr/>
          </p:nvSpPr>
          <p:spPr bwMode="auto">
            <a:xfrm>
              <a:off x="677185" y="3862278"/>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2" name="Freeform 229"/>
            <p:cNvSpPr>
              <a:spLocks/>
            </p:cNvSpPr>
            <p:nvPr/>
          </p:nvSpPr>
          <p:spPr bwMode="auto">
            <a:xfrm>
              <a:off x="718460" y="3862278"/>
              <a:ext cx="203200" cy="429684"/>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3" name="Freeform 230"/>
            <p:cNvSpPr>
              <a:spLocks/>
            </p:cNvSpPr>
            <p:nvPr/>
          </p:nvSpPr>
          <p:spPr bwMode="auto">
            <a:xfrm>
              <a:off x="488273" y="3862278"/>
              <a:ext cx="204788" cy="429684"/>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4" name="Freeform 231"/>
            <p:cNvSpPr>
              <a:spLocks/>
            </p:cNvSpPr>
            <p:nvPr/>
          </p:nvSpPr>
          <p:spPr bwMode="auto">
            <a:xfrm>
              <a:off x="446998" y="3862278"/>
              <a:ext cx="204788" cy="429684"/>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5" name="Freeform 232"/>
            <p:cNvSpPr>
              <a:spLocks/>
            </p:cNvSpPr>
            <p:nvPr/>
          </p:nvSpPr>
          <p:spPr bwMode="auto">
            <a:xfrm>
              <a:off x="218398" y="3862278"/>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6" name="Freeform 233"/>
            <p:cNvSpPr>
              <a:spLocks/>
            </p:cNvSpPr>
            <p:nvPr/>
          </p:nvSpPr>
          <p:spPr bwMode="auto">
            <a:xfrm>
              <a:off x="259673" y="3862278"/>
              <a:ext cx="203200" cy="429684"/>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7" name="Freeform 234"/>
            <p:cNvSpPr>
              <a:spLocks/>
            </p:cNvSpPr>
            <p:nvPr/>
          </p:nvSpPr>
          <p:spPr bwMode="auto">
            <a:xfrm>
              <a:off x="947060" y="3862278"/>
              <a:ext cx="203200" cy="429684"/>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8" name="Freeform 235"/>
            <p:cNvSpPr>
              <a:spLocks/>
            </p:cNvSpPr>
            <p:nvPr/>
          </p:nvSpPr>
          <p:spPr bwMode="auto">
            <a:xfrm>
              <a:off x="905785" y="3862278"/>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89" name="Freeform 236"/>
            <p:cNvSpPr>
              <a:spLocks/>
            </p:cNvSpPr>
            <p:nvPr/>
          </p:nvSpPr>
          <p:spPr bwMode="auto">
            <a:xfrm>
              <a:off x="1134385" y="3862278"/>
              <a:ext cx="204788" cy="429684"/>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0" name="Freeform 237"/>
            <p:cNvSpPr>
              <a:spLocks/>
            </p:cNvSpPr>
            <p:nvPr/>
          </p:nvSpPr>
          <p:spPr bwMode="auto">
            <a:xfrm>
              <a:off x="1175660" y="3862278"/>
              <a:ext cx="204788" cy="429684"/>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1" name="Freeform 238"/>
            <p:cNvSpPr>
              <a:spLocks/>
            </p:cNvSpPr>
            <p:nvPr/>
          </p:nvSpPr>
          <p:spPr bwMode="auto">
            <a:xfrm>
              <a:off x="1405848" y="3862278"/>
              <a:ext cx="203200" cy="429684"/>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2" name="Freeform 239"/>
            <p:cNvSpPr>
              <a:spLocks/>
            </p:cNvSpPr>
            <p:nvPr/>
          </p:nvSpPr>
          <p:spPr bwMode="auto">
            <a:xfrm>
              <a:off x="1364573" y="3862278"/>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3" name="Freeform 243"/>
            <p:cNvSpPr>
              <a:spLocks/>
            </p:cNvSpPr>
            <p:nvPr/>
          </p:nvSpPr>
          <p:spPr bwMode="auto">
            <a:xfrm>
              <a:off x="1821773" y="3862278"/>
              <a:ext cx="204788" cy="429684"/>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4" name="Freeform 244"/>
            <p:cNvSpPr>
              <a:spLocks/>
            </p:cNvSpPr>
            <p:nvPr/>
          </p:nvSpPr>
          <p:spPr bwMode="auto">
            <a:xfrm>
              <a:off x="1593173" y="3862278"/>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0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5" name="Freeform 245"/>
            <p:cNvSpPr>
              <a:spLocks/>
            </p:cNvSpPr>
            <p:nvPr/>
          </p:nvSpPr>
          <p:spPr bwMode="auto">
            <a:xfrm>
              <a:off x="1634448" y="3862278"/>
              <a:ext cx="203200" cy="429684"/>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6" name="Freeform 249"/>
            <p:cNvSpPr>
              <a:spLocks/>
            </p:cNvSpPr>
            <p:nvPr/>
          </p:nvSpPr>
          <p:spPr bwMode="auto">
            <a:xfrm>
              <a:off x="-199115" y="4291962"/>
              <a:ext cx="204788" cy="429684"/>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7" name="Freeform 250"/>
            <p:cNvSpPr>
              <a:spLocks/>
            </p:cNvSpPr>
            <p:nvPr/>
          </p:nvSpPr>
          <p:spPr bwMode="auto">
            <a:xfrm>
              <a:off x="31073" y="4291962"/>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7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7" y="0"/>
                  </a:lnTo>
                  <a:lnTo>
                    <a:pt x="161"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8" name="Freeform 251"/>
            <p:cNvSpPr>
              <a:spLocks/>
            </p:cNvSpPr>
            <p:nvPr/>
          </p:nvSpPr>
          <p:spPr bwMode="auto">
            <a:xfrm>
              <a:off x="-10202" y="4291962"/>
              <a:ext cx="203200" cy="429684"/>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99" name="Freeform 252"/>
            <p:cNvSpPr>
              <a:spLocks/>
            </p:cNvSpPr>
            <p:nvPr/>
          </p:nvSpPr>
          <p:spPr bwMode="auto">
            <a:xfrm>
              <a:off x="677185" y="4291962"/>
              <a:ext cx="203200" cy="429684"/>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0" name="Freeform 253"/>
            <p:cNvSpPr>
              <a:spLocks/>
            </p:cNvSpPr>
            <p:nvPr/>
          </p:nvSpPr>
          <p:spPr bwMode="auto">
            <a:xfrm>
              <a:off x="718460" y="4291962"/>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1" name="Freeform 254"/>
            <p:cNvSpPr>
              <a:spLocks/>
            </p:cNvSpPr>
            <p:nvPr/>
          </p:nvSpPr>
          <p:spPr bwMode="auto">
            <a:xfrm>
              <a:off x="488273" y="4291962"/>
              <a:ext cx="204788" cy="429684"/>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2" name="Freeform 255"/>
            <p:cNvSpPr>
              <a:spLocks/>
            </p:cNvSpPr>
            <p:nvPr/>
          </p:nvSpPr>
          <p:spPr bwMode="auto">
            <a:xfrm>
              <a:off x="446998" y="4291962"/>
              <a:ext cx="204788" cy="429684"/>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3" name="Freeform 256"/>
            <p:cNvSpPr>
              <a:spLocks/>
            </p:cNvSpPr>
            <p:nvPr/>
          </p:nvSpPr>
          <p:spPr bwMode="auto">
            <a:xfrm>
              <a:off x="218398" y="4291962"/>
              <a:ext cx="203200" cy="429684"/>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4" name="Freeform 257"/>
            <p:cNvSpPr>
              <a:spLocks/>
            </p:cNvSpPr>
            <p:nvPr/>
          </p:nvSpPr>
          <p:spPr bwMode="auto">
            <a:xfrm>
              <a:off x="259673" y="4291962"/>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5" name="Freeform 258"/>
            <p:cNvSpPr>
              <a:spLocks/>
            </p:cNvSpPr>
            <p:nvPr/>
          </p:nvSpPr>
          <p:spPr bwMode="auto">
            <a:xfrm>
              <a:off x="947060" y="4291962"/>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6" name="Freeform 259"/>
            <p:cNvSpPr>
              <a:spLocks/>
            </p:cNvSpPr>
            <p:nvPr/>
          </p:nvSpPr>
          <p:spPr bwMode="auto">
            <a:xfrm>
              <a:off x="905785" y="4291962"/>
              <a:ext cx="203200" cy="429684"/>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7" name="Freeform 260"/>
            <p:cNvSpPr>
              <a:spLocks/>
            </p:cNvSpPr>
            <p:nvPr/>
          </p:nvSpPr>
          <p:spPr bwMode="auto">
            <a:xfrm>
              <a:off x="1134385" y="4291962"/>
              <a:ext cx="204788" cy="429684"/>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8" name="Freeform 261"/>
            <p:cNvSpPr>
              <a:spLocks/>
            </p:cNvSpPr>
            <p:nvPr/>
          </p:nvSpPr>
          <p:spPr bwMode="auto">
            <a:xfrm>
              <a:off x="1175660" y="4291962"/>
              <a:ext cx="204788" cy="429684"/>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09" name="Freeform 262"/>
            <p:cNvSpPr>
              <a:spLocks/>
            </p:cNvSpPr>
            <p:nvPr/>
          </p:nvSpPr>
          <p:spPr bwMode="auto">
            <a:xfrm>
              <a:off x="1405848" y="4291962"/>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0" name="Freeform 263"/>
            <p:cNvSpPr>
              <a:spLocks/>
            </p:cNvSpPr>
            <p:nvPr/>
          </p:nvSpPr>
          <p:spPr bwMode="auto">
            <a:xfrm>
              <a:off x="1364573" y="4291962"/>
              <a:ext cx="203200" cy="429684"/>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1" name="Freeform 267"/>
            <p:cNvSpPr>
              <a:spLocks/>
            </p:cNvSpPr>
            <p:nvPr/>
          </p:nvSpPr>
          <p:spPr bwMode="auto">
            <a:xfrm>
              <a:off x="1821773" y="4291962"/>
              <a:ext cx="204788" cy="429684"/>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2" name="Freeform 268"/>
            <p:cNvSpPr>
              <a:spLocks/>
            </p:cNvSpPr>
            <p:nvPr/>
          </p:nvSpPr>
          <p:spPr bwMode="auto">
            <a:xfrm>
              <a:off x="1593173" y="4291962"/>
              <a:ext cx="203200" cy="429684"/>
            </a:xfrm>
            <a:custGeom>
              <a:avLst/>
              <a:gdLst>
                <a:gd name="T0" fmla="*/ 96 w 257"/>
                <a:gd name="T1" fmla="*/ 191 h 406"/>
                <a:gd name="T2" fmla="*/ 230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0"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3" name="Freeform 269"/>
            <p:cNvSpPr>
              <a:spLocks/>
            </p:cNvSpPr>
            <p:nvPr/>
          </p:nvSpPr>
          <p:spPr bwMode="auto">
            <a:xfrm>
              <a:off x="1634448" y="4291962"/>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4" name="Freeform 273"/>
            <p:cNvSpPr>
              <a:spLocks/>
            </p:cNvSpPr>
            <p:nvPr/>
          </p:nvSpPr>
          <p:spPr bwMode="auto">
            <a:xfrm>
              <a:off x="-199115" y="4719529"/>
              <a:ext cx="204788" cy="429684"/>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5" name="Freeform 274"/>
            <p:cNvSpPr>
              <a:spLocks/>
            </p:cNvSpPr>
            <p:nvPr/>
          </p:nvSpPr>
          <p:spPr bwMode="auto">
            <a:xfrm>
              <a:off x="31073" y="4719529"/>
              <a:ext cx="203200" cy="429684"/>
            </a:xfrm>
            <a:custGeom>
              <a:avLst/>
              <a:gdLst>
                <a:gd name="T0" fmla="*/ 161 w 257"/>
                <a:gd name="T1" fmla="*/ 215 h 406"/>
                <a:gd name="T2" fmla="*/ 27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7"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6" name="Freeform 275"/>
            <p:cNvSpPr>
              <a:spLocks/>
            </p:cNvSpPr>
            <p:nvPr/>
          </p:nvSpPr>
          <p:spPr bwMode="auto">
            <a:xfrm>
              <a:off x="-10202" y="4719529"/>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7" name="Freeform 276"/>
            <p:cNvSpPr>
              <a:spLocks/>
            </p:cNvSpPr>
            <p:nvPr/>
          </p:nvSpPr>
          <p:spPr bwMode="auto">
            <a:xfrm>
              <a:off x="677185" y="4719529"/>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8" name="Freeform 277"/>
            <p:cNvSpPr>
              <a:spLocks/>
            </p:cNvSpPr>
            <p:nvPr/>
          </p:nvSpPr>
          <p:spPr bwMode="auto">
            <a:xfrm>
              <a:off x="718460" y="4719529"/>
              <a:ext cx="203200" cy="429684"/>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19" name="Freeform 278"/>
            <p:cNvSpPr>
              <a:spLocks/>
            </p:cNvSpPr>
            <p:nvPr/>
          </p:nvSpPr>
          <p:spPr bwMode="auto">
            <a:xfrm>
              <a:off x="488273" y="4719529"/>
              <a:ext cx="204788" cy="429684"/>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0" name="Freeform 279"/>
            <p:cNvSpPr>
              <a:spLocks/>
            </p:cNvSpPr>
            <p:nvPr/>
          </p:nvSpPr>
          <p:spPr bwMode="auto">
            <a:xfrm>
              <a:off x="446998" y="4719529"/>
              <a:ext cx="204788" cy="429684"/>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1" name="Freeform 280"/>
            <p:cNvSpPr>
              <a:spLocks/>
            </p:cNvSpPr>
            <p:nvPr/>
          </p:nvSpPr>
          <p:spPr bwMode="auto">
            <a:xfrm>
              <a:off x="218398" y="4719529"/>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2" name="Freeform 281"/>
            <p:cNvSpPr>
              <a:spLocks/>
            </p:cNvSpPr>
            <p:nvPr/>
          </p:nvSpPr>
          <p:spPr bwMode="auto">
            <a:xfrm>
              <a:off x="259673" y="4719529"/>
              <a:ext cx="203200" cy="429684"/>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3" name="Freeform 282"/>
            <p:cNvSpPr>
              <a:spLocks/>
            </p:cNvSpPr>
            <p:nvPr/>
          </p:nvSpPr>
          <p:spPr bwMode="auto">
            <a:xfrm>
              <a:off x="947060" y="4719529"/>
              <a:ext cx="203200" cy="429684"/>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4" name="Freeform 283"/>
            <p:cNvSpPr>
              <a:spLocks/>
            </p:cNvSpPr>
            <p:nvPr/>
          </p:nvSpPr>
          <p:spPr bwMode="auto">
            <a:xfrm>
              <a:off x="905785" y="4719529"/>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5" name="Freeform 284"/>
            <p:cNvSpPr>
              <a:spLocks/>
            </p:cNvSpPr>
            <p:nvPr/>
          </p:nvSpPr>
          <p:spPr bwMode="auto">
            <a:xfrm>
              <a:off x="1134385" y="4719529"/>
              <a:ext cx="204788" cy="429684"/>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6" name="Freeform 285"/>
            <p:cNvSpPr>
              <a:spLocks/>
            </p:cNvSpPr>
            <p:nvPr/>
          </p:nvSpPr>
          <p:spPr bwMode="auto">
            <a:xfrm>
              <a:off x="1175660" y="4719529"/>
              <a:ext cx="204788" cy="429684"/>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7" name="Freeform 286"/>
            <p:cNvSpPr>
              <a:spLocks/>
            </p:cNvSpPr>
            <p:nvPr/>
          </p:nvSpPr>
          <p:spPr bwMode="auto">
            <a:xfrm>
              <a:off x="1405848" y="4719529"/>
              <a:ext cx="203200" cy="429684"/>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8" name="Freeform 287"/>
            <p:cNvSpPr>
              <a:spLocks/>
            </p:cNvSpPr>
            <p:nvPr/>
          </p:nvSpPr>
          <p:spPr bwMode="auto">
            <a:xfrm>
              <a:off x="1364573" y="4719529"/>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29" name="Freeform 291"/>
            <p:cNvSpPr>
              <a:spLocks/>
            </p:cNvSpPr>
            <p:nvPr/>
          </p:nvSpPr>
          <p:spPr bwMode="auto">
            <a:xfrm>
              <a:off x="1821773" y="4719529"/>
              <a:ext cx="204788" cy="429684"/>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0" name="Freeform 292"/>
            <p:cNvSpPr>
              <a:spLocks/>
            </p:cNvSpPr>
            <p:nvPr/>
          </p:nvSpPr>
          <p:spPr bwMode="auto">
            <a:xfrm>
              <a:off x="1593173" y="4719529"/>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0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1" name="Freeform 293"/>
            <p:cNvSpPr>
              <a:spLocks/>
            </p:cNvSpPr>
            <p:nvPr/>
          </p:nvSpPr>
          <p:spPr bwMode="auto">
            <a:xfrm>
              <a:off x="1634448" y="4719529"/>
              <a:ext cx="203200" cy="429684"/>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2" name="Freeform 297"/>
            <p:cNvSpPr>
              <a:spLocks/>
            </p:cNvSpPr>
            <p:nvPr/>
          </p:nvSpPr>
          <p:spPr bwMode="auto">
            <a:xfrm>
              <a:off x="-199115" y="5149211"/>
              <a:ext cx="204788" cy="429684"/>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3" name="Freeform 298"/>
            <p:cNvSpPr>
              <a:spLocks/>
            </p:cNvSpPr>
            <p:nvPr/>
          </p:nvSpPr>
          <p:spPr bwMode="auto">
            <a:xfrm>
              <a:off x="31073" y="5149211"/>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7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7" y="0"/>
                  </a:lnTo>
                  <a:lnTo>
                    <a:pt x="161"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4" name="Freeform 299"/>
            <p:cNvSpPr>
              <a:spLocks/>
            </p:cNvSpPr>
            <p:nvPr/>
          </p:nvSpPr>
          <p:spPr bwMode="auto">
            <a:xfrm>
              <a:off x="-10202" y="5149211"/>
              <a:ext cx="203200" cy="429684"/>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5" name="Freeform 300"/>
            <p:cNvSpPr>
              <a:spLocks/>
            </p:cNvSpPr>
            <p:nvPr/>
          </p:nvSpPr>
          <p:spPr bwMode="auto">
            <a:xfrm>
              <a:off x="677185" y="5149211"/>
              <a:ext cx="203200" cy="429684"/>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6" name="Freeform 301"/>
            <p:cNvSpPr>
              <a:spLocks/>
            </p:cNvSpPr>
            <p:nvPr/>
          </p:nvSpPr>
          <p:spPr bwMode="auto">
            <a:xfrm>
              <a:off x="718460" y="5149211"/>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7" name="Freeform 302"/>
            <p:cNvSpPr>
              <a:spLocks/>
            </p:cNvSpPr>
            <p:nvPr/>
          </p:nvSpPr>
          <p:spPr bwMode="auto">
            <a:xfrm>
              <a:off x="488273" y="5149211"/>
              <a:ext cx="204788" cy="429684"/>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8" name="Freeform 303"/>
            <p:cNvSpPr>
              <a:spLocks/>
            </p:cNvSpPr>
            <p:nvPr/>
          </p:nvSpPr>
          <p:spPr bwMode="auto">
            <a:xfrm>
              <a:off x="446998" y="5149211"/>
              <a:ext cx="204788" cy="429684"/>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39" name="Freeform 304"/>
            <p:cNvSpPr>
              <a:spLocks/>
            </p:cNvSpPr>
            <p:nvPr/>
          </p:nvSpPr>
          <p:spPr bwMode="auto">
            <a:xfrm>
              <a:off x="218398" y="5149211"/>
              <a:ext cx="203200" cy="429684"/>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0" name="Freeform 305"/>
            <p:cNvSpPr>
              <a:spLocks/>
            </p:cNvSpPr>
            <p:nvPr/>
          </p:nvSpPr>
          <p:spPr bwMode="auto">
            <a:xfrm>
              <a:off x="259673" y="5149211"/>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1" name="Freeform 306"/>
            <p:cNvSpPr>
              <a:spLocks/>
            </p:cNvSpPr>
            <p:nvPr/>
          </p:nvSpPr>
          <p:spPr bwMode="auto">
            <a:xfrm>
              <a:off x="947060" y="5149211"/>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2" name="Freeform 307"/>
            <p:cNvSpPr>
              <a:spLocks/>
            </p:cNvSpPr>
            <p:nvPr/>
          </p:nvSpPr>
          <p:spPr bwMode="auto">
            <a:xfrm>
              <a:off x="905785" y="5149211"/>
              <a:ext cx="203200" cy="429684"/>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3" name="Freeform 308"/>
            <p:cNvSpPr>
              <a:spLocks/>
            </p:cNvSpPr>
            <p:nvPr/>
          </p:nvSpPr>
          <p:spPr bwMode="auto">
            <a:xfrm>
              <a:off x="1134385" y="5149211"/>
              <a:ext cx="204788" cy="429684"/>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4" name="Freeform 309"/>
            <p:cNvSpPr>
              <a:spLocks/>
            </p:cNvSpPr>
            <p:nvPr/>
          </p:nvSpPr>
          <p:spPr bwMode="auto">
            <a:xfrm>
              <a:off x="1175660" y="5149211"/>
              <a:ext cx="204788" cy="429684"/>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5" name="Freeform 310"/>
            <p:cNvSpPr>
              <a:spLocks/>
            </p:cNvSpPr>
            <p:nvPr/>
          </p:nvSpPr>
          <p:spPr bwMode="auto">
            <a:xfrm>
              <a:off x="1405848" y="5149211"/>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6" name="Freeform 311"/>
            <p:cNvSpPr>
              <a:spLocks/>
            </p:cNvSpPr>
            <p:nvPr/>
          </p:nvSpPr>
          <p:spPr bwMode="auto">
            <a:xfrm>
              <a:off x="1364573" y="5149211"/>
              <a:ext cx="203200" cy="429684"/>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7" name="Freeform 315"/>
            <p:cNvSpPr>
              <a:spLocks/>
            </p:cNvSpPr>
            <p:nvPr/>
          </p:nvSpPr>
          <p:spPr bwMode="auto">
            <a:xfrm>
              <a:off x="1821773" y="5149211"/>
              <a:ext cx="204788" cy="429684"/>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8" name="Freeform 316"/>
            <p:cNvSpPr>
              <a:spLocks/>
            </p:cNvSpPr>
            <p:nvPr/>
          </p:nvSpPr>
          <p:spPr bwMode="auto">
            <a:xfrm>
              <a:off x="1593173" y="5149211"/>
              <a:ext cx="203200" cy="429684"/>
            </a:xfrm>
            <a:custGeom>
              <a:avLst/>
              <a:gdLst>
                <a:gd name="T0" fmla="*/ 96 w 257"/>
                <a:gd name="T1" fmla="*/ 191 h 406"/>
                <a:gd name="T2" fmla="*/ 230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0"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49" name="Freeform 317"/>
            <p:cNvSpPr>
              <a:spLocks/>
            </p:cNvSpPr>
            <p:nvPr/>
          </p:nvSpPr>
          <p:spPr bwMode="auto">
            <a:xfrm>
              <a:off x="1634448" y="5149211"/>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0" name="Freeform 321"/>
            <p:cNvSpPr>
              <a:spLocks/>
            </p:cNvSpPr>
            <p:nvPr/>
          </p:nvSpPr>
          <p:spPr bwMode="auto">
            <a:xfrm>
              <a:off x="-199115" y="5576778"/>
              <a:ext cx="204788" cy="429684"/>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1" name="Freeform 322"/>
            <p:cNvSpPr>
              <a:spLocks/>
            </p:cNvSpPr>
            <p:nvPr/>
          </p:nvSpPr>
          <p:spPr bwMode="auto">
            <a:xfrm>
              <a:off x="31073" y="5576778"/>
              <a:ext cx="203200" cy="429684"/>
            </a:xfrm>
            <a:custGeom>
              <a:avLst/>
              <a:gdLst>
                <a:gd name="T0" fmla="*/ 161 w 257"/>
                <a:gd name="T1" fmla="*/ 215 h 406"/>
                <a:gd name="T2" fmla="*/ 27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7"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2" name="Freeform 323"/>
            <p:cNvSpPr>
              <a:spLocks/>
            </p:cNvSpPr>
            <p:nvPr/>
          </p:nvSpPr>
          <p:spPr bwMode="auto">
            <a:xfrm>
              <a:off x="-10202" y="5576778"/>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3" name="Freeform 324"/>
            <p:cNvSpPr>
              <a:spLocks/>
            </p:cNvSpPr>
            <p:nvPr/>
          </p:nvSpPr>
          <p:spPr bwMode="auto">
            <a:xfrm>
              <a:off x="677185" y="5576778"/>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4" name="Freeform 325"/>
            <p:cNvSpPr>
              <a:spLocks/>
            </p:cNvSpPr>
            <p:nvPr/>
          </p:nvSpPr>
          <p:spPr bwMode="auto">
            <a:xfrm>
              <a:off x="718460" y="5576778"/>
              <a:ext cx="203200" cy="429684"/>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5" name="Freeform 326"/>
            <p:cNvSpPr>
              <a:spLocks/>
            </p:cNvSpPr>
            <p:nvPr/>
          </p:nvSpPr>
          <p:spPr bwMode="auto">
            <a:xfrm>
              <a:off x="488273" y="5576778"/>
              <a:ext cx="204788" cy="429684"/>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6" name="Freeform 327"/>
            <p:cNvSpPr>
              <a:spLocks/>
            </p:cNvSpPr>
            <p:nvPr/>
          </p:nvSpPr>
          <p:spPr bwMode="auto">
            <a:xfrm>
              <a:off x="446998" y="5576778"/>
              <a:ext cx="204788" cy="429684"/>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7" name="Freeform 328"/>
            <p:cNvSpPr>
              <a:spLocks/>
            </p:cNvSpPr>
            <p:nvPr/>
          </p:nvSpPr>
          <p:spPr bwMode="auto">
            <a:xfrm>
              <a:off x="218398" y="5576778"/>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8" name="Freeform 329"/>
            <p:cNvSpPr>
              <a:spLocks/>
            </p:cNvSpPr>
            <p:nvPr/>
          </p:nvSpPr>
          <p:spPr bwMode="auto">
            <a:xfrm>
              <a:off x="259673" y="5576778"/>
              <a:ext cx="203200" cy="429684"/>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59" name="Freeform 330"/>
            <p:cNvSpPr>
              <a:spLocks/>
            </p:cNvSpPr>
            <p:nvPr/>
          </p:nvSpPr>
          <p:spPr bwMode="auto">
            <a:xfrm>
              <a:off x="947060" y="5576778"/>
              <a:ext cx="203200" cy="429684"/>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0" name="Freeform 331"/>
            <p:cNvSpPr>
              <a:spLocks/>
            </p:cNvSpPr>
            <p:nvPr/>
          </p:nvSpPr>
          <p:spPr bwMode="auto">
            <a:xfrm>
              <a:off x="905785" y="5576778"/>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1" name="Freeform 332"/>
            <p:cNvSpPr>
              <a:spLocks/>
            </p:cNvSpPr>
            <p:nvPr/>
          </p:nvSpPr>
          <p:spPr bwMode="auto">
            <a:xfrm>
              <a:off x="1134385" y="5576778"/>
              <a:ext cx="204788" cy="429684"/>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2" name="Freeform 333"/>
            <p:cNvSpPr>
              <a:spLocks/>
            </p:cNvSpPr>
            <p:nvPr/>
          </p:nvSpPr>
          <p:spPr bwMode="auto">
            <a:xfrm>
              <a:off x="1175660" y="5576778"/>
              <a:ext cx="204788" cy="429684"/>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3" name="Freeform 334"/>
            <p:cNvSpPr>
              <a:spLocks/>
            </p:cNvSpPr>
            <p:nvPr/>
          </p:nvSpPr>
          <p:spPr bwMode="auto">
            <a:xfrm>
              <a:off x="1405848" y="5576778"/>
              <a:ext cx="203200" cy="429684"/>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4" name="Freeform 335"/>
            <p:cNvSpPr>
              <a:spLocks/>
            </p:cNvSpPr>
            <p:nvPr/>
          </p:nvSpPr>
          <p:spPr bwMode="auto">
            <a:xfrm>
              <a:off x="1364573" y="5576778"/>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5" name="Freeform 339"/>
            <p:cNvSpPr>
              <a:spLocks/>
            </p:cNvSpPr>
            <p:nvPr/>
          </p:nvSpPr>
          <p:spPr bwMode="auto">
            <a:xfrm>
              <a:off x="1821773" y="5576778"/>
              <a:ext cx="204788" cy="429684"/>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6" name="Freeform 340"/>
            <p:cNvSpPr>
              <a:spLocks/>
            </p:cNvSpPr>
            <p:nvPr/>
          </p:nvSpPr>
          <p:spPr bwMode="auto">
            <a:xfrm>
              <a:off x="1593173" y="5576778"/>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0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7" name="Freeform 341"/>
            <p:cNvSpPr>
              <a:spLocks/>
            </p:cNvSpPr>
            <p:nvPr/>
          </p:nvSpPr>
          <p:spPr bwMode="auto">
            <a:xfrm>
              <a:off x="1634448" y="5576778"/>
              <a:ext cx="203200" cy="429684"/>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8" name="Freeform 345"/>
            <p:cNvSpPr>
              <a:spLocks/>
            </p:cNvSpPr>
            <p:nvPr/>
          </p:nvSpPr>
          <p:spPr bwMode="auto">
            <a:xfrm>
              <a:off x="-199115" y="6006462"/>
              <a:ext cx="204788" cy="429684"/>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69" name="Freeform 346"/>
            <p:cNvSpPr>
              <a:spLocks/>
            </p:cNvSpPr>
            <p:nvPr/>
          </p:nvSpPr>
          <p:spPr bwMode="auto">
            <a:xfrm>
              <a:off x="31073" y="6006462"/>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7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7" y="0"/>
                  </a:lnTo>
                  <a:lnTo>
                    <a:pt x="161"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0" name="Freeform 347"/>
            <p:cNvSpPr>
              <a:spLocks/>
            </p:cNvSpPr>
            <p:nvPr/>
          </p:nvSpPr>
          <p:spPr bwMode="auto">
            <a:xfrm>
              <a:off x="-10202" y="6006462"/>
              <a:ext cx="203200" cy="429684"/>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1" name="Freeform 348"/>
            <p:cNvSpPr>
              <a:spLocks/>
            </p:cNvSpPr>
            <p:nvPr/>
          </p:nvSpPr>
          <p:spPr bwMode="auto">
            <a:xfrm>
              <a:off x="677185" y="6006462"/>
              <a:ext cx="203200" cy="429684"/>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2" name="Freeform 349"/>
            <p:cNvSpPr>
              <a:spLocks/>
            </p:cNvSpPr>
            <p:nvPr/>
          </p:nvSpPr>
          <p:spPr bwMode="auto">
            <a:xfrm>
              <a:off x="718460" y="6006462"/>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3" name="Freeform 350"/>
            <p:cNvSpPr>
              <a:spLocks/>
            </p:cNvSpPr>
            <p:nvPr/>
          </p:nvSpPr>
          <p:spPr bwMode="auto">
            <a:xfrm>
              <a:off x="488273" y="6006462"/>
              <a:ext cx="204788" cy="429684"/>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4" name="Freeform 351"/>
            <p:cNvSpPr>
              <a:spLocks/>
            </p:cNvSpPr>
            <p:nvPr/>
          </p:nvSpPr>
          <p:spPr bwMode="auto">
            <a:xfrm>
              <a:off x="446998" y="6006462"/>
              <a:ext cx="204788" cy="429684"/>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5" name="Freeform 352"/>
            <p:cNvSpPr>
              <a:spLocks/>
            </p:cNvSpPr>
            <p:nvPr/>
          </p:nvSpPr>
          <p:spPr bwMode="auto">
            <a:xfrm>
              <a:off x="218398" y="6006462"/>
              <a:ext cx="203200" cy="429684"/>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6" name="Freeform 353"/>
            <p:cNvSpPr>
              <a:spLocks/>
            </p:cNvSpPr>
            <p:nvPr/>
          </p:nvSpPr>
          <p:spPr bwMode="auto">
            <a:xfrm>
              <a:off x="259673" y="6006462"/>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7" name="Freeform 354"/>
            <p:cNvSpPr>
              <a:spLocks/>
            </p:cNvSpPr>
            <p:nvPr/>
          </p:nvSpPr>
          <p:spPr bwMode="auto">
            <a:xfrm>
              <a:off x="947060" y="6006462"/>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8" name="Freeform 355"/>
            <p:cNvSpPr>
              <a:spLocks/>
            </p:cNvSpPr>
            <p:nvPr/>
          </p:nvSpPr>
          <p:spPr bwMode="auto">
            <a:xfrm>
              <a:off x="905785" y="6006462"/>
              <a:ext cx="203200" cy="429684"/>
            </a:xfrm>
            <a:custGeom>
              <a:avLst/>
              <a:gdLst>
                <a:gd name="T0" fmla="*/ 96 w 257"/>
                <a:gd name="T1" fmla="*/ 191 h 406"/>
                <a:gd name="T2" fmla="*/ 231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1"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79" name="Freeform 356"/>
            <p:cNvSpPr>
              <a:spLocks/>
            </p:cNvSpPr>
            <p:nvPr/>
          </p:nvSpPr>
          <p:spPr bwMode="auto">
            <a:xfrm>
              <a:off x="1134385" y="6006462"/>
              <a:ext cx="204788" cy="429684"/>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0" name="Freeform 357"/>
            <p:cNvSpPr>
              <a:spLocks/>
            </p:cNvSpPr>
            <p:nvPr/>
          </p:nvSpPr>
          <p:spPr bwMode="auto">
            <a:xfrm>
              <a:off x="1175660" y="6006462"/>
              <a:ext cx="204788" cy="429684"/>
            </a:xfrm>
            <a:custGeom>
              <a:avLst/>
              <a:gdLst>
                <a:gd name="T0" fmla="*/ 236 w 256"/>
                <a:gd name="T1" fmla="*/ 191 h 406"/>
                <a:gd name="T2" fmla="*/ 236 w 256"/>
                <a:gd name="T3" fmla="*/ 0 h 406"/>
                <a:gd name="T4" fmla="*/ 256 w 256"/>
                <a:gd name="T5" fmla="*/ 0 h 406"/>
                <a:gd name="T6" fmla="*/ 256 w 256"/>
                <a:gd name="T7" fmla="*/ 406 h 406"/>
                <a:gd name="T8" fmla="*/ 236 w 256"/>
                <a:gd name="T9" fmla="*/ 406 h 406"/>
                <a:gd name="T10" fmla="*/ 236 w 256"/>
                <a:gd name="T11" fmla="*/ 211 h 406"/>
                <a:gd name="T12" fmla="*/ 161 w 256"/>
                <a:gd name="T13" fmla="*/ 211 h 406"/>
                <a:gd name="T14" fmla="*/ 34 w 256"/>
                <a:gd name="T15" fmla="*/ 406 h 406"/>
                <a:gd name="T16" fmla="*/ 9 w 256"/>
                <a:gd name="T17" fmla="*/ 406 h 406"/>
                <a:gd name="T18" fmla="*/ 142 w 256"/>
                <a:gd name="T19" fmla="*/ 202 h 406"/>
                <a:gd name="T20" fmla="*/ 0 w 256"/>
                <a:gd name="T21" fmla="*/ 0 h 406"/>
                <a:gd name="T22" fmla="*/ 26 w 256"/>
                <a:gd name="T23" fmla="*/ 0 h 406"/>
                <a:gd name="T24" fmla="*/ 160 w 256"/>
                <a:gd name="T25" fmla="*/ 191 h 406"/>
                <a:gd name="T26" fmla="*/ 23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36" y="191"/>
                  </a:moveTo>
                  <a:lnTo>
                    <a:pt x="236" y="0"/>
                  </a:lnTo>
                  <a:lnTo>
                    <a:pt x="256" y="0"/>
                  </a:lnTo>
                  <a:lnTo>
                    <a:pt x="256" y="406"/>
                  </a:lnTo>
                  <a:lnTo>
                    <a:pt x="236" y="406"/>
                  </a:lnTo>
                  <a:lnTo>
                    <a:pt x="236" y="211"/>
                  </a:lnTo>
                  <a:lnTo>
                    <a:pt x="161" y="211"/>
                  </a:lnTo>
                  <a:lnTo>
                    <a:pt x="34" y="406"/>
                  </a:lnTo>
                  <a:lnTo>
                    <a:pt x="9" y="406"/>
                  </a:lnTo>
                  <a:lnTo>
                    <a:pt x="142" y="202"/>
                  </a:lnTo>
                  <a:lnTo>
                    <a:pt x="0" y="0"/>
                  </a:lnTo>
                  <a:lnTo>
                    <a:pt x="26" y="0"/>
                  </a:lnTo>
                  <a:lnTo>
                    <a:pt x="160" y="191"/>
                  </a:lnTo>
                  <a:lnTo>
                    <a:pt x="23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1" name="Freeform 358"/>
            <p:cNvSpPr>
              <a:spLocks/>
            </p:cNvSpPr>
            <p:nvPr/>
          </p:nvSpPr>
          <p:spPr bwMode="auto">
            <a:xfrm>
              <a:off x="1405848" y="6006462"/>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2 w 257"/>
                <a:gd name="T13" fmla="*/ 211 h 406"/>
                <a:gd name="T14" fmla="*/ 35 w 257"/>
                <a:gd name="T15" fmla="*/ 406 h 406"/>
                <a:gd name="T16" fmla="*/ 9 w 257"/>
                <a:gd name="T17" fmla="*/ 406 h 406"/>
                <a:gd name="T18" fmla="*/ 143 w 257"/>
                <a:gd name="T19" fmla="*/ 202 h 406"/>
                <a:gd name="T20" fmla="*/ 0 w 257"/>
                <a:gd name="T21" fmla="*/ 0 h 406"/>
                <a:gd name="T22" fmla="*/ 26 w 257"/>
                <a:gd name="T23" fmla="*/ 0 h 406"/>
                <a:gd name="T24" fmla="*/ 161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2" y="211"/>
                  </a:lnTo>
                  <a:lnTo>
                    <a:pt x="35" y="406"/>
                  </a:lnTo>
                  <a:lnTo>
                    <a:pt x="9" y="406"/>
                  </a:lnTo>
                  <a:lnTo>
                    <a:pt x="143" y="202"/>
                  </a:lnTo>
                  <a:lnTo>
                    <a:pt x="0" y="0"/>
                  </a:lnTo>
                  <a:lnTo>
                    <a:pt x="26" y="0"/>
                  </a:lnTo>
                  <a:lnTo>
                    <a:pt x="161"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2" name="Freeform 359"/>
            <p:cNvSpPr>
              <a:spLocks/>
            </p:cNvSpPr>
            <p:nvPr/>
          </p:nvSpPr>
          <p:spPr bwMode="auto">
            <a:xfrm>
              <a:off x="1364573" y="6006462"/>
              <a:ext cx="203200" cy="429684"/>
            </a:xfrm>
            <a:custGeom>
              <a:avLst/>
              <a:gdLst>
                <a:gd name="T0" fmla="*/ 97 w 257"/>
                <a:gd name="T1" fmla="*/ 191 h 406"/>
                <a:gd name="T2" fmla="*/ 231 w 257"/>
                <a:gd name="T3" fmla="*/ 0 h 406"/>
                <a:gd name="T4" fmla="*/ 257 w 257"/>
                <a:gd name="T5" fmla="*/ 0 h 406"/>
                <a:gd name="T6" fmla="*/ 115 w 257"/>
                <a:gd name="T7" fmla="*/ 202 h 406"/>
                <a:gd name="T8" fmla="*/ 248 w 257"/>
                <a:gd name="T9" fmla="*/ 406 h 406"/>
                <a:gd name="T10" fmla="*/ 223 w 257"/>
                <a:gd name="T11" fmla="*/ 406 h 406"/>
                <a:gd name="T12" fmla="*/ 96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7" y="191"/>
                  </a:moveTo>
                  <a:lnTo>
                    <a:pt x="231" y="0"/>
                  </a:lnTo>
                  <a:lnTo>
                    <a:pt x="257" y="0"/>
                  </a:lnTo>
                  <a:lnTo>
                    <a:pt x="115" y="202"/>
                  </a:lnTo>
                  <a:lnTo>
                    <a:pt x="248" y="406"/>
                  </a:lnTo>
                  <a:lnTo>
                    <a:pt x="223" y="406"/>
                  </a:lnTo>
                  <a:lnTo>
                    <a:pt x="96" y="211"/>
                  </a:lnTo>
                  <a:lnTo>
                    <a:pt x="20" y="211"/>
                  </a:lnTo>
                  <a:lnTo>
                    <a:pt x="20" y="406"/>
                  </a:lnTo>
                  <a:lnTo>
                    <a:pt x="0" y="406"/>
                  </a:lnTo>
                  <a:lnTo>
                    <a:pt x="0" y="0"/>
                  </a:lnTo>
                  <a:lnTo>
                    <a:pt x="20" y="0"/>
                  </a:lnTo>
                  <a:lnTo>
                    <a:pt x="20" y="191"/>
                  </a:lnTo>
                  <a:lnTo>
                    <a:pt x="9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3" name="Freeform 363"/>
            <p:cNvSpPr>
              <a:spLocks/>
            </p:cNvSpPr>
            <p:nvPr/>
          </p:nvSpPr>
          <p:spPr bwMode="auto">
            <a:xfrm>
              <a:off x="1821773" y="6006462"/>
              <a:ext cx="204788" cy="429684"/>
            </a:xfrm>
            <a:custGeom>
              <a:avLst/>
              <a:gdLst>
                <a:gd name="T0" fmla="*/ 96 w 256"/>
                <a:gd name="T1" fmla="*/ 191 h 406"/>
                <a:gd name="T2" fmla="*/ 230 w 256"/>
                <a:gd name="T3" fmla="*/ 0 h 406"/>
                <a:gd name="T4" fmla="*/ 256 w 256"/>
                <a:gd name="T5" fmla="*/ 0 h 406"/>
                <a:gd name="T6" fmla="*/ 114 w 256"/>
                <a:gd name="T7" fmla="*/ 202 h 406"/>
                <a:gd name="T8" fmla="*/ 247 w 256"/>
                <a:gd name="T9" fmla="*/ 406 h 406"/>
                <a:gd name="T10" fmla="*/ 222 w 256"/>
                <a:gd name="T11" fmla="*/ 406 h 406"/>
                <a:gd name="T12" fmla="*/ 95 w 256"/>
                <a:gd name="T13" fmla="*/ 211 h 406"/>
                <a:gd name="T14" fmla="*/ 20 w 256"/>
                <a:gd name="T15" fmla="*/ 211 h 406"/>
                <a:gd name="T16" fmla="*/ 20 w 256"/>
                <a:gd name="T17" fmla="*/ 406 h 406"/>
                <a:gd name="T18" fmla="*/ 0 w 256"/>
                <a:gd name="T19" fmla="*/ 406 h 406"/>
                <a:gd name="T20" fmla="*/ 0 w 256"/>
                <a:gd name="T21" fmla="*/ 0 h 406"/>
                <a:gd name="T22" fmla="*/ 20 w 256"/>
                <a:gd name="T23" fmla="*/ 0 h 406"/>
                <a:gd name="T24" fmla="*/ 20 w 256"/>
                <a:gd name="T25" fmla="*/ 191 h 406"/>
                <a:gd name="T26" fmla="*/ 96 w 256"/>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96" y="191"/>
                  </a:moveTo>
                  <a:lnTo>
                    <a:pt x="230" y="0"/>
                  </a:lnTo>
                  <a:lnTo>
                    <a:pt x="256" y="0"/>
                  </a:lnTo>
                  <a:lnTo>
                    <a:pt x="114" y="202"/>
                  </a:lnTo>
                  <a:lnTo>
                    <a:pt x="247"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4" name="Freeform 364"/>
            <p:cNvSpPr>
              <a:spLocks/>
            </p:cNvSpPr>
            <p:nvPr/>
          </p:nvSpPr>
          <p:spPr bwMode="auto">
            <a:xfrm>
              <a:off x="1593173" y="6006462"/>
              <a:ext cx="203200" cy="429684"/>
            </a:xfrm>
            <a:custGeom>
              <a:avLst/>
              <a:gdLst>
                <a:gd name="T0" fmla="*/ 96 w 257"/>
                <a:gd name="T1" fmla="*/ 191 h 406"/>
                <a:gd name="T2" fmla="*/ 230 w 257"/>
                <a:gd name="T3" fmla="*/ 0 h 406"/>
                <a:gd name="T4" fmla="*/ 257 w 257"/>
                <a:gd name="T5" fmla="*/ 0 h 406"/>
                <a:gd name="T6" fmla="*/ 114 w 257"/>
                <a:gd name="T7" fmla="*/ 202 h 406"/>
                <a:gd name="T8" fmla="*/ 248 w 257"/>
                <a:gd name="T9" fmla="*/ 406 h 406"/>
                <a:gd name="T10" fmla="*/ 222 w 257"/>
                <a:gd name="T11" fmla="*/ 406 h 406"/>
                <a:gd name="T12" fmla="*/ 95 w 257"/>
                <a:gd name="T13" fmla="*/ 211 h 406"/>
                <a:gd name="T14" fmla="*/ 20 w 257"/>
                <a:gd name="T15" fmla="*/ 211 h 406"/>
                <a:gd name="T16" fmla="*/ 20 w 257"/>
                <a:gd name="T17" fmla="*/ 406 h 406"/>
                <a:gd name="T18" fmla="*/ 0 w 257"/>
                <a:gd name="T19" fmla="*/ 406 h 406"/>
                <a:gd name="T20" fmla="*/ 0 w 257"/>
                <a:gd name="T21" fmla="*/ 0 h 406"/>
                <a:gd name="T22" fmla="*/ 20 w 257"/>
                <a:gd name="T23" fmla="*/ 0 h 406"/>
                <a:gd name="T24" fmla="*/ 20 w 257"/>
                <a:gd name="T25" fmla="*/ 191 h 406"/>
                <a:gd name="T26" fmla="*/ 96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96" y="191"/>
                  </a:moveTo>
                  <a:lnTo>
                    <a:pt x="230" y="0"/>
                  </a:lnTo>
                  <a:lnTo>
                    <a:pt x="257" y="0"/>
                  </a:lnTo>
                  <a:lnTo>
                    <a:pt x="114" y="202"/>
                  </a:lnTo>
                  <a:lnTo>
                    <a:pt x="248" y="406"/>
                  </a:lnTo>
                  <a:lnTo>
                    <a:pt x="222" y="406"/>
                  </a:lnTo>
                  <a:lnTo>
                    <a:pt x="95" y="211"/>
                  </a:lnTo>
                  <a:lnTo>
                    <a:pt x="20" y="211"/>
                  </a:lnTo>
                  <a:lnTo>
                    <a:pt x="20" y="406"/>
                  </a:lnTo>
                  <a:lnTo>
                    <a:pt x="0" y="406"/>
                  </a:lnTo>
                  <a:lnTo>
                    <a:pt x="0" y="0"/>
                  </a:lnTo>
                  <a:lnTo>
                    <a:pt x="20" y="0"/>
                  </a:lnTo>
                  <a:lnTo>
                    <a:pt x="20" y="191"/>
                  </a:lnTo>
                  <a:lnTo>
                    <a:pt x="96"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5" name="Freeform 365"/>
            <p:cNvSpPr>
              <a:spLocks/>
            </p:cNvSpPr>
            <p:nvPr/>
          </p:nvSpPr>
          <p:spPr bwMode="auto">
            <a:xfrm>
              <a:off x="1634448" y="6006462"/>
              <a:ext cx="203200" cy="429684"/>
            </a:xfrm>
            <a:custGeom>
              <a:avLst/>
              <a:gdLst>
                <a:gd name="T0" fmla="*/ 237 w 257"/>
                <a:gd name="T1" fmla="*/ 191 h 406"/>
                <a:gd name="T2" fmla="*/ 237 w 257"/>
                <a:gd name="T3" fmla="*/ 0 h 406"/>
                <a:gd name="T4" fmla="*/ 257 w 257"/>
                <a:gd name="T5" fmla="*/ 0 h 406"/>
                <a:gd name="T6" fmla="*/ 257 w 257"/>
                <a:gd name="T7" fmla="*/ 406 h 406"/>
                <a:gd name="T8" fmla="*/ 237 w 257"/>
                <a:gd name="T9" fmla="*/ 406 h 406"/>
                <a:gd name="T10" fmla="*/ 237 w 257"/>
                <a:gd name="T11" fmla="*/ 211 h 406"/>
                <a:gd name="T12" fmla="*/ 161 w 257"/>
                <a:gd name="T13" fmla="*/ 211 h 406"/>
                <a:gd name="T14" fmla="*/ 34 w 257"/>
                <a:gd name="T15" fmla="*/ 406 h 406"/>
                <a:gd name="T16" fmla="*/ 9 w 257"/>
                <a:gd name="T17" fmla="*/ 406 h 406"/>
                <a:gd name="T18" fmla="*/ 142 w 257"/>
                <a:gd name="T19" fmla="*/ 202 h 406"/>
                <a:gd name="T20" fmla="*/ 0 w 257"/>
                <a:gd name="T21" fmla="*/ 0 h 406"/>
                <a:gd name="T22" fmla="*/ 26 w 257"/>
                <a:gd name="T23" fmla="*/ 0 h 406"/>
                <a:gd name="T24" fmla="*/ 160 w 257"/>
                <a:gd name="T25" fmla="*/ 191 h 406"/>
                <a:gd name="T26" fmla="*/ 237 w 257"/>
                <a:gd name="T27" fmla="*/ 19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37" y="191"/>
                  </a:moveTo>
                  <a:lnTo>
                    <a:pt x="237" y="0"/>
                  </a:lnTo>
                  <a:lnTo>
                    <a:pt x="257" y="0"/>
                  </a:lnTo>
                  <a:lnTo>
                    <a:pt x="257" y="406"/>
                  </a:lnTo>
                  <a:lnTo>
                    <a:pt x="237" y="406"/>
                  </a:lnTo>
                  <a:lnTo>
                    <a:pt x="237" y="211"/>
                  </a:lnTo>
                  <a:lnTo>
                    <a:pt x="161" y="211"/>
                  </a:lnTo>
                  <a:lnTo>
                    <a:pt x="34" y="406"/>
                  </a:lnTo>
                  <a:lnTo>
                    <a:pt x="9" y="406"/>
                  </a:lnTo>
                  <a:lnTo>
                    <a:pt x="142" y="202"/>
                  </a:lnTo>
                  <a:lnTo>
                    <a:pt x="0" y="0"/>
                  </a:lnTo>
                  <a:lnTo>
                    <a:pt x="26" y="0"/>
                  </a:lnTo>
                  <a:lnTo>
                    <a:pt x="160" y="191"/>
                  </a:lnTo>
                  <a:lnTo>
                    <a:pt x="237"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6" name="Freeform 369"/>
            <p:cNvSpPr>
              <a:spLocks/>
            </p:cNvSpPr>
            <p:nvPr/>
          </p:nvSpPr>
          <p:spPr bwMode="auto">
            <a:xfrm>
              <a:off x="-199115" y="6434029"/>
              <a:ext cx="204788" cy="429684"/>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7" name="Freeform 370"/>
            <p:cNvSpPr>
              <a:spLocks/>
            </p:cNvSpPr>
            <p:nvPr/>
          </p:nvSpPr>
          <p:spPr bwMode="auto">
            <a:xfrm>
              <a:off x="31073" y="6434029"/>
              <a:ext cx="203200" cy="429684"/>
            </a:xfrm>
            <a:custGeom>
              <a:avLst/>
              <a:gdLst>
                <a:gd name="T0" fmla="*/ 161 w 257"/>
                <a:gd name="T1" fmla="*/ 215 h 406"/>
                <a:gd name="T2" fmla="*/ 27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7"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8" name="Freeform 371"/>
            <p:cNvSpPr>
              <a:spLocks/>
            </p:cNvSpPr>
            <p:nvPr/>
          </p:nvSpPr>
          <p:spPr bwMode="auto">
            <a:xfrm>
              <a:off x="-10202" y="6434029"/>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89" name="Freeform 372"/>
            <p:cNvSpPr>
              <a:spLocks/>
            </p:cNvSpPr>
            <p:nvPr/>
          </p:nvSpPr>
          <p:spPr bwMode="auto">
            <a:xfrm>
              <a:off x="677185" y="6434029"/>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0" name="Freeform 373"/>
            <p:cNvSpPr>
              <a:spLocks/>
            </p:cNvSpPr>
            <p:nvPr/>
          </p:nvSpPr>
          <p:spPr bwMode="auto">
            <a:xfrm>
              <a:off x="718460" y="6434029"/>
              <a:ext cx="203200" cy="429684"/>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1" name="Freeform 374"/>
            <p:cNvSpPr>
              <a:spLocks/>
            </p:cNvSpPr>
            <p:nvPr/>
          </p:nvSpPr>
          <p:spPr bwMode="auto">
            <a:xfrm>
              <a:off x="488273" y="6434029"/>
              <a:ext cx="204788" cy="429684"/>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2" name="Freeform 375"/>
            <p:cNvSpPr>
              <a:spLocks/>
            </p:cNvSpPr>
            <p:nvPr/>
          </p:nvSpPr>
          <p:spPr bwMode="auto">
            <a:xfrm>
              <a:off x="446998" y="6434029"/>
              <a:ext cx="204788" cy="429684"/>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3" name="Freeform 376"/>
            <p:cNvSpPr>
              <a:spLocks/>
            </p:cNvSpPr>
            <p:nvPr/>
          </p:nvSpPr>
          <p:spPr bwMode="auto">
            <a:xfrm>
              <a:off x="218398" y="6434029"/>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4" name="Freeform 377"/>
            <p:cNvSpPr>
              <a:spLocks/>
            </p:cNvSpPr>
            <p:nvPr/>
          </p:nvSpPr>
          <p:spPr bwMode="auto">
            <a:xfrm>
              <a:off x="259673" y="6434029"/>
              <a:ext cx="203200" cy="429684"/>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5" name="Freeform 378"/>
            <p:cNvSpPr>
              <a:spLocks/>
            </p:cNvSpPr>
            <p:nvPr/>
          </p:nvSpPr>
          <p:spPr bwMode="auto">
            <a:xfrm>
              <a:off x="947060" y="6434029"/>
              <a:ext cx="203200" cy="429684"/>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6" name="Freeform 379"/>
            <p:cNvSpPr>
              <a:spLocks/>
            </p:cNvSpPr>
            <p:nvPr/>
          </p:nvSpPr>
          <p:spPr bwMode="auto">
            <a:xfrm>
              <a:off x="905785" y="6434029"/>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1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1"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7" name="Freeform 380"/>
            <p:cNvSpPr>
              <a:spLocks/>
            </p:cNvSpPr>
            <p:nvPr/>
          </p:nvSpPr>
          <p:spPr bwMode="auto">
            <a:xfrm>
              <a:off x="1134385" y="6434029"/>
              <a:ext cx="204788" cy="429684"/>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8" name="Freeform 381"/>
            <p:cNvSpPr>
              <a:spLocks/>
            </p:cNvSpPr>
            <p:nvPr/>
          </p:nvSpPr>
          <p:spPr bwMode="auto">
            <a:xfrm>
              <a:off x="1175660" y="6434029"/>
              <a:ext cx="204788" cy="429684"/>
            </a:xfrm>
            <a:custGeom>
              <a:avLst/>
              <a:gdLst>
                <a:gd name="T0" fmla="*/ 160 w 256"/>
                <a:gd name="T1" fmla="*/ 215 h 406"/>
                <a:gd name="T2" fmla="*/ 26 w 256"/>
                <a:gd name="T3" fmla="*/ 406 h 406"/>
                <a:gd name="T4" fmla="*/ 0 w 256"/>
                <a:gd name="T5" fmla="*/ 406 h 406"/>
                <a:gd name="T6" fmla="*/ 142 w 256"/>
                <a:gd name="T7" fmla="*/ 204 h 406"/>
                <a:gd name="T8" fmla="*/ 9 w 256"/>
                <a:gd name="T9" fmla="*/ 0 h 406"/>
                <a:gd name="T10" fmla="*/ 34 w 256"/>
                <a:gd name="T11" fmla="*/ 0 h 406"/>
                <a:gd name="T12" fmla="*/ 161 w 256"/>
                <a:gd name="T13" fmla="*/ 196 h 406"/>
                <a:gd name="T14" fmla="*/ 236 w 256"/>
                <a:gd name="T15" fmla="*/ 196 h 406"/>
                <a:gd name="T16" fmla="*/ 236 w 256"/>
                <a:gd name="T17" fmla="*/ 0 h 406"/>
                <a:gd name="T18" fmla="*/ 256 w 256"/>
                <a:gd name="T19" fmla="*/ 0 h 406"/>
                <a:gd name="T20" fmla="*/ 256 w 256"/>
                <a:gd name="T21" fmla="*/ 406 h 406"/>
                <a:gd name="T22" fmla="*/ 236 w 256"/>
                <a:gd name="T23" fmla="*/ 406 h 406"/>
                <a:gd name="T24" fmla="*/ 236 w 256"/>
                <a:gd name="T25" fmla="*/ 215 h 406"/>
                <a:gd name="T26" fmla="*/ 16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160" y="215"/>
                  </a:moveTo>
                  <a:lnTo>
                    <a:pt x="26" y="406"/>
                  </a:lnTo>
                  <a:lnTo>
                    <a:pt x="0" y="406"/>
                  </a:lnTo>
                  <a:lnTo>
                    <a:pt x="142" y="204"/>
                  </a:lnTo>
                  <a:lnTo>
                    <a:pt x="9" y="0"/>
                  </a:lnTo>
                  <a:lnTo>
                    <a:pt x="34" y="0"/>
                  </a:lnTo>
                  <a:lnTo>
                    <a:pt x="161" y="196"/>
                  </a:lnTo>
                  <a:lnTo>
                    <a:pt x="236" y="196"/>
                  </a:lnTo>
                  <a:lnTo>
                    <a:pt x="236" y="0"/>
                  </a:lnTo>
                  <a:lnTo>
                    <a:pt x="256" y="0"/>
                  </a:lnTo>
                  <a:lnTo>
                    <a:pt x="256" y="406"/>
                  </a:lnTo>
                  <a:lnTo>
                    <a:pt x="236" y="406"/>
                  </a:lnTo>
                  <a:lnTo>
                    <a:pt x="236"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99" name="Freeform 382"/>
            <p:cNvSpPr>
              <a:spLocks/>
            </p:cNvSpPr>
            <p:nvPr/>
          </p:nvSpPr>
          <p:spPr bwMode="auto">
            <a:xfrm>
              <a:off x="1405848" y="6434029"/>
              <a:ext cx="203200" cy="429684"/>
            </a:xfrm>
            <a:custGeom>
              <a:avLst/>
              <a:gdLst>
                <a:gd name="T0" fmla="*/ 161 w 257"/>
                <a:gd name="T1" fmla="*/ 215 h 406"/>
                <a:gd name="T2" fmla="*/ 26 w 257"/>
                <a:gd name="T3" fmla="*/ 406 h 406"/>
                <a:gd name="T4" fmla="*/ 0 w 257"/>
                <a:gd name="T5" fmla="*/ 406 h 406"/>
                <a:gd name="T6" fmla="*/ 143 w 257"/>
                <a:gd name="T7" fmla="*/ 204 h 406"/>
                <a:gd name="T8" fmla="*/ 9 w 257"/>
                <a:gd name="T9" fmla="*/ 0 h 406"/>
                <a:gd name="T10" fmla="*/ 35 w 257"/>
                <a:gd name="T11" fmla="*/ 0 h 406"/>
                <a:gd name="T12" fmla="*/ 162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1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1" y="215"/>
                  </a:moveTo>
                  <a:lnTo>
                    <a:pt x="26" y="406"/>
                  </a:lnTo>
                  <a:lnTo>
                    <a:pt x="0" y="406"/>
                  </a:lnTo>
                  <a:lnTo>
                    <a:pt x="143" y="204"/>
                  </a:lnTo>
                  <a:lnTo>
                    <a:pt x="9" y="0"/>
                  </a:lnTo>
                  <a:lnTo>
                    <a:pt x="35" y="0"/>
                  </a:lnTo>
                  <a:lnTo>
                    <a:pt x="162" y="196"/>
                  </a:lnTo>
                  <a:lnTo>
                    <a:pt x="237" y="196"/>
                  </a:lnTo>
                  <a:lnTo>
                    <a:pt x="237" y="0"/>
                  </a:lnTo>
                  <a:lnTo>
                    <a:pt x="257" y="0"/>
                  </a:lnTo>
                  <a:lnTo>
                    <a:pt x="257" y="406"/>
                  </a:lnTo>
                  <a:lnTo>
                    <a:pt x="237" y="406"/>
                  </a:lnTo>
                  <a:lnTo>
                    <a:pt x="237" y="215"/>
                  </a:lnTo>
                  <a:lnTo>
                    <a:pt x="161"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0" name="Freeform 383"/>
            <p:cNvSpPr>
              <a:spLocks/>
            </p:cNvSpPr>
            <p:nvPr/>
          </p:nvSpPr>
          <p:spPr bwMode="auto">
            <a:xfrm>
              <a:off x="1364573" y="6434029"/>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6 w 257"/>
                <a:gd name="T13" fmla="*/ 196 h 406"/>
                <a:gd name="T14" fmla="*/ 223 w 257"/>
                <a:gd name="T15" fmla="*/ 0 h 406"/>
                <a:gd name="T16" fmla="*/ 248 w 257"/>
                <a:gd name="T17" fmla="*/ 0 h 406"/>
                <a:gd name="T18" fmla="*/ 115 w 257"/>
                <a:gd name="T19" fmla="*/ 204 h 406"/>
                <a:gd name="T20" fmla="*/ 257 w 257"/>
                <a:gd name="T21" fmla="*/ 406 h 406"/>
                <a:gd name="T22" fmla="*/ 231 w 257"/>
                <a:gd name="T23" fmla="*/ 406 h 406"/>
                <a:gd name="T24" fmla="*/ 97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6" y="196"/>
                  </a:lnTo>
                  <a:lnTo>
                    <a:pt x="223" y="0"/>
                  </a:lnTo>
                  <a:lnTo>
                    <a:pt x="248" y="0"/>
                  </a:lnTo>
                  <a:lnTo>
                    <a:pt x="115" y="204"/>
                  </a:lnTo>
                  <a:lnTo>
                    <a:pt x="257" y="406"/>
                  </a:lnTo>
                  <a:lnTo>
                    <a:pt x="231" y="406"/>
                  </a:lnTo>
                  <a:lnTo>
                    <a:pt x="97"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1" name="Freeform 387"/>
            <p:cNvSpPr>
              <a:spLocks/>
            </p:cNvSpPr>
            <p:nvPr/>
          </p:nvSpPr>
          <p:spPr bwMode="auto">
            <a:xfrm>
              <a:off x="1821773" y="6434029"/>
              <a:ext cx="204788" cy="429684"/>
            </a:xfrm>
            <a:custGeom>
              <a:avLst/>
              <a:gdLst>
                <a:gd name="T0" fmla="*/ 20 w 256"/>
                <a:gd name="T1" fmla="*/ 215 h 406"/>
                <a:gd name="T2" fmla="*/ 20 w 256"/>
                <a:gd name="T3" fmla="*/ 406 h 406"/>
                <a:gd name="T4" fmla="*/ 0 w 256"/>
                <a:gd name="T5" fmla="*/ 406 h 406"/>
                <a:gd name="T6" fmla="*/ 0 w 256"/>
                <a:gd name="T7" fmla="*/ 0 h 406"/>
                <a:gd name="T8" fmla="*/ 20 w 256"/>
                <a:gd name="T9" fmla="*/ 0 h 406"/>
                <a:gd name="T10" fmla="*/ 20 w 256"/>
                <a:gd name="T11" fmla="*/ 196 h 406"/>
                <a:gd name="T12" fmla="*/ 95 w 256"/>
                <a:gd name="T13" fmla="*/ 196 h 406"/>
                <a:gd name="T14" fmla="*/ 222 w 256"/>
                <a:gd name="T15" fmla="*/ 0 h 406"/>
                <a:gd name="T16" fmla="*/ 247 w 256"/>
                <a:gd name="T17" fmla="*/ 0 h 406"/>
                <a:gd name="T18" fmla="*/ 114 w 256"/>
                <a:gd name="T19" fmla="*/ 204 h 406"/>
                <a:gd name="T20" fmla="*/ 256 w 256"/>
                <a:gd name="T21" fmla="*/ 406 h 406"/>
                <a:gd name="T22" fmla="*/ 230 w 256"/>
                <a:gd name="T23" fmla="*/ 406 h 406"/>
                <a:gd name="T24" fmla="*/ 96 w 256"/>
                <a:gd name="T25" fmla="*/ 215 h 406"/>
                <a:gd name="T26" fmla="*/ 20 w 256"/>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406">
                  <a:moveTo>
                    <a:pt x="20" y="215"/>
                  </a:moveTo>
                  <a:lnTo>
                    <a:pt x="20" y="406"/>
                  </a:lnTo>
                  <a:lnTo>
                    <a:pt x="0" y="406"/>
                  </a:lnTo>
                  <a:lnTo>
                    <a:pt x="0" y="0"/>
                  </a:lnTo>
                  <a:lnTo>
                    <a:pt x="20" y="0"/>
                  </a:lnTo>
                  <a:lnTo>
                    <a:pt x="20" y="196"/>
                  </a:lnTo>
                  <a:lnTo>
                    <a:pt x="95" y="196"/>
                  </a:lnTo>
                  <a:lnTo>
                    <a:pt x="222" y="0"/>
                  </a:lnTo>
                  <a:lnTo>
                    <a:pt x="247" y="0"/>
                  </a:lnTo>
                  <a:lnTo>
                    <a:pt x="114" y="204"/>
                  </a:lnTo>
                  <a:lnTo>
                    <a:pt x="256"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2" name="Freeform 388"/>
            <p:cNvSpPr>
              <a:spLocks/>
            </p:cNvSpPr>
            <p:nvPr/>
          </p:nvSpPr>
          <p:spPr bwMode="auto">
            <a:xfrm>
              <a:off x="1593173" y="6434029"/>
              <a:ext cx="203200" cy="429684"/>
            </a:xfrm>
            <a:custGeom>
              <a:avLst/>
              <a:gdLst>
                <a:gd name="T0" fmla="*/ 20 w 257"/>
                <a:gd name="T1" fmla="*/ 215 h 406"/>
                <a:gd name="T2" fmla="*/ 20 w 257"/>
                <a:gd name="T3" fmla="*/ 406 h 406"/>
                <a:gd name="T4" fmla="*/ 0 w 257"/>
                <a:gd name="T5" fmla="*/ 406 h 406"/>
                <a:gd name="T6" fmla="*/ 0 w 257"/>
                <a:gd name="T7" fmla="*/ 0 h 406"/>
                <a:gd name="T8" fmla="*/ 20 w 257"/>
                <a:gd name="T9" fmla="*/ 0 h 406"/>
                <a:gd name="T10" fmla="*/ 20 w 257"/>
                <a:gd name="T11" fmla="*/ 196 h 406"/>
                <a:gd name="T12" fmla="*/ 95 w 257"/>
                <a:gd name="T13" fmla="*/ 196 h 406"/>
                <a:gd name="T14" fmla="*/ 222 w 257"/>
                <a:gd name="T15" fmla="*/ 0 h 406"/>
                <a:gd name="T16" fmla="*/ 248 w 257"/>
                <a:gd name="T17" fmla="*/ 0 h 406"/>
                <a:gd name="T18" fmla="*/ 114 w 257"/>
                <a:gd name="T19" fmla="*/ 204 h 406"/>
                <a:gd name="T20" fmla="*/ 257 w 257"/>
                <a:gd name="T21" fmla="*/ 406 h 406"/>
                <a:gd name="T22" fmla="*/ 230 w 257"/>
                <a:gd name="T23" fmla="*/ 406 h 406"/>
                <a:gd name="T24" fmla="*/ 96 w 257"/>
                <a:gd name="T25" fmla="*/ 215 h 406"/>
                <a:gd name="T26" fmla="*/ 2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20" y="215"/>
                  </a:moveTo>
                  <a:lnTo>
                    <a:pt x="20" y="406"/>
                  </a:lnTo>
                  <a:lnTo>
                    <a:pt x="0" y="406"/>
                  </a:lnTo>
                  <a:lnTo>
                    <a:pt x="0" y="0"/>
                  </a:lnTo>
                  <a:lnTo>
                    <a:pt x="20" y="0"/>
                  </a:lnTo>
                  <a:lnTo>
                    <a:pt x="20" y="196"/>
                  </a:lnTo>
                  <a:lnTo>
                    <a:pt x="95" y="196"/>
                  </a:lnTo>
                  <a:lnTo>
                    <a:pt x="222" y="0"/>
                  </a:lnTo>
                  <a:lnTo>
                    <a:pt x="248" y="0"/>
                  </a:lnTo>
                  <a:lnTo>
                    <a:pt x="114" y="204"/>
                  </a:lnTo>
                  <a:lnTo>
                    <a:pt x="257" y="406"/>
                  </a:lnTo>
                  <a:lnTo>
                    <a:pt x="230" y="406"/>
                  </a:lnTo>
                  <a:lnTo>
                    <a:pt x="96" y="215"/>
                  </a:lnTo>
                  <a:lnTo>
                    <a:pt x="2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03" name="Freeform 389"/>
            <p:cNvSpPr>
              <a:spLocks/>
            </p:cNvSpPr>
            <p:nvPr/>
          </p:nvSpPr>
          <p:spPr bwMode="auto">
            <a:xfrm>
              <a:off x="1634448" y="6434029"/>
              <a:ext cx="203200" cy="429684"/>
            </a:xfrm>
            <a:custGeom>
              <a:avLst/>
              <a:gdLst>
                <a:gd name="T0" fmla="*/ 160 w 257"/>
                <a:gd name="T1" fmla="*/ 215 h 406"/>
                <a:gd name="T2" fmla="*/ 26 w 257"/>
                <a:gd name="T3" fmla="*/ 406 h 406"/>
                <a:gd name="T4" fmla="*/ 0 w 257"/>
                <a:gd name="T5" fmla="*/ 406 h 406"/>
                <a:gd name="T6" fmla="*/ 142 w 257"/>
                <a:gd name="T7" fmla="*/ 204 h 406"/>
                <a:gd name="T8" fmla="*/ 9 w 257"/>
                <a:gd name="T9" fmla="*/ 0 h 406"/>
                <a:gd name="T10" fmla="*/ 34 w 257"/>
                <a:gd name="T11" fmla="*/ 0 h 406"/>
                <a:gd name="T12" fmla="*/ 161 w 257"/>
                <a:gd name="T13" fmla="*/ 196 h 406"/>
                <a:gd name="T14" fmla="*/ 237 w 257"/>
                <a:gd name="T15" fmla="*/ 196 h 406"/>
                <a:gd name="T16" fmla="*/ 237 w 257"/>
                <a:gd name="T17" fmla="*/ 0 h 406"/>
                <a:gd name="T18" fmla="*/ 257 w 257"/>
                <a:gd name="T19" fmla="*/ 0 h 406"/>
                <a:gd name="T20" fmla="*/ 257 w 257"/>
                <a:gd name="T21" fmla="*/ 406 h 406"/>
                <a:gd name="T22" fmla="*/ 237 w 257"/>
                <a:gd name="T23" fmla="*/ 406 h 406"/>
                <a:gd name="T24" fmla="*/ 237 w 257"/>
                <a:gd name="T25" fmla="*/ 215 h 406"/>
                <a:gd name="T26" fmla="*/ 160 w 257"/>
                <a:gd name="T27" fmla="*/ 215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406">
                  <a:moveTo>
                    <a:pt x="160" y="215"/>
                  </a:moveTo>
                  <a:lnTo>
                    <a:pt x="26" y="406"/>
                  </a:lnTo>
                  <a:lnTo>
                    <a:pt x="0" y="406"/>
                  </a:lnTo>
                  <a:lnTo>
                    <a:pt x="142" y="204"/>
                  </a:lnTo>
                  <a:lnTo>
                    <a:pt x="9" y="0"/>
                  </a:lnTo>
                  <a:lnTo>
                    <a:pt x="34" y="0"/>
                  </a:lnTo>
                  <a:lnTo>
                    <a:pt x="161" y="196"/>
                  </a:lnTo>
                  <a:lnTo>
                    <a:pt x="237" y="196"/>
                  </a:lnTo>
                  <a:lnTo>
                    <a:pt x="237" y="0"/>
                  </a:lnTo>
                  <a:lnTo>
                    <a:pt x="257" y="0"/>
                  </a:lnTo>
                  <a:lnTo>
                    <a:pt x="257" y="406"/>
                  </a:lnTo>
                  <a:lnTo>
                    <a:pt x="237" y="406"/>
                  </a:lnTo>
                  <a:lnTo>
                    <a:pt x="237" y="215"/>
                  </a:lnTo>
                  <a:lnTo>
                    <a:pt x="160"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86108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Autofit/>
          </a:bodyPr>
          <a:lstStyle>
            <a:lvl1pPr algn="l">
              <a:defRPr sz="3200" b="1" cap="a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fi-FI"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13ED9EB-B609-4954-B3E5-7ACBC7B75736}" type="datetimeFigureOut">
              <a:rPr lang="fi-FI" smtClean="0"/>
              <a:t>26.2.2020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88061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fi-FI" dirty="0"/>
          </a:p>
        </p:txBody>
      </p:sp>
      <p:sp>
        <p:nvSpPr>
          <p:cNvPr id="3" name="Text Placeholder 2"/>
          <p:cNvSpPr>
            <a:spLocks noGrp="1"/>
          </p:cNvSpPr>
          <p:nvPr>
            <p:ph type="body" idx="1"/>
          </p:nvPr>
        </p:nvSpPr>
        <p:spPr>
          <a:xfrm>
            <a:off x="457200" y="1151335"/>
            <a:ext cx="4040188" cy="479822"/>
          </a:xfrm>
        </p:spPr>
        <p:txBody>
          <a:bodyPr anchor="b">
            <a:noAutofit/>
          </a:bodyPr>
          <a:lstStyle>
            <a:lvl1pPr marL="0" indent="0">
              <a:buNone/>
              <a:defRPr sz="18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1800">
                <a:latin typeface="Tahoma" panose="020B0604030504040204" pitchFamily="34" charset="0"/>
                <a:ea typeface="Tahoma" panose="020B0604030504040204" pitchFamily="34" charset="0"/>
                <a:cs typeface="Tahoma" panose="020B0604030504040204" pitchFamily="34" charset="0"/>
              </a:defRPr>
            </a:lvl2pPr>
            <a:lvl3pPr>
              <a:defRPr sz="16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Text Placeholder 4"/>
          <p:cNvSpPr>
            <a:spLocks noGrp="1"/>
          </p:cNvSpPr>
          <p:nvPr>
            <p:ph type="body" sz="quarter" idx="3"/>
          </p:nvPr>
        </p:nvSpPr>
        <p:spPr>
          <a:xfrm>
            <a:off x="4645026" y="1151335"/>
            <a:ext cx="4041775" cy="479822"/>
          </a:xfrm>
        </p:spPr>
        <p:txBody>
          <a:bodyPr anchor="b">
            <a:noAutofit/>
          </a:bodyPr>
          <a:lstStyle>
            <a:lvl1pPr marL="0" indent="0">
              <a:buNone/>
              <a:defRPr sz="18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2000">
                <a:latin typeface="Tahoma" panose="020B0604030504040204" pitchFamily="34" charset="0"/>
                <a:ea typeface="Tahoma" panose="020B0604030504040204" pitchFamily="34" charset="0"/>
                <a:cs typeface="Tahoma" panose="020B0604030504040204" pitchFamily="34" charset="0"/>
              </a:defRPr>
            </a:lvl1pPr>
            <a:lvl2pPr>
              <a:defRPr sz="1800">
                <a:latin typeface="Tahoma" panose="020B0604030504040204" pitchFamily="34" charset="0"/>
                <a:ea typeface="Tahoma" panose="020B0604030504040204" pitchFamily="34" charset="0"/>
                <a:cs typeface="Tahoma" panose="020B0604030504040204" pitchFamily="34" charset="0"/>
              </a:defRPr>
            </a:lvl2pPr>
            <a:lvl3pPr>
              <a:defRPr sz="16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B13ED9EB-B609-4954-B3E5-7ACBC7B75736}" type="datetimeFigureOut">
              <a:rPr lang="fi-FI" smtClean="0"/>
              <a:t>26.2.2020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344657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fi-FI"/>
          </a:p>
        </p:txBody>
      </p:sp>
      <p:sp>
        <p:nvSpPr>
          <p:cNvPr id="3" name="Date Placeholder 2"/>
          <p:cNvSpPr>
            <a:spLocks noGrp="1"/>
          </p:cNvSpPr>
          <p:nvPr>
            <p:ph type="dt" sz="half" idx="10"/>
          </p:nvPr>
        </p:nvSpPr>
        <p:spPr/>
        <p:txBody>
          <a:bodyPr/>
          <a:lstStyle/>
          <a:p>
            <a:fld id="{B13ED9EB-B609-4954-B3E5-7ACBC7B75736}" type="datetimeFigureOut">
              <a:rPr lang="fi-FI" smtClean="0"/>
              <a:t>26.2.2020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56657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ED9EB-B609-4954-B3E5-7ACBC7B75736}" type="datetimeFigureOut">
              <a:rPr lang="fi-FI" smtClean="0"/>
              <a:t>26.2.2020</a:t>
            </a:fld>
            <a:endParaRPr lang="fi-FI"/>
          </a:p>
        </p:txBody>
      </p:sp>
      <p:sp>
        <p:nvSpPr>
          <p:cNvPr id="3" name="Footer Placeholder 2"/>
          <p:cNvSpPr>
            <a:spLocks noGrp="1"/>
          </p:cNvSpPr>
          <p:nvPr>
            <p:ph type="ftr" sz="quarter" idx="11"/>
          </p:nvPr>
        </p:nvSpPr>
        <p:spPr/>
        <p:txBody>
          <a:bodyPr/>
          <a:lstStyle/>
          <a:p>
            <a:endParaRPr lang="fi-FI" dirty="0"/>
          </a:p>
        </p:txBody>
      </p:sp>
      <p:sp>
        <p:nvSpPr>
          <p:cNvPr id="4" name="Slide Number Placeholder 3"/>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29708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normAutofit/>
          </a:bodyPr>
          <a:lstStyle>
            <a:lvl1pPr algn="l">
              <a:defRPr sz="18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fi-FI" dirty="0"/>
          </a:p>
        </p:txBody>
      </p:sp>
      <p:sp>
        <p:nvSpPr>
          <p:cNvPr id="3" name="Content Placeholder 2"/>
          <p:cNvSpPr>
            <a:spLocks noGrp="1"/>
          </p:cNvSpPr>
          <p:nvPr>
            <p:ph idx="1"/>
          </p:nvPr>
        </p:nvSpPr>
        <p:spPr>
          <a:xfrm>
            <a:off x="3575050" y="204788"/>
            <a:ext cx="5111750" cy="4389835"/>
          </a:xfrm>
        </p:spPr>
        <p:txBody>
          <a:bodyPr>
            <a:normAutofit/>
          </a:bodyPr>
          <a:lstStyle>
            <a:lvl1pPr>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Text Placeholder 3"/>
          <p:cNvSpPr>
            <a:spLocks noGrp="1"/>
          </p:cNvSpPr>
          <p:nvPr>
            <p:ph type="body" sz="half" idx="2"/>
          </p:nvPr>
        </p:nvSpPr>
        <p:spPr>
          <a:xfrm>
            <a:off x="457201" y="1076326"/>
            <a:ext cx="3008313" cy="3518297"/>
          </a:xfrm>
        </p:spPr>
        <p:txBody>
          <a:bodyPr>
            <a:normAutofit/>
          </a:bodyPr>
          <a:lstStyle>
            <a:lvl1pPr marL="0" indent="0">
              <a:buNone/>
              <a:defRPr sz="1200">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13ED9EB-B609-4954-B3E5-7ACBC7B75736}" type="datetimeFigureOut">
              <a:rPr lang="fi-FI" smtClean="0"/>
              <a:t>26.2.2020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9EBE4C88-C832-4E34-879B-CA327BC1B922}" type="slidenum">
              <a:rPr lang="fi-FI" smtClean="0"/>
              <a:t>‹#›</a:t>
            </a:fld>
            <a:endParaRPr lang="fi-FI"/>
          </a:p>
        </p:txBody>
      </p:sp>
    </p:spTree>
    <p:extLst>
      <p:ext uri="{BB962C8B-B14F-4D97-AF65-F5344CB8AC3E}">
        <p14:creationId xmlns:p14="http://schemas.microsoft.com/office/powerpoint/2010/main" val="27232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fi-FI"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ED9EB-B609-4954-B3E5-7ACBC7B75736}" type="datetimeFigureOut">
              <a:rPr lang="fi-FI" smtClean="0"/>
              <a:t>26.2.2020</a:t>
            </a:fld>
            <a:endParaRPr lang="fi-FI"/>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EBE4C88-C832-4E34-879B-CA327BC1B922}" type="slidenum">
              <a:rPr lang="fi-FI" smtClean="0"/>
              <a:t>‹#›</a:t>
            </a:fld>
            <a:endParaRPr lang="fi-FI"/>
          </a:p>
        </p:txBody>
      </p:sp>
    </p:spTree>
    <p:extLst>
      <p:ext uri="{BB962C8B-B14F-4D97-AF65-F5344CB8AC3E}">
        <p14:creationId xmlns:p14="http://schemas.microsoft.com/office/powerpoint/2010/main" val="286867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3" r:id="rId6"/>
    <p:sldLayoutId id="2147483654" r:id="rId7"/>
    <p:sldLayoutId id="2147483655" r:id="rId8"/>
    <p:sldLayoutId id="2147483656" r:id="rId9"/>
    <p:sldLayoutId id="2147483657" r:id="rId10"/>
    <p:sldLayoutId id="2147483658" r:id="rId11"/>
    <p:sldLayoutId id="2147483659" r:id="rId12"/>
    <p:sldLayoutId id="21474836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kestavyyspaneeli.fi/"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hyperlink" Target="https://sustainabledevelopment.un.org/gsdr201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FE7AFF-C6A8-401C-AAD1-BA8FD51E70E1}"/>
              </a:ext>
            </a:extLst>
          </p:cNvPr>
          <p:cNvSpPr>
            <a:spLocks noGrp="1"/>
          </p:cNvSpPr>
          <p:nvPr>
            <p:ph type="ctrTitle"/>
          </p:nvPr>
        </p:nvSpPr>
        <p:spPr>
          <a:xfrm>
            <a:off x="1475656" y="1378901"/>
            <a:ext cx="6766520" cy="1102519"/>
          </a:xfrm>
        </p:spPr>
        <p:txBody>
          <a:bodyPr>
            <a:normAutofit fontScale="90000"/>
          </a:bodyPr>
          <a:lstStyle/>
          <a:p>
            <a:r>
              <a:rPr lang="fi-FI" i="1" dirty="0"/>
              <a:t>Kuusi polkua kestävyyteen</a:t>
            </a:r>
            <a:br>
              <a:rPr lang="fi-FI" dirty="0"/>
            </a:br>
            <a:br>
              <a:rPr lang="fi-FI" dirty="0"/>
            </a:br>
            <a:br>
              <a:rPr lang="fi-FI" dirty="0"/>
            </a:br>
            <a:br>
              <a:rPr lang="fi-FI" dirty="0"/>
            </a:br>
            <a:r>
              <a:rPr lang="fi-FI" sz="3600" dirty="0"/>
              <a:t>Kestävyyspaneelin evästykset  systeemisen murroksen edistämiseksi Suomessa</a:t>
            </a:r>
          </a:p>
        </p:txBody>
      </p:sp>
      <p:pic>
        <p:nvPicPr>
          <p:cNvPr id="4" name="Kuva 3">
            <a:extLst>
              <a:ext uri="{FF2B5EF4-FFF2-40B4-BE49-F238E27FC236}">
                <a16:creationId xmlns:a16="http://schemas.microsoft.com/office/drawing/2014/main" id="{7DFA0BCA-BA73-49F7-9695-76060D1404AB}"/>
              </a:ext>
            </a:extLst>
          </p:cNvPr>
          <p:cNvPicPr>
            <a:picLocks noChangeAspect="1"/>
          </p:cNvPicPr>
          <p:nvPr/>
        </p:nvPicPr>
        <p:blipFill>
          <a:blip r:embed="rId2"/>
          <a:stretch>
            <a:fillRect/>
          </a:stretch>
        </p:blipFill>
        <p:spPr>
          <a:xfrm>
            <a:off x="7668344" y="0"/>
            <a:ext cx="1353779" cy="1930161"/>
          </a:xfrm>
          <a:prstGeom prst="rect">
            <a:avLst/>
          </a:prstGeom>
        </p:spPr>
      </p:pic>
      <p:sp>
        <p:nvSpPr>
          <p:cNvPr id="5" name="Tekstiruutu 4">
            <a:extLst>
              <a:ext uri="{FF2B5EF4-FFF2-40B4-BE49-F238E27FC236}">
                <a16:creationId xmlns:a16="http://schemas.microsoft.com/office/drawing/2014/main" id="{67EBE094-6666-488F-B281-5758B597F9D5}"/>
              </a:ext>
            </a:extLst>
          </p:cNvPr>
          <p:cNvSpPr txBox="1"/>
          <p:nvPr/>
        </p:nvSpPr>
        <p:spPr>
          <a:xfrm>
            <a:off x="1331640" y="4299942"/>
            <a:ext cx="5688632" cy="646331"/>
          </a:xfrm>
          <a:prstGeom prst="rect">
            <a:avLst/>
          </a:prstGeom>
          <a:noFill/>
        </p:spPr>
        <p:txBody>
          <a:bodyPr wrap="square" rtlCol="0">
            <a:spAutoFit/>
          </a:bodyPr>
          <a:lstStyle/>
          <a:p>
            <a:r>
              <a:rPr lang="fi-FI" dirty="0">
                <a:solidFill>
                  <a:schemeClr val="bg1">
                    <a:lumMod val="50000"/>
                  </a:schemeClr>
                </a:solidFill>
              </a:rPr>
              <a:t>Jari Lyytimäki, Kestävyyspaneelin koordinaattori</a:t>
            </a:r>
          </a:p>
          <a:p>
            <a:r>
              <a:rPr lang="fi-FI" dirty="0">
                <a:solidFill>
                  <a:schemeClr val="bg1">
                    <a:lumMod val="50000"/>
                  </a:schemeClr>
                </a:solidFill>
              </a:rPr>
              <a:t>Kestävän kehityksen toimikunta 4.3.2020</a:t>
            </a:r>
          </a:p>
        </p:txBody>
      </p:sp>
    </p:spTree>
    <p:extLst>
      <p:ext uri="{BB962C8B-B14F-4D97-AF65-F5344CB8AC3E}">
        <p14:creationId xmlns:p14="http://schemas.microsoft.com/office/powerpoint/2010/main" val="326069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 name="Title 1"/>
          <p:cNvSpPr>
            <a:spLocks noGrp="1"/>
          </p:cNvSpPr>
          <p:nvPr>
            <p:ph type="title"/>
          </p:nvPr>
        </p:nvSpPr>
        <p:spPr>
          <a:xfrm>
            <a:off x="322326" y="308610"/>
            <a:ext cx="8401050" cy="829818"/>
          </a:xfrm>
        </p:spPr>
        <p:txBody>
          <a:bodyPr vert="horz" lIns="91440" tIns="45720" rIns="91440" bIns="45720" rtlCol="0" anchor="ctr">
            <a:normAutofit/>
          </a:bodyPr>
          <a:lstStyle/>
          <a:p>
            <a:pPr>
              <a:lnSpc>
                <a:spcPct val="90000"/>
              </a:lnSpc>
            </a:pPr>
            <a:r>
              <a:rPr lang="en-US" sz="2500" kern="1200" dirty="0">
                <a:solidFill>
                  <a:schemeClr val="tx1"/>
                </a:solidFill>
                <a:latin typeface="+mj-lt"/>
                <a:ea typeface="+mj-ea"/>
                <a:cs typeface="+mj-cs"/>
              </a:rPr>
              <a:t> </a:t>
            </a:r>
            <a:endParaRPr lang="en-US" sz="2500" b="1" kern="1200" dirty="0">
              <a:solidFill>
                <a:schemeClr val="tx1"/>
              </a:solidFill>
              <a:latin typeface="+mj-lt"/>
              <a:ea typeface="+mj-ea"/>
              <a:cs typeface="+mj-cs"/>
            </a:endParaRPr>
          </a:p>
        </p:txBody>
      </p:sp>
      <p:pic>
        <p:nvPicPr>
          <p:cNvPr id="4" name="Kuva 3">
            <a:extLst>
              <a:ext uri="{FF2B5EF4-FFF2-40B4-BE49-F238E27FC236}">
                <a16:creationId xmlns:a16="http://schemas.microsoft.com/office/drawing/2014/main" id="{3E882A89-73FF-4EAD-88E8-2E7D0E910D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771" y="1289304"/>
            <a:ext cx="1901085" cy="2204156"/>
          </a:xfrm>
          <a:prstGeom prst="rect">
            <a:avLst/>
          </a:prstGeom>
        </p:spPr>
      </p:pic>
      <p:sp>
        <p:nvSpPr>
          <p:cNvPr id="2" name="Content Placeholder 1"/>
          <p:cNvSpPr>
            <a:spLocks noGrp="1"/>
          </p:cNvSpPr>
          <p:nvPr>
            <p:ph sz="half" idx="1"/>
          </p:nvPr>
        </p:nvSpPr>
        <p:spPr>
          <a:xfrm>
            <a:off x="4795452" y="1131590"/>
            <a:ext cx="3960440" cy="3387852"/>
          </a:xfrm>
        </p:spPr>
        <p:txBody>
          <a:bodyPr vert="horz" lIns="91440" tIns="45720" rIns="91440" bIns="45720" rtlCol="0" anchor="ctr">
            <a:normAutofit/>
          </a:bodyPr>
          <a:lstStyle/>
          <a:p>
            <a:pPr marL="0" indent="0">
              <a:lnSpc>
                <a:spcPct val="90000"/>
              </a:lnSpc>
              <a:buNone/>
            </a:pPr>
            <a:r>
              <a:rPr lang="en-US" sz="1400" dirty="0">
                <a:latin typeface="+mn-lt"/>
                <a:ea typeface="+mn-ea"/>
                <a:cs typeface="+mn-cs"/>
              </a:rPr>
              <a:t>HALLINTA</a:t>
            </a:r>
          </a:p>
          <a:p>
            <a:pPr marL="0" indent="0">
              <a:lnSpc>
                <a:spcPct val="90000"/>
              </a:lnSpc>
              <a:buNone/>
            </a:pPr>
            <a:r>
              <a:rPr lang="en-US" sz="1400" dirty="0" err="1">
                <a:latin typeface="+mn-lt"/>
                <a:ea typeface="+mn-ea"/>
                <a:cs typeface="+mn-cs"/>
              </a:rPr>
              <a:t>Verohelpotukset</a:t>
            </a:r>
            <a:r>
              <a:rPr lang="en-US" sz="1400" dirty="0">
                <a:latin typeface="+mn-lt"/>
                <a:ea typeface="+mn-ea"/>
                <a:cs typeface="+mn-cs"/>
              </a:rPr>
              <a:t> ja </a:t>
            </a:r>
            <a:r>
              <a:rPr lang="en-US" sz="1400" dirty="0" err="1">
                <a:latin typeface="+mn-lt"/>
                <a:ea typeface="+mn-ea"/>
                <a:cs typeface="+mn-cs"/>
              </a:rPr>
              <a:t>tuet</a:t>
            </a:r>
            <a:r>
              <a:rPr lang="en-US" sz="1400" dirty="0">
                <a:latin typeface="+mn-lt"/>
                <a:ea typeface="+mn-ea"/>
                <a:cs typeface="+mn-cs"/>
              </a:rPr>
              <a:t> </a:t>
            </a:r>
            <a:r>
              <a:rPr lang="en-US" sz="1400" dirty="0" err="1">
                <a:latin typeface="+mn-lt"/>
                <a:ea typeface="+mn-ea"/>
                <a:cs typeface="+mn-cs"/>
              </a:rPr>
              <a:t>kierrätystuotteille</a:t>
            </a:r>
            <a:r>
              <a:rPr lang="en-US" sz="1400" dirty="0">
                <a:latin typeface="+mn-lt"/>
                <a:ea typeface="+mn-ea"/>
                <a:cs typeface="+mn-cs"/>
              </a:rPr>
              <a:t> ja </a:t>
            </a:r>
            <a:r>
              <a:rPr lang="en-US" sz="1400" dirty="0" err="1">
                <a:latin typeface="+mn-lt"/>
                <a:ea typeface="+mn-ea"/>
                <a:cs typeface="+mn-cs"/>
              </a:rPr>
              <a:t>korjaustoiminnalle</a:t>
            </a:r>
            <a:r>
              <a:rPr lang="en-US" sz="1400" dirty="0">
                <a:latin typeface="+mn-lt"/>
                <a:ea typeface="+mn-ea"/>
                <a:cs typeface="+mn-cs"/>
              </a:rPr>
              <a:t>, </a:t>
            </a:r>
            <a:r>
              <a:rPr lang="en-US" sz="1400" dirty="0" err="1">
                <a:latin typeface="+mn-lt"/>
                <a:ea typeface="+mn-ea"/>
                <a:cs typeface="+mn-cs"/>
              </a:rPr>
              <a:t>BKT:n</a:t>
            </a:r>
            <a:r>
              <a:rPr lang="en-US" sz="1400" dirty="0">
                <a:latin typeface="+mn-lt"/>
                <a:ea typeface="+mn-ea"/>
                <a:cs typeface="+mn-cs"/>
              </a:rPr>
              <a:t> </a:t>
            </a:r>
            <a:r>
              <a:rPr lang="en-US" sz="1400" dirty="0" err="1">
                <a:latin typeface="+mn-lt"/>
                <a:ea typeface="+mn-ea"/>
                <a:cs typeface="+mn-cs"/>
              </a:rPr>
              <a:t>rinnalle</a:t>
            </a:r>
            <a:r>
              <a:rPr lang="en-US" sz="1400" dirty="0">
                <a:latin typeface="+mn-lt"/>
                <a:ea typeface="+mn-ea"/>
                <a:cs typeface="+mn-cs"/>
              </a:rPr>
              <a:t> </a:t>
            </a:r>
            <a:r>
              <a:rPr lang="en-US" sz="1400" dirty="0" err="1">
                <a:latin typeface="+mn-lt"/>
                <a:ea typeface="+mn-ea"/>
                <a:cs typeface="+mn-cs"/>
              </a:rPr>
              <a:t>uusia</a:t>
            </a:r>
            <a:r>
              <a:rPr lang="en-US" sz="1400" dirty="0">
                <a:latin typeface="+mn-lt"/>
                <a:ea typeface="+mn-ea"/>
                <a:cs typeface="+mn-cs"/>
              </a:rPr>
              <a:t> </a:t>
            </a:r>
            <a:r>
              <a:rPr lang="en-US" sz="1400" dirty="0" err="1">
                <a:latin typeface="+mn-lt"/>
                <a:ea typeface="+mn-ea"/>
                <a:cs typeface="+mn-cs"/>
              </a:rPr>
              <a:t>mittareita</a:t>
            </a:r>
            <a:endParaRPr lang="en-US" sz="1400" dirty="0">
              <a:latin typeface="+mn-lt"/>
              <a:ea typeface="+mn-ea"/>
              <a:cs typeface="+mn-cs"/>
            </a:endParaRPr>
          </a:p>
          <a:p>
            <a:pPr marL="0" indent="0">
              <a:lnSpc>
                <a:spcPct val="90000"/>
              </a:lnSpc>
              <a:buNone/>
            </a:pPr>
            <a:r>
              <a:rPr lang="en-US" sz="1400" dirty="0">
                <a:latin typeface="+mn-lt"/>
                <a:ea typeface="+mn-ea"/>
                <a:cs typeface="+mn-cs"/>
              </a:rPr>
              <a:t>TALOUS JA RAHOITUS</a:t>
            </a:r>
          </a:p>
          <a:p>
            <a:pPr marL="0" indent="0">
              <a:lnSpc>
                <a:spcPct val="90000"/>
              </a:lnSpc>
              <a:buNone/>
            </a:pPr>
            <a:r>
              <a:rPr lang="en-US" sz="1400" dirty="0" err="1">
                <a:latin typeface="+mn-lt"/>
                <a:ea typeface="+mn-ea"/>
                <a:cs typeface="+mn-cs"/>
              </a:rPr>
              <a:t>Kestävyyskriteerit</a:t>
            </a:r>
            <a:r>
              <a:rPr lang="en-US" sz="1400" dirty="0">
                <a:latin typeface="+mn-lt"/>
                <a:ea typeface="+mn-ea"/>
                <a:cs typeface="+mn-cs"/>
              </a:rPr>
              <a:t> </a:t>
            </a:r>
            <a:r>
              <a:rPr lang="en-US" sz="1400" dirty="0" err="1">
                <a:latin typeface="+mn-lt"/>
                <a:ea typeface="+mn-ea"/>
                <a:cs typeface="+mn-cs"/>
              </a:rPr>
              <a:t>investoinneille</a:t>
            </a:r>
            <a:r>
              <a:rPr lang="en-US" sz="1400" dirty="0">
                <a:latin typeface="+mn-lt"/>
                <a:ea typeface="+mn-ea"/>
                <a:cs typeface="+mn-cs"/>
              </a:rPr>
              <a:t>, </a:t>
            </a:r>
            <a:r>
              <a:rPr lang="en-US" sz="1400" dirty="0" err="1">
                <a:latin typeface="+mn-lt"/>
                <a:ea typeface="+mn-ea"/>
                <a:cs typeface="+mn-cs"/>
              </a:rPr>
              <a:t>uudet</a:t>
            </a:r>
            <a:r>
              <a:rPr lang="en-US" sz="1400" dirty="0">
                <a:latin typeface="+mn-lt"/>
                <a:ea typeface="+mn-ea"/>
                <a:cs typeface="+mn-cs"/>
              </a:rPr>
              <a:t> </a:t>
            </a:r>
            <a:r>
              <a:rPr lang="en-US" sz="1400" dirty="0" err="1">
                <a:latin typeface="+mn-lt"/>
                <a:ea typeface="+mn-ea"/>
                <a:cs typeface="+mn-cs"/>
              </a:rPr>
              <a:t>liiketoimintamallit</a:t>
            </a:r>
            <a:endParaRPr lang="en-US" sz="1400" dirty="0">
              <a:latin typeface="+mn-lt"/>
              <a:ea typeface="+mn-ea"/>
              <a:cs typeface="+mn-cs"/>
            </a:endParaRPr>
          </a:p>
          <a:p>
            <a:pPr marL="0" indent="0">
              <a:lnSpc>
                <a:spcPct val="90000"/>
              </a:lnSpc>
              <a:buNone/>
            </a:pPr>
            <a:r>
              <a:rPr lang="en-US" sz="1400" dirty="0">
                <a:latin typeface="+mn-lt"/>
                <a:ea typeface="+mn-ea"/>
                <a:cs typeface="+mn-cs"/>
              </a:rPr>
              <a:t>YKSILÖT JA YHTEISÖT</a:t>
            </a:r>
          </a:p>
          <a:p>
            <a:pPr marL="0" indent="0">
              <a:lnSpc>
                <a:spcPct val="90000"/>
              </a:lnSpc>
              <a:buNone/>
            </a:pPr>
            <a:r>
              <a:rPr lang="en-US" sz="1400" dirty="0" err="1">
                <a:latin typeface="+mn-lt"/>
                <a:ea typeface="+mn-ea"/>
                <a:cs typeface="+mn-cs"/>
              </a:rPr>
              <a:t>Materiaali-intensiivisen</a:t>
            </a:r>
            <a:r>
              <a:rPr lang="en-US" sz="1400" dirty="0">
                <a:latin typeface="+mn-lt"/>
                <a:ea typeface="+mn-ea"/>
                <a:cs typeface="+mn-cs"/>
              </a:rPr>
              <a:t> </a:t>
            </a:r>
            <a:r>
              <a:rPr lang="en-US" sz="1400" dirty="0" err="1">
                <a:latin typeface="+mn-lt"/>
                <a:ea typeface="+mn-ea"/>
                <a:cs typeface="+mn-cs"/>
              </a:rPr>
              <a:t>kulutuksen</a:t>
            </a:r>
            <a:r>
              <a:rPr lang="en-US" sz="1400" dirty="0">
                <a:latin typeface="+mn-lt"/>
                <a:ea typeface="+mn-ea"/>
                <a:cs typeface="+mn-cs"/>
              </a:rPr>
              <a:t> </a:t>
            </a:r>
            <a:r>
              <a:rPr lang="en-US" sz="1400" dirty="0" err="1">
                <a:latin typeface="+mn-lt"/>
                <a:ea typeface="+mn-ea"/>
                <a:cs typeface="+mn-cs"/>
              </a:rPr>
              <a:t>vähentäminen</a:t>
            </a:r>
            <a:endParaRPr lang="en-US" sz="1400" dirty="0">
              <a:latin typeface="+mn-lt"/>
              <a:ea typeface="+mn-ea"/>
              <a:cs typeface="+mn-cs"/>
            </a:endParaRPr>
          </a:p>
          <a:p>
            <a:pPr marL="0" indent="0">
              <a:lnSpc>
                <a:spcPct val="90000"/>
              </a:lnSpc>
              <a:buNone/>
            </a:pPr>
            <a:r>
              <a:rPr lang="en-US" sz="1400" dirty="0">
                <a:latin typeface="+mn-lt"/>
                <a:ea typeface="+mn-ea"/>
                <a:cs typeface="+mn-cs"/>
              </a:rPr>
              <a:t>TIEDE JA TEKNOLOGIA</a:t>
            </a:r>
          </a:p>
          <a:p>
            <a:pPr marL="0" indent="0">
              <a:lnSpc>
                <a:spcPct val="90000"/>
              </a:lnSpc>
              <a:buNone/>
            </a:pPr>
            <a:r>
              <a:rPr lang="en-US" sz="1400" dirty="0" err="1">
                <a:latin typeface="+mn-lt"/>
                <a:ea typeface="+mn-ea"/>
                <a:cs typeface="+mn-cs"/>
              </a:rPr>
              <a:t>Rahavirtojen</a:t>
            </a:r>
            <a:r>
              <a:rPr lang="en-US" sz="1400" dirty="0">
                <a:latin typeface="+mn-lt"/>
                <a:ea typeface="+mn-ea"/>
                <a:cs typeface="+mn-cs"/>
              </a:rPr>
              <a:t> </a:t>
            </a:r>
            <a:r>
              <a:rPr lang="en-US" sz="1400" dirty="0" err="1">
                <a:latin typeface="+mn-lt"/>
                <a:ea typeface="+mn-ea"/>
                <a:cs typeface="+mn-cs"/>
              </a:rPr>
              <a:t>näkyväksi</a:t>
            </a:r>
            <a:r>
              <a:rPr lang="en-US" sz="1400" dirty="0">
                <a:latin typeface="+mn-lt"/>
                <a:ea typeface="+mn-ea"/>
                <a:cs typeface="+mn-cs"/>
              </a:rPr>
              <a:t> </a:t>
            </a:r>
            <a:r>
              <a:rPr lang="en-US" sz="1400" dirty="0" err="1">
                <a:latin typeface="+mn-lt"/>
                <a:ea typeface="+mn-ea"/>
                <a:cs typeface="+mn-cs"/>
              </a:rPr>
              <a:t>tekeminen</a:t>
            </a:r>
            <a:r>
              <a:rPr lang="en-US" sz="1400" dirty="0">
                <a:latin typeface="+mn-lt"/>
                <a:ea typeface="+mn-ea"/>
                <a:cs typeface="+mn-cs"/>
              </a:rPr>
              <a:t>.</a:t>
            </a:r>
          </a:p>
        </p:txBody>
      </p:sp>
      <p:sp>
        <p:nvSpPr>
          <p:cNvPr id="8" name="Title 1">
            <a:extLst>
              <a:ext uri="{FF2B5EF4-FFF2-40B4-BE49-F238E27FC236}">
                <a16:creationId xmlns:a16="http://schemas.microsoft.com/office/drawing/2014/main" id="{48223F7A-F311-453B-8B07-1DE8B4ADE331}"/>
              </a:ext>
            </a:extLst>
          </p:cNvPr>
          <p:cNvSpPr txBox="1">
            <a:spLocks/>
          </p:cNvSpPr>
          <p:nvPr/>
        </p:nvSpPr>
        <p:spPr>
          <a:xfrm>
            <a:off x="899592" y="205979"/>
            <a:ext cx="7787208"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F39200"/>
                </a:solidFill>
                <a:latin typeface="Tahoma" panose="020B0604030504040204" pitchFamily="34" charset="0"/>
                <a:ea typeface="Tahoma" panose="020B0604030504040204" pitchFamily="34" charset="0"/>
                <a:cs typeface="Tahoma" panose="020B0604030504040204" pitchFamily="34" charset="0"/>
              </a:defRPr>
            </a:lvl1pPr>
          </a:lstStyle>
          <a:p>
            <a:r>
              <a:rPr lang="fi-FI" dirty="0"/>
              <a:t>Kestävä ja oikeudenmukainen talous</a:t>
            </a:r>
          </a:p>
        </p:txBody>
      </p:sp>
    </p:spTree>
    <p:extLst>
      <p:ext uri="{BB962C8B-B14F-4D97-AF65-F5344CB8AC3E}">
        <p14:creationId xmlns:p14="http://schemas.microsoft.com/office/powerpoint/2010/main" val="1333061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 name="Title 1"/>
          <p:cNvSpPr>
            <a:spLocks noGrp="1"/>
          </p:cNvSpPr>
          <p:nvPr>
            <p:ph type="title"/>
          </p:nvPr>
        </p:nvSpPr>
        <p:spPr/>
        <p:txBody>
          <a:bodyPr vert="horz" lIns="91440" tIns="45720" rIns="91440" bIns="45720" rtlCol="0" anchor="ctr">
            <a:normAutofit/>
          </a:bodyPr>
          <a:lstStyle/>
          <a:p>
            <a:pPr>
              <a:lnSpc>
                <a:spcPct val="90000"/>
              </a:lnSpc>
            </a:pPr>
            <a:r>
              <a:rPr lang="en-US" sz="2500" kern="1200" dirty="0">
                <a:solidFill>
                  <a:schemeClr val="tx1"/>
                </a:solidFill>
                <a:latin typeface="+mj-lt"/>
                <a:ea typeface="+mj-ea"/>
                <a:cs typeface="+mj-cs"/>
              </a:rPr>
              <a:t> </a:t>
            </a:r>
            <a:endParaRPr lang="en-US" sz="2500" b="1" kern="1200" dirty="0">
              <a:solidFill>
                <a:schemeClr val="tx1"/>
              </a:solidFill>
              <a:latin typeface="+mj-lt"/>
              <a:ea typeface="+mj-ea"/>
              <a:cs typeface="+mj-cs"/>
            </a:endParaRPr>
          </a:p>
        </p:txBody>
      </p:sp>
      <p:sp>
        <p:nvSpPr>
          <p:cNvPr id="2" name="Sisällön paikkamerkki 1">
            <a:extLst>
              <a:ext uri="{FF2B5EF4-FFF2-40B4-BE49-F238E27FC236}">
                <a16:creationId xmlns:a16="http://schemas.microsoft.com/office/drawing/2014/main" id="{D427BF3D-F369-48A5-AEE1-B277213ACCE4}"/>
              </a:ext>
            </a:extLst>
          </p:cNvPr>
          <p:cNvSpPr>
            <a:spLocks noGrp="1"/>
          </p:cNvSpPr>
          <p:nvPr>
            <p:ph sz="half" idx="1"/>
          </p:nvPr>
        </p:nvSpPr>
        <p:spPr>
          <a:xfrm>
            <a:off x="2555776" y="1200151"/>
            <a:ext cx="6151174" cy="3394472"/>
          </a:xfrm>
        </p:spPr>
        <p:txBody>
          <a:bodyPr>
            <a:noAutofit/>
          </a:bodyPr>
          <a:lstStyle/>
          <a:p>
            <a:r>
              <a:rPr lang="fi-FI" sz="1600" dirty="0"/>
              <a:t>Nykyinen ruoan tuotanto ja kulutus ovat ilmastopäästöjen, vedenkulutuksen, luonnon monimuotoisuuden ja ihmisten hyvinvoinnin kannalta kestämättömiä</a:t>
            </a:r>
          </a:p>
          <a:p>
            <a:pPr lvl="1"/>
            <a:r>
              <a:rPr lang="fi-FI" sz="1600" dirty="0"/>
              <a:t>Globaaleihin ruokaketjuihin tulisi vaikuttaa yritysten, kuntien ja ulkoministeriön yhteistyöllä</a:t>
            </a:r>
          </a:p>
          <a:p>
            <a:pPr lvl="1"/>
            <a:r>
              <a:rPr lang="fi-FI" sz="1600" dirty="0"/>
              <a:t>Suomessa julkisen sektorin ruokapalvelut muutoksen keskiössä</a:t>
            </a:r>
          </a:p>
          <a:p>
            <a:r>
              <a:rPr lang="fi-FI" sz="1600" dirty="0"/>
              <a:t>Tuotannossa painopiste kasvispainotteisuuteen ja tuotannon ekologisuuteen </a:t>
            </a:r>
          </a:p>
          <a:p>
            <a:r>
              <a:rPr lang="fi-FI" sz="1600" dirty="0"/>
              <a:t>Kulutuksessa ruokahävikin vähentäminen ja ruokakulttuurin muutos</a:t>
            </a:r>
          </a:p>
          <a:p>
            <a:pPr marL="342900" lvl="1" indent="-342900"/>
            <a:r>
              <a:rPr lang="fi-FI" sz="1600" dirty="0"/>
              <a:t>Innovatiivisilla yhteiskokeiluilla kohti muutosta</a:t>
            </a:r>
          </a:p>
          <a:p>
            <a:endParaRPr lang="fi-FI" sz="1600" dirty="0"/>
          </a:p>
          <a:p>
            <a:endParaRPr lang="fi-FI" sz="1400" dirty="0"/>
          </a:p>
          <a:p>
            <a:endParaRPr lang="fi-FI" sz="1400" dirty="0"/>
          </a:p>
          <a:p>
            <a:pPr marL="457200" lvl="1" indent="0">
              <a:buNone/>
            </a:pPr>
            <a:r>
              <a:rPr lang="fi-FI" sz="1200" dirty="0"/>
              <a:t> </a:t>
            </a:r>
          </a:p>
        </p:txBody>
      </p:sp>
      <p:pic>
        <p:nvPicPr>
          <p:cNvPr id="5" name="Kuva 4">
            <a:extLst>
              <a:ext uri="{FF2B5EF4-FFF2-40B4-BE49-F238E27FC236}">
                <a16:creationId xmlns:a16="http://schemas.microsoft.com/office/drawing/2014/main" id="{1B4DE097-D240-47D6-8FFC-2CCE70D237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070196"/>
            <a:ext cx="1379702" cy="2153402"/>
          </a:xfrm>
          <a:prstGeom prst="rect">
            <a:avLst/>
          </a:prstGeom>
        </p:spPr>
      </p:pic>
      <p:sp>
        <p:nvSpPr>
          <p:cNvPr id="10" name="Title 1">
            <a:extLst>
              <a:ext uri="{FF2B5EF4-FFF2-40B4-BE49-F238E27FC236}">
                <a16:creationId xmlns:a16="http://schemas.microsoft.com/office/drawing/2014/main" id="{A7E26EEB-D984-41AE-94BE-A9CFDD63163A}"/>
              </a:ext>
            </a:extLst>
          </p:cNvPr>
          <p:cNvSpPr txBox="1">
            <a:spLocks/>
          </p:cNvSpPr>
          <p:nvPr/>
        </p:nvSpPr>
        <p:spPr>
          <a:xfrm>
            <a:off x="899592" y="205979"/>
            <a:ext cx="7787208"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F39200"/>
                </a:solidFill>
                <a:latin typeface="Tahoma" panose="020B0604030504040204" pitchFamily="34" charset="0"/>
                <a:ea typeface="Tahoma" panose="020B0604030504040204" pitchFamily="34" charset="0"/>
                <a:cs typeface="Tahoma" panose="020B0604030504040204" pitchFamily="34" charset="0"/>
              </a:defRPr>
            </a:lvl1pPr>
          </a:lstStyle>
          <a:p>
            <a:r>
              <a:rPr lang="fi-FI" dirty="0"/>
              <a:t>Ruoka ja ravinto</a:t>
            </a:r>
          </a:p>
        </p:txBody>
      </p:sp>
    </p:spTree>
    <p:extLst>
      <p:ext uri="{BB962C8B-B14F-4D97-AF65-F5344CB8AC3E}">
        <p14:creationId xmlns:p14="http://schemas.microsoft.com/office/powerpoint/2010/main" val="3509766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 name="Title 1"/>
          <p:cNvSpPr>
            <a:spLocks noGrp="1"/>
          </p:cNvSpPr>
          <p:nvPr>
            <p:ph type="title"/>
          </p:nvPr>
        </p:nvSpPr>
        <p:spPr>
          <a:xfrm>
            <a:off x="322326" y="308610"/>
            <a:ext cx="8401050" cy="829818"/>
          </a:xfrm>
        </p:spPr>
        <p:txBody>
          <a:bodyPr vert="horz" lIns="91440" tIns="45720" rIns="91440" bIns="45720" rtlCol="0" anchor="ctr">
            <a:normAutofit/>
          </a:bodyPr>
          <a:lstStyle/>
          <a:p>
            <a:pPr>
              <a:lnSpc>
                <a:spcPct val="90000"/>
              </a:lnSpc>
            </a:pPr>
            <a:r>
              <a:rPr lang="en-US" sz="2500" kern="1200" dirty="0">
                <a:solidFill>
                  <a:schemeClr val="tx1"/>
                </a:solidFill>
                <a:latin typeface="+mj-lt"/>
                <a:ea typeface="+mj-ea"/>
                <a:cs typeface="+mj-cs"/>
              </a:rPr>
              <a:t> </a:t>
            </a:r>
            <a:endParaRPr lang="en-US" sz="2500" b="1" kern="1200" dirty="0">
              <a:solidFill>
                <a:schemeClr val="tx1"/>
              </a:solidFill>
              <a:latin typeface="+mj-lt"/>
              <a:ea typeface="+mj-ea"/>
              <a:cs typeface="+mj-cs"/>
            </a:endParaRPr>
          </a:p>
        </p:txBody>
      </p:sp>
      <p:pic>
        <p:nvPicPr>
          <p:cNvPr id="5" name="Kuva 4">
            <a:extLst>
              <a:ext uri="{FF2B5EF4-FFF2-40B4-BE49-F238E27FC236}">
                <a16:creationId xmlns:a16="http://schemas.microsoft.com/office/drawing/2014/main" id="{1B4DE097-D240-47D6-8FFC-2CCE70D237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1138428"/>
            <a:ext cx="2273911" cy="3549060"/>
          </a:xfrm>
          <a:prstGeom prst="rect">
            <a:avLst/>
          </a:prstGeom>
        </p:spPr>
      </p:pic>
      <p:sp>
        <p:nvSpPr>
          <p:cNvPr id="9" name="Content Placeholder 1">
            <a:extLst>
              <a:ext uri="{FF2B5EF4-FFF2-40B4-BE49-F238E27FC236}">
                <a16:creationId xmlns:a16="http://schemas.microsoft.com/office/drawing/2014/main" id="{3B8CF448-D45A-4A14-A685-049BFDB59854}"/>
              </a:ext>
            </a:extLst>
          </p:cNvPr>
          <p:cNvSpPr txBox="1">
            <a:spLocks/>
          </p:cNvSpPr>
          <p:nvPr/>
        </p:nvSpPr>
        <p:spPr>
          <a:xfrm>
            <a:off x="4976814" y="1112104"/>
            <a:ext cx="3987674" cy="3485380"/>
          </a:xfrm>
          <a:prstGeom prst="rect">
            <a:avLst/>
          </a:prstGeom>
        </p:spPr>
        <p:txBody>
          <a:bodyPr vert="horz" lIns="91440" tIns="45720" rIns="91440" bIns="45720" rtlCol="0" anchor="ctr">
            <a:normAutofit/>
          </a:bodyPr>
          <a:lstStyle>
            <a:lvl1pPr marL="342900" indent="-342900" algn="l" defTabSz="914400" rtl="0" eaLnBrk="1" latinLnBrk="0" hangingPunct="1">
              <a:spcBef>
                <a:spcPts val="800"/>
              </a:spcBef>
              <a:buClr>
                <a:srgbClr val="F39200"/>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800"/>
              </a:spcBef>
              <a:buClr>
                <a:srgbClr val="F39200"/>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800"/>
              </a:spcBef>
              <a:buClr>
                <a:srgbClr val="F39200"/>
              </a:buClr>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Wingdings" panose="05000000000000000000" pitchFamily="2" charset="2"/>
              <a:buNone/>
            </a:pPr>
            <a:r>
              <a:rPr lang="en-US" sz="1400" dirty="0">
                <a:latin typeface="+mn-lt"/>
                <a:ea typeface="+mn-ea"/>
                <a:cs typeface="+mn-cs"/>
              </a:rPr>
              <a:t>HALLINTA</a:t>
            </a:r>
          </a:p>
          <a:p>
            <a:pPr marL="0" indent="0">
              <a:lnSpc>
                <a:spcPct val="90000"/>
              </a:lnSpc>
              <a:buFont typeface="Wingdings" panose="05000000000000000000" pitchFamily="2" charset="2"/>
              <a:buNone/>
            </a:pPr>
            <a:r>
              <a:rPr lang="en-US" sz="1400" dirty="0" err="1">
                <a:latin typeface="+mn-lt"/>
                <a:ea typeface="+mn-ea"/>
                <a:cs typeface="+mn-cs"/>
              </a:rPr>
              <a:t>Julkisten</a:t>
            </a:r>
            <a:r>
              <a:rPr lang="en-US" sz="1400" dirty="0">
                <a:latin typeface="+mn-lt"/>
                <a:ea typeface="+mn-ea"/>
                <a:cs typeface="+mn-cs"/>
              </a:rPr>
              <a:t> </a:t>
            </a:r>
            <a:r>
              <a:rPr lang="en-US" sz="1400" dirty="0" err="1">
                <a:latin typeface="+mn-lt"/>
                <a:ea typeface="+mn-ea"/>
                <a:cs typeface="+mn-cs"/>
              </a:rPr>
              <a:t>ruokapalvelujen</a:t>
            </a:r>
            <a:r>
              <a:rPr lang="en-US" sz="1400" dirty="0">
                <a:latin typeface="+mn-lt"/>
                <a:ea typeface="+mn-ea"/>
                <a:cs typeface="+mn-cs"/>
              </a:rPr>
              <a:t>, </a:t>
            </a:r>
            <a:r>
              <a:rPr lang="en-US" sz="1400" dirty="0" err="1">
                <a:latin typeface="+mn-lt"/>
                <a:ea typeface="+mn-ea"/>
                <a:cs typeface="+mn-cs"/>
              </a:rPr>
              <a:t>maataloustukien</a:t>
            </a:r>
            <a:r>
              <a:rPr lang="en-US" sz="1400" dirty="0">
                <a:latin typeface="+mn-lt"/>
                <a:ea typeface="+mn-ea"/>
                <a:cs typeface="+mn-cs"/>
              </a:rPr>
              <a:t> ja </a:t>
            </a:r>
            <a:r>
              <a:rPr lang="en-US" sz="1400" dirty="0" err="1">
                <a:latin typeface="+mn-lt"/>
                <a:ea typeface="+mn-ea"/>
                <a:cs typeface="+mn-cs"/>
              </a:rPr>
              <a:t>verotuksen</a:t>
            </a:r>
            <a:r>
              <a:rPr lang="en-US" sz="1400" dirty="0">
                <a:latin typeface="+mn-lt"/>
                <a:ea typeface="+mn-ea"/>
                <a:cs typeface="+mn-cs"/>
              </a:rPr>
              <a:t> </a:t>
            </a:r>
            <a:r>
              <a:rPr lang="en-US" sz="1400" dirty="0" err="1">
                <a:latin typeface="+mn-lt"/>
                <a:ea typeface="+mn-ea"/>
                <a:cs typeface="+mn-cs"/>
              </a:rPr>
              <a:t>suuntaaminen</a:t>
            </a:r>
            <a:endParaRPr lang="en-US" sz="1400" dirty="0">
              <a:latin typeface="+mn-lt"/>
              <a:ea typeface="+mn-ea"/>
              <a:cs typeface="+mn-cs"/>
            </a:endParaRPr>
          </a:p>
          <a:p>
            <a:pPr marL="0" indent="0">
              <a:lnSpc>
                <a:spcPct val="90000"/>
              </a:lnSpc>
              <a:buFont typeface="Wingdings" panose="05000000000000000000" pitchFamily="2" charset="2"/>
              <a:buNone/>
            </a:pPr>
            <a:r>
              <a:rPr lang="en-US" sz="1400" dirty="0">
                <a:latin typeface="+mn-lt"/>
                <a:ea typeface="+mn-ea"/>
                <a:cs typeface="+mn-cs"/>
              </a:rPr>
              <a:t>TALOUS JA RAHOITUS</a:t>
            </a:r>
          </a:p>
          <a:p>
            <a:pPr marL="0" indent="0">
              <a:lnSpc>
                <a:spcPct val="90000"/>
              </a:lnSpc>
              <a:buFont typeface="Wingdings" panose="05000000000000000000" pitchFamily="2" charset="2"/>
              <a:buNone/>
            </a:pPr>
            <a:r>
              <a:rPr lang="en-US" sz="1400" dirty="0" err="1">
                <a:latin typeface="+mn-lt"/>
                <a:ea typeface="+mn-ea"/>
                <a:cs typeface="+mn-cs"/>
              </a:rPr>
              <a:t>Yritysten</a:t>
            </a:r>
            <a:r>
              <a:rPr lang="en-US" sz="1400" dirty="0">
                <a:latin typeface="+mn-lt"/>
                <a:ea typeface="+mn-ea"/>
                <a:cs typeface="+mn-cs"/>
              </a:rPr>
              <a:t> </a:t>
            </a:r>
            <a:r>
              <a:rPr lang="en-US" sz="1400" dirty="0" err="1">
                <a:latin typeface="+mn-lt"/>
                <a:ea typeface="+mn-ea"/>
                <a:cs typeface="+mn-cs"/>
              </a:rPr>
              <a:t>tarjoumat</a:t>
            </a:r>
            <a:r>
              <a:rPr lang="en-US" sz="1400" dirty="0">
                <a:latin typeface="+mn-lt"/>
                <a:ea typeface="+mn-ea"/>
                <a:cs typeface="+mn-cs"/>
              </a:rPr>
              <a:t> </a:t>
            </a:r>
            <a:r>
              <a:rPr lang="en-US" sz="1400" dirty="0" err="1">
                <a:latin typeface="+mn-lt"/>
                <a:ea typeface="+mn-ea"/>
                <a:cs typeface="+mn-cs"/>
              </a:rPr>
              <a:t>kasvispohjaisemmiksi</a:t>
            </a:r>
            <a:r>
              <a:rPr lang="en-US" sz="1400" dirty="0">
                <a:latin typeface="+mn-lt"/>
                <a:ea typeface="+mn-ea"/>
                <a:cs typeface="+mn-cs"/>
              </a:rPr>
              <a:t>, </a:t>
            </a:r>
            <a:r>
              <a:rPr lang="en-US" sz="1400" dirty="0" err="1">
                <a:latin typeface="+mn-lt"/>
                <a:ea typeface="+mn-ea"/>
                <a:cs typeface="+mn-cs"/>
              </a:rPr>
              <a:t>terveellisyys</a:t>
            </a:r>
            <a:r>
              <a:rPr lang="en-US" sz="1400" dirty="0">
                <a:latin typeface="+mn-lt"/>
                <a:ea typeface="+mn-ea"/>
                <a:cs typeface="+mn-cs"/>
              </a:rPr>
              <a:t> </a:t>
            </a:r>
            <a:r>
              <a:rPr lang="en-US" sz="1400" dirty="0" err="1">
                <a:latin typeface="+mn-lt"/>
                <a:ea typeface="+mn-ea"/>
                <a:cs typeface="+mn-cs"/>
              </a:rPr>
              <a:t>markkinointivaltiksi</a:t>
            </a:r>
            <a:endParaRPr lang="en-US" sz="1400" dirty="0">
              <a:latin typeface="+mn-lt"/>
              <a:ea typeface="+mn-ea"/>
              <a:cs typeface="+mn-cs"/>
            </a:endParaRPr>
          </a:p>
          <a:p>
            <a:pPr marL="0" indent="0">
              <a:lnSpc>
                <a:spcPct val="90000"/>
              </a:lnSpc>
              <a:buFont typeface="Wingdings" panose="05000000000000000000" pitchFamily="2" charset="2"/>
              <a:buNone/>
            </a:pPr>
            <a:r>
              <a:rPr lang="en-US" sz="1400" dirty="0">
                <a:latin typeface="+mn-lt"/>
                <a:ea typeface="+mn-ea"/>
                <a:cs typeface="+mn-cs"/>
              </a:rPr>
              <a:t>YKSILÖT JA YHTEISÖT</a:t>
            </a:r>
          </a:p>
          <a:p>
            <a:pPr marL="0" indent="0">
              <a:lnSpc>
                <a:spcPct val="90000"/>
              </a:lnSpc>
              <a:buFont typeface="Wingdings" panose="05000000000000000000" pitchFamily="2" charset="2"/>
              <a:buNone/>
            </a:pPr>
            <a:r>
              <a:rPr lang="en-US" sz="1400" dirty="0">
                <a:latin typeface="+mn-lt"/>
                <a:ea typeface="+mn-ea"/>
                <a:cs typeface="+mn-cs"/>
              </a:rPr>
              <a:t>Arjen </a:t>
            </a:r>
            <a:r>
              <a:rPr lang="en-US" sz="1400" dirty="0" err="1">
                <a:latin typeface="+mn-lt"/>
                <a:ea typeface="+mn-ea"/>
                <a:cs typeface="+mn-cs"/>
              </a:rPr>
              <a:t>ruokakulttuurin</a:t>
            </a:r>
            <a:r>
              <a:rPr lang="en-US" sz="1400" dirty="0">
                <a:latin typeface="+mn-lt"/>
                <a:ea typeface="+mn-ea"/>
                <a:cs typeface="+mn-cs"/>
              </a:rPr>
              <a:t> ja </a:t>
            </a:r>
            <a:r>
              <a:rPr lang="en-US" sz="1400" dirty="0" err="1">
                <a:latin typeface="+mn-lt"/>
                <a:ea typeface="+mn-ea"/>
                <a:cs typeface="+mn-cs"/>
              </a:rPr>
              <a:t>kausiluontoisen</a:t>
            </a:r>
            <a:r>
              <a:rPr lang="en-US" sz="1400" dirty="0">
                <a:latin typeface="+mn-lt"/>
                <a:ea typeface="+mn-ea"/>
                <a:cs typeface="+mn-cs"/>
              </a:rPr>
              <a:t> </a:t>
            </a:r>
            <a:r>
              <a:rPr lang="en-US" sz="1400" dirty="0" err="1">
                <a:latin typeface="+mn-lt"/>
                <a:ea typeface="+mn-ea"/>
                <a:cs typeface="+mn-cs"/>
              </a:rPr>
              <a:t>ruokavalion</a:t>
            </a:r>
            <a:r>
              <a:rPr lang="en-US" sz="1400" dirty="0">
                <a:latin typeface="+mn-lt"/>
                <a:ea typeface="+mn-ea"/>
                <a:cs typeface="+mn-cs"/>
              </a:rPr>
              <a:t> </a:t>
            </a:r>
            <a:r>
              <a:rPr lang="en-US" sz="1400" dirty="0" err="1">
                <a:latin typeface="+mn-lt"/>
                <a:ea typeface="+mn-ea"/>
                <a:cs typeface="+mn-cs"/>
              </a:rPr>
              <a:t>edistäminen</a:t>
            </a:r>
            <a:r>
              <a:rPr lang="en-US" sz="1400" dirty="0">
                <a:latin typeface="+mn-lt"/>
                <a:ea typeface="+mn-ea"/>
                <a:cs typeface="+mn-cs"/>
              </a:rPr>
              <a:t>, </a:t>
            </a:r>
            <a:r>
              <a:rPr lang="en-US" sz="1400" dirty="0" err="1">
                <a:latin typeface="+mn-lt"/>
                <a:ea typeface="+mn-ea"/>
                <a:cs typeface="+mn-cs"/>
              </a:rPr>
              <a:t>ruokahävikin</a:t>
            </a:r>
            <a:r>
              <a:rPr lang="en-US" sz="1400" dirty="0">
                <a:latin typeface="+mn-lt"/>
                <a:ea typeface="+mn-ea"/>
                <a:cs typeface="+mn-cs"/>
              </a:rPr>
              <a:t> </a:t>
            </a:r>
            <a:r>
              <a:rPr lang="en-US" sz="1400" dirty="0" err="1">
                <a:latin typeface="+mn-lt"/>
                <a:ea typeface="+mn-ea"/>
                <a:cs typeface="+mn-cs"/>
              </a:rPr>
              <a:t>vähentäminen</a:t>
            </a:r>
            <a:endParaRPr lang="en-US" sz="1400" dirty="0">
              <a:latin typeface="+mn-lt"/>
              <a:ea typeface="+mn-ea"/>
              <a:cs typeface="+mn-cs"/>
            </a:endParaRPr>
          </a:p>
          <a:p>
            <a:pPr marL="0" indent="0">
              <a:lnSpc>
                <a:spcPct val="90000"/>
              </a:lnSpc>
              <a:buFont typeface="Wingdings" panose="05000000000000000000" pitchFamily="2" charset="2"/>
              <a:buNone/>
            </a:pPr>
            <a:r>
              <a:rPr lang="en-US" sz="1400" dirty="0">
                <a:latin typeface="+mn-lt"/>
                <a:ea typeface="+mn-ea"/>
                <a:cs typeface="+mn-cs"/>
              </a:rPr>
              <a:t>TIEDE JA TEKNOLOGIA</a:t>
            </a:r>
          </a:p>
          <a:p>
            <a:pPr marL="0" indent="0">
              <a:lnSpc>
                <a:spcPct val="90000"/>
              </a:lnSpc>
              <a:buFont typeface="Wingdings" panose="05000000000000000000" pitchFamily="2" charset="2"/>
              <a:buNone/>
            </a:pPr>
            <a:r>
              <a:rPr lang="en-US" sz="1400" dirty="0" err="1">
                <a:latin typeface="+mn-lt"/>
                <a:ea typeface="+mn-ea"/>
                <a:cs typeface="+mn-cs"/>
              </a:rPr>
              <a:t>Ruoan</a:t>
            </a:r>
            <a:r>
              <a:rPr lang="en-US" sz="1400" dirty="0">
                <a:latin typeface="+mn-lt"/>
                <a:ea typeface="+mn-ea"/>
                <a:cs typeface="+mn-cs"/>
              </a:rPr>
              <a:t> </a:t>
            </a:r>
            <a:r>
              <a:rPr lang="en-US" sz="1400" dirty="0" err="1">
                <a:latin typeface="+mn-lt"/>
                <a:ea typeface="+mn-ea"/>
                <a:cs typeface="+mn-cs"/>
              </a:rPr>
              <a:t>monivaikutteisuuden</a:t>
            </a:r>
            <a:r>
              <a:rPr lang="en-US" sz="1400" dirty="0">
                <a:latin typeface="+mn-lt"/>
                <a:ea typeface="+mn-ea"/>
                <a:cs typeface="+mn-cs"/>
              </a:rPr>
              <a:t> ja </a:t>
            </a:r>
            <a:r>
              <a:rPr lang="en-US" sz="1400" dirty="0" err="1">
                <a:latin typeface="+mn-lt"/>
                <a:ea typeface="+mn-ea"/>
                <a:cs typeface="+mn-cs"/>
              </a:rPr>
              <a:t>ruokamurroksen</a:t>
            </a:r>
            <a:r>
              <a:rPr lang="en-US" sz="1400" dirty="0">
                <a:latin typeface="+mn-lt"/>
                <a:ea typeface="+mn-ea"/>
                <a:cs typeface="+mn-cs"/>
              </a:rPr>
              <a:t> </a:t>
            </a:r>
            <a:r>
              <a:rPr lang="en-US" sz="1400" dirty="0" err="1">
                <a:latin typeface="+mn-lt"/>
                <a:ea typeface="+mn-ea"/>
                <a:cs typeface="+mn-cs"/>
              </a:rPr>
              <a:t>tutkimus</a:t>
            </a:r>
            <a:endParaRPr lang="en-US" sz="1400" dirty="0">
              <a:latin typeface="+mn-lt"/>
              <a:ea typeface="+mn-ea"/>
              <a:cs typeface="+mn-cs"/>
            </a:endParaRPr>
          </a:p>
        </p:txBody>
      </p:sp>
      <p:sp>
        <p:nvSpPr>
          <p:cNvPr id="10" name="Title 1">
            <a:extLst>
              <a:ext uri="{FF2B5EF4-FFF2-40B4-BE49-F238E27FC236}">
                <a16:creationId xmlns:a16="http://schemas.microsoft.com/office/drawing/2014/main" id="{A7E26EEB-D984-41AE-94BE-A9CFDD63163A}"/>
              </a:ext>
            </a:extLst>
          </p:cNvPr>
          <p:cNvSpPr txBox="1">
            <a:spLocks/>
          </p:cNvSpPr>
          <p:nvPr/>
        </p:nvSpPr>
        <p:spPr>
          <a:xfrm>
            <a:off x="899592" y="205979"/>
            <a:ext cx="7787208"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F39200"/>
                </a:solidFill>
                <a:latin typeface="Tahoma" panose="020B0604030504040204" pitchFamily="34" charset="0"/>
                <a:ea typeface="Tahoma" panose="020B0604030504040204" pitchFamily="34" charset="0"/>
                <a:cs typeface="Tahoma" panose="020B0604030504040204" pitchFamily="34" charset="0"/>
              </a:defRPr>
            </a:lvl1pPr>
          </a:lstStyle>
          <a:p>
            <a:r>
              <a:rPr lang="fi-FI" dirty="0"/>
              <a:t>Ruoka ja ravinto</a:t>
            </a:r>
          </a:p>
        </p:txBody>
      </p:sp>
    </p:spTree>
    <p:extLst>
      <p:ext uri="{BB962C8B-B14F-4D97-AF65-F5344CB8AC3E}">
        <p14:creationId xmlns:p14="http://schemas.microsoft.com/office/powerpoint/2010/main" val="213266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724D2C48-DDD8-4C23-945A-F760540B2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635646"/>
            <a:ext cx="2575659" cy="2539547"/>
          </a:xfrm>
          <a:prstGeom prst="rect">
            <a:avLst/>
          </a:prstGeom>
        </p:spPr>
      </p:pic>
      <p:sp>
        <p:nvSpPr>
          <p:cNvPr id="8" name="Title 1">
            <a:extLst>
              <a:ext uri="{FF2B5EF4-FFF2-40B4-BE49-F238E27FC236}">
                <a16:creationId xmlns:a16="http://schemas.microsoft.com/office/drawing/2014/main" id="{7DF3E120-D0F1-49FD-B559-37140F48B12D}"/>
              </a:ext>
            </a:extLst>
          </p:cNvPr>
          <p:cNvSpPr txBox="1">
            <a:spLocks/>
          </p:cNvSpPr>
          <p:nvPr/>
        </p:nvSpPr>
        <p:spPr>
          <a:xfrm>
            <a:off x="899592" y="205979"/>
            <a:ext cx="7787208"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F39200"/>
                </a:solidFill>
                <a:latin typeface="Tahoma" panose="020B0604030504040204" pitchFamily="34" charset="0"/>
                <a:ea typeface="Tahoma" panose="020B0604030504040204" pitchFamily="34" charset="0"/>
                <a:cs typeface="Tahoma" panose="020B0604030504040204" pitchFamily="34" charset="0"/>
              </a:defRPr>
            </a:lvl1pPr>
          </a:lstStyle>
          <a:p>
            <a:r>
              <a:rPr lang="fi-FI" dirty="0"/>
              <a:t>Energia </a:t>
            </a:r>
          </a:p>
        </p:txBody>
      </p:sp>
      <p:sp>
        <p:nvSpPr>
          <p:cNvPr id="4" name="Sisällön paikkamerkki 3">
            <a:extLst>
              <a:ext uri="{FF2B5EF4-FFF2-40B4-BE49-F238E27FC236}">
                <a16:creationId xmlns:a16="http://schemas.microsoft.com/office/drawing/2014/main" id="{50FB8D52-EE91-4AC3-81D8-9D6E30168335}"/>
              </a:ext>
            </a:extLst>
          </p:cNvPr>
          <p:cNvSpPr>
            <a:spLocks noGrp="1"/>
          </p:cNvSpPr>
          <p:nvPr>
            <p:ph sz="half" idx="1"/>
          </p:nvPr>
        </p:nvSpPr>
        <p:spPr>
          <a:xfrm>
            <a:off x="4211960" y="1182486"/>
            <a:ext cx="3774910" cy="3394472"/>
          </a:xfrm>
        </p:spPr>
        <p:txBody>
          <a:bodyPr>
            <a:normAutofit/>
          </a:bodyPr>
          <a:lstStyle/>
          <a:p>
            <a:r>
              <a:rPr lang="fi-FI" dirty="0"/>
              <a:t>Ilmastonmuutoksen kannalta  kriittisin kysymys </a:t>
            </a:r>
          </a:p>
          <a:p>
            <a:r>
              <a:rPr lang="fi-FI" dirty="0"/>
              <a:t>Suomi murroksen edelläkävijä, mutta myös suuri päästöjen aiheuttaja </a:t>
            </a:r>
          </a:p>
          <a:p>
            <a:r>
              <a:rPr lang="fi-FI" dirty="0"/>
              <a:t>Energiatukien suuntaamisella voidaan vaikuttaa sekä tuotantoon ja investointeihin, että yksilöiden käyttäytymiseen</a:t>
            </a:r>
          </a:p>
        </p:txBody>
      </p:sp>
    </p:spTree>
    <p:extLst>
      <p:ext uri="{BB962C8B-B14F-4D97-AF65-F5344CB8AC3E}">
        <p14:creationId xmlns:p14="http://schemas.microsoft.com/office/powerpoint/2010/main" val="148622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Energia</a:t>
            </a:r>
          </a:p>
        </p:txBody>
      </p:sp>
      <p:sp>
        <p:nvSpPr>
          <p:cNvPr id="3" name="Content Placeholder 2"/>
          <p:cNvSpPr>
            <a:spLocks noGrp="1"/>
          </p:cNvSpPr>
          <p:nvPr>
            <p:ph sz="half" idx="1"/>
          </p:nvPr>
        </p:nvSpPr>
        <p:spPr>
          <a:xfrm>
            <a:off x="4860032" y="1200151"/>
            <a:ext cx="3846918" cy="3394472"/>
          </a:xfrm>
        </p:spPr>
        <p:txBody>
          <a:bodyPr>
            <a:normAutofit fontScale="85000" lnSpcReduction="10000"/>
          </a:bodyPr>
          <a:lstStyle/>
          <a:p>
            <a:pPr marL="0" indent="0">
              <a:lnSpc>
                <a:spcPct val="90000"/>
              </a:lnSpc>
              <a:buNone/>
            </a:pPr>
            <a:r>
              <a:rPr lang="en-US" dirty="0"/>
              <a:t>HALLINTA</a:t>
            </a:r>
          </a:p>
          <a:p>
            <a:pPr marL="0" indent="0">
              <a:lnSpc>
                <a:spcPct val="90000"/>
              </a:lnSpc>
              <a:buNone/>
            </a:pPr>
            <a:r>
              <a:rPr lang="en-US" dirty="0" err="1"/>
              <a:t>Kestävien</a:t>
            </a:r>
            <a:r>
              <a:rPr lang="en-US" dirty="0"/>
              <a:t> ja </a:t>
            </a:r>
            <a:r>
              <a:rPr lang="en-US" dirty="0" err="1"/>
              <a:t>hajautettujen</a:t>
            </a:r>
            <a:r>
              <a:rPr lang="en-US" dirty="0"/>
              <a:t> </a:t>
            </a:r>
            <a:r>
              <a:rPr lang="en-US" dirty="0" err="1"/>
              <a:t>energiaratkaisujen</a:t>
            </a:r>
            <a:r>
              <a:rPr lang="en-US" dirty="0"/>
              <a:t> </a:t>
            </a:r>
            <a:r>
              <a:rPr lang="en-US" dirty="0" err="1"/>
              <a:t>tuet</a:t>
            </a:r>
            <a:r>
              <a:rPr lang="en-US" dirty="0"/>
              <a:t> ja </a:t>
            </a:r>
            <a:r>
              <a:rPr lang="en-US" dirty="0" err="1"/>
              <a:t>esteiden</a:t>
            </a:r>
            <a:r>
              <a:rPr lang="en-US" dirty="0"/>
              <a:t> </a:t>
            </a:r>
            <a:r>
              <a:rPr lang="en-US" dirty="0" err="1"/>
              <a:t>poisto</a:t>
            </a:r>
            <a:endParaRPr lang="en-US" dirty="0"/>
          </a:p>
          <a:p>
            <a:pPr marL="0" indent="0">
              <a:lnSpc>
                <a:spcPct val="90000"/>
              </a:lnSpc>
              <a:buNone/>
            </a:pPr>
            <a:r>
              <a:rPr lang="en-US" dirty="0"/>
              <a:t>TALOUS JA RAHOITUS</a:t>
            </a:r>
          </a:p>
          <a:p>
            <a:pPr marL="0" indent="0">
              <a:lnSpc>
                <a:spcPct val="90000"/>
              </a:lnSpc>
              <a:buNone/>
            </a:pPr>
            <a:r>
              <a:rPr lang="en-US" dirty="0" err="1"/>
              <a:t>Energiapalveluiden</a:t>
            </a:r>
            <a:r>
              <a:rPr lang="en-US" dirty="0"/>
              <a:t> </a:t>
            </a:r>
            <a:r>
              <a:rPr lang="en-US" dirty="0" err="1"/>
              <a:t>hinnoittelu</a:t>
            </a:r>
            <a:endParaRPr lang="en-US" dirty="0"/>
          </a:p>
          <a:p>
            <a:pPr marL="0" indent="0">
              <a:lnSpc>
                <a:spcPct val="90000"/>
              </a:lnSpc>
              <a:buNone/>
            </a:pPr>
            <a:r>
              <a:rPr lang="en-US" dirty="0"/>
              <a:t>YKSILÖT JA YHTEISÖT</a:t>
            </a:r>
          </a:p>
          <a:p>
            <a:pPr marL="0" indent="0">
              <a:lnSpc>
                <a:spcPct val="90000"/>
              </a:lnSpc>
              <a:buNone/>
            </a:pPr>
            <a:r>
              <a:rPr lang="en-US" dirty="0" err="1"/>
              <a:t>Yksilöiden</a:t>
            </a:r>
            <a:r>
              <a:rPr lang="en-US" dirty="0"/>
              <a:t> </a:t>
            </a:r>
            <a:r>
              <a:rPr lang="en-US" dirty="0" err="1"/>
              <a:t>hiilijalanjäjen</a:t>
            </a:r>
            <a:r>
              <a:rPr lang="en-US" dirty="0"/>
              <a:t> </a:t>
            </a:r>
            <a:r>
              <a:rPr lang="en-US" dirty="0" err="1"/>
              <a:t>vähentämien</a:t>
            </a:r>
            <a:r>
              <a:rPr lang="en-US" dirty="0"/>
              <a:t> (</a:t>
            </a:r>
            <a:r>
              <a:rPr lang="en-US" dirty="0" err="1"/>
              <a:t>kulutus</a:t>
            </a:r>
            <a:r>
              <a:rPr lang="en-US" dirty="0"/>
              <a:t>, </a:t>
            </a:r>
            <a:r>
              <a:rPr lang="en-US" dirty="0" err="1"/>
              <a:t>liikkuminen</a:t>
            </a:r>
            <a:r>
              <a:rPr lang="en-US" dirty="0"/>
              <a:t>)</a:t>
            </a:r>
          </a:p>
          <a:p>
            <a:pPr marL="0" indent="0">
              <a:lnSpc>
                <a:spcPct val="90000"/>
              </a:lnSpc>
              <a:buNone/>
            </a:pPr>
            <a:r>
              <a:rPr lang="en-US" dirty="0"/>
              <a:t>TIEDE JA TEKNOLOGIA </a:t>
            </a:r>
          </a:p>
          <a:p>
            <a:pPr marL="0" indent="0">
              <a:lnSpc>
                <a:spcPct val="90000"/>
              </a:lnSpc>
              <a:buNone/>
            </a:pPr>
            <a:r>
              <a:rPr lang="en-US" dirty="0" err="1"/>
              <a:t>Teknologiat</a:t>
            </a:r>
            <a:r>
              <a:rPr lang="en-US" dirty="0"/>
              <a:t> </a:t>
            </a:r>
            <a:r>
              <a:rPr lang="en-US" dirty="0" err="1"/>
              <a:t>hiilen</a:t>
            </a:r>
            <a:r>
              <a:rPr lang="en-US" dirty="0"/>
              <a:t> </a:t>
            </a:r>
            <a:r>
              <a:rPr lang="en-US" dirty="0" err="1"/>
              <a:t>talteenottoon</a:t>
            </a:r>
            <a:r>
              <a:rPr lang="en-US" dirty="0"/>
              <a:t>, </a:t>
            </a:r>
            <a:r>
              <a:rPr lang="en-US" dirty="0" err="1"/>
              <a:t>puurakentamisen</a:t>
            </a:r>
            <a:r>
              <a:rPr lang="en-US" dirty="0"/>
              <a:t> </a:t>
            </a:r>
            <a:r>
              <a:rPr lang="en-US" dirty="0" err="1"/>
              <a:t>edistäminen</a:t>
            </a:r>
            <a:endParaRPr lang="en-US" dirty="0"/>
          </a:p>
          <a:p>
            <a:pPr marL="0" indent="0">
              <a:buNone/>
            </a:pPr>
            <a:endParaRPr lang="fi-FI" dirty="0"/>
          </a:p>
        </p:txBody>
      </p:sp>
      <p:pic>
        <p:nvPicPr>
          <p:cNvPr id="4" name="Kuva 4">
            <a:extLst>
              <a:ext uri="{FF2B5EF4-FFF2-40B4-BE49-F238E27FC236}">
                <a16:creationId xmlns:a16="http://schemas.microsoft.com/office/drawing/2014/main" id="{724D2C48-DDD8-4C23-945A-F760540B2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635646"/>
            <a:ext cx="2575659" cy="2539547"/>
          </a:xfrm>
          <a:prstGeom prst="rect">
            <a:avLst/>
          </a:prstGeom>
        </p:spPr>
      </p:pic>
    </p:spTree>
    <p:extLst>
      <p:ext uri="{BB962C8B-B14F-4D97-AF65-F5344CB8AC3E}">
        <p14:creationId xmlns:p14="http://schemas.microsoft.com/office/powerpoint/2010/main" val="168800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E1E33A4-4825-40D6-B3E3-B54B6FC5FEC9}"/>
              </a:ext>
            </a:extLst>
          </p:cNvPr>
          <p:cNvSpPr>
            <a:spLocks noGrp="1"/>
          </p:cNvSpPr>
          <p:nvPr>
            <p:ph type="title"/>
          </p:nvPr>
        </p:nvSpPr>
        <p:spPr/>
        <p:txBody>
          <a:bodyPr vert="horz" lIns="91440" tIns="45720" rIns="91440" bIns="45720" rtlCol="0" anchor="ctr">
            <a:normAutofit/>
          </a:bodyPr>
          <a:lstStyle/>
          <a:p>
            <a:pPr>
              <a:lnSpc>
                <a:spcPct val="90000"/>
              </a:lnSpc>
            </a:pPr>
            <a:r>
              <a:rPr lang="en-US" sz="2500" kern="1200" dirty="0">
                <a:solidFill>
                  <a:schemeClr val="tx1"/>
                </a:solidFill>
                <a:latin typeface="+mj-lt"/>
                <a:ea typeface="+mj-ea"/>
                <a:cs typeface="+mj-cs"/>
              </a:rPr>
              <a:t> </a:t>
            </a:r>
            <a:endParaRPr lang="en-US" sz="2500" b="1" kern="1200" dirty="0">
              <a:solidFill>
                <a:schemeClr val="tx1"/>
              </a:solidFill>
              <a:latin typeface="+mj-lt"/>
              <a:ea typeface="+mj-ea"/>
              <a:cs typeface="+mj-cs"/>
            </a:endParaRPr>
          </a:p>
        </p:txBody>
      </p:sp>
      <p:sp>
        <p:nvSpPr>
          <p:cNvPr id="2" name="Content Placeholder 1"/>
          <p:cNvSpPr>
            <a:spLocks noGrp="1"/>
          </p:cNvSpPr>
          <p:nvPr>
            <p:ph sz="half" idx="1"/>
          </p:nvPr>
        </p:nvSpPr>
        <p:spPr>
          <a:xfrm>
            <a:off x="4932040" y="1200151"/>
            <a:ext cx="3774910" cy="3394472"/>
          </a:xfrm>
        </p:spPr>
        <p:txBody>
          <a:bodyPr>
            <a:normAutofit lnSpcReduction="10000"/>
          </a:bodyPr>
          <a:lstStyle/>
          <a:p>
            <a:r>
              <a:rPr lang="fi-FI" dirty="0"/>
              <a:t>Suomessakin kaupungistuminen voimakasta </a:t>
            </a:r>
          </a:p>
          <a:p>
            <a:r>
              <a:rPr lang="fi-FI" dirty="0"/>
              <a:t>Kaupunkien kestävyys -ratkaisuilla vaikutuksia laajalti, Suomessa ja globaalisti tiennäyttäjänä </a:t>
            </a:r>
          </a:p>
          <a:p>
            <a:r>
              <a:rPr lang="fi-FI" dirty="0"/>
              <a:t>Keskiössä kaupunkitilan/-tilojen käyttö, liikkumisen, vapaa-ajan, kierto- ja jakamistalouden ratkaisut </a:t>
            </a:r>
          </a:p>
        </p:txBody>
      </p:sp>
      <p:sp>
        <p:nvSpPr>
          <p:cNvPr id="9" name="Title 1">
            <a:extLst>
              <a:ext uri="{FF2B5EF4-FFF2-40B4-BE49-F238E27FC236}">
                <a16:creationId xmlns:a16="http://schemas.microsoft.com/office/drawing/2014/main" id="{69312152-5AEE-4F59-B56E-5B00CD69AF5C}"/>
              </a:ext>
            </a:extLst>
          </p:cNvPr>
          <p:cNvSpPr txBox="1">
            <a:spLocks/>
          </p:cNvSpPr>
          <p:nvPr/>
        </p:nvSpPr>
        <p:spPr>
          <a:xfrm>
            <a:off x="899592" y="205979"/>
            <a:ext cx="7787208"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F39200"/>
                </a:solidFill>
                <a:latin typeface="Tahoma" panose="020B0604030504040204" pitchFamily="34" charset="0"/>
                <a:ea typeface="Tahoma" panose="020B0604030504040204" pitchFamily="34" charset="0"/>
                <a:cs typeface="Tahoma" panose="020B0604030504040204" pitchFamily="34" charset="0"/>
              </a:defRPr>
            </a:lvl1pPr>
          </a:lstStyle>
          <a:p>
            <a:r>
              <a:rPr lang="fi-FI" dirty="0"/>
              <a:t>Kaupungit ja kaupunkiseudut </a:t>
            </a:r>
          </a:p>
        </p:txBody>
      </p:sp>
      <p:pic>
        <p:nvPicPr>
          <p:cNvPr id="6" name="Kuva 3">
            <a:extLst>
              <a:ext uri="{FF2B5EF4-FFF2-40B4-BE49-F238E27FC236}">
                <a16:creationId xmlns:a16="http://schemas.microsoft.com/office/drawing/2014/main" id="{DCAC19A1-BD01-47E2-81E6-A4C95A92CE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691" y="1707654"/>
            <a:ext cx="3542764" cy="2614316"/>
          </a:xfrm>
          <a:prstGeom prst="rect">
            <a:avLst/>
          </a:prstGeom>
        </p:spPr>
      </p:pic>
    </p:spTree>
    <p:extLst>
      <p:ext uri="{BB962C8B-B14F-4D97-AF65-F5344CB8AC3E}">
        <p14:creationId xmlns:p14="http://schemas.microsoft.com/office/powerpoint/2010/main" val="4176663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DCAC19A1-BD01-47E2-81E6-A4C95A92CE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690" y="1779662"/>
            <a:ext cx="3445183" cy="2542308"/>
          </a:xfrm>
          <a:prstGeom prst="rect">
            <a:avLst/>
          </a:prstGeom>
        </p:spPr>
      </p:pic>
      <p:sp>
        <p:nvSpPr>
          <p:cNvPr id="8" name="Title 1">
            <a:extLst>
              <a:ext uri="{FF2B5EF4-FFF2-40B4-BE49-F238E27FC236}">
                <a16:creationId xmlns:a16="http://schemas.microsoft.com/office/drawing/2014/main" id="{FE1E33A4-4825-40D6-B3E3-B54B6FC5FEC9}"/>
              </a:ext>
            </a:extLst>
          </p:cNvPr>
          <p:cNvSpPr>
            <a:spLocks noGrp="1"/>
          </p:cNvSpPr>
          <p:nvPr>
            <p:ph type="title"/>
          </p:nvPr>
        </p:nvSpPr>
        <p:spPr>
          <a:xfrm>
            <a:off x="292774" y="339502"/>
            <a:ext cx="8401050" cy="829818"/>
          </a:xfrm>
        </p:spPr>
        <p:txBody>
          <a:bodyPr vert="horz" lIns="91440" tIns="45720" rIns="91440" bIns="45720" rtlCol="0" anchor="ctr">
            <a:normAutofit/>
          </a:bodyPr>
          <a:lstStyle/>
          <a:p>
            <a:pPr>
              <a:lnSpc>
                <a:spcPct val="90000"/>
              </a:lnSpc>
            </a:pPr>
            <a:r>
              <a:rPr lang="en-US" sz="2500" kern="1200" dirty="0">
                <a:solidFill>
                  <a:schemeClr val="tx1"/>
                </a:solidFill>
                <a:latin typeface="+mj-lt"/>
                <a:ea typeface="+mj-ea"/>
                <a:cs typeface="+mj-cs"/>
              </a:rPr>
              <a:t> </a:t>
            </a:r>
            <a:endParaRPr lang="en-US" sz="2500" b="1" kern="1200" dirty="0">
              <a:solidFill>
                <a:schemeClr val="tx1"/>
              </a:solidFill>
              <a:latin typeface="+mj-lt"/>
              <a:ea typeface="+mj-ea"/>
              <a:cs typeface="+mj-cs"/>
            </a:endParaRPr>
          </a:p>
        </p:txBody>
      </p:sp>
      <p:sp>
        <p:nvSpPr>
          <p:cNvPr id="9" name="Title 1">
            <a:extLst>
              <a:ext uri="{FF2B5EF4-FFF2-40B4-BE49-F238E27FC236}">
                <a16:creationId xmlns:a16="http://schemas.microsoft.com/office/drawing/2014/main" id="{69312152-5AEE-4F59-B56E-5B00CD69AF5C}"/>
              </a:ext>
            </a:extLst>
          </p:cNvPr>
          <p:cNvSpPr txBox="1">
            <a:spLocks/>
          </p:cNvSpPr>
          <p:nvPr/>
        </p:nvSpPr>
        <p:spPr>
          <a:xfrm>
            <a:off x="899592" y="205979"/>
            <a:ext cx="7787208"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F39200"/>
                </a:solidFill>
                <a:latin typeface="Tahoma" panose="020B0604030504040204" pitchFamily="34" charset="0"/>
                <a:ea typeface="Tahoma" panose="020B0604030504040204" pitchFamily="34" charset="0"/>
                <a:cs typeface="Tahoma" panose="020B0604030504040204" pitchFamily="34" charset="0"/>
              </a:defRPr>
            </a:lvl1pPr>
          </a:lstStyle>
          <a:p>
            <a:r>
              <a:rPr lang="fi-FI" dirty="0"/>
              <a:t>Kaupungit ja kaupunkiseudut </a:t>
            </a:r>
          </a:p>
        </p:txBody>
      </p:sp>
      <p:sp>
        <p:nvSpPr>
          <p:cNvPr id="10" name="Content Placeholder 1">
            <a:extLst>
              <a:ext uri="{FF2B5EF4-FFF2-40B4-BE49-F238E27FC236}">
                <a16:creationId xmlns:a16="http://schemas.microsoft.com/office/drawing/2014/main" id="{DB64B767-EFFF-48F3-BEAA-8ECB7C825F9B}"/>
              </a:ext>
            </a:extLst>
          </p:cNvPr>
          <p:cNvSpPr txBox="1">
            <a:spLocks/>
          </p:cNvSpPr>
          <p:nvPr/>
        </p:nvSpPr>
        <p:spPr>
          <a:xfrm>
            <a:off x="5220072" y="1229351"/>
            <a:ext cx="3737722" cy="3427056"/>
          </a:xfrm>
          <a:prstGeom prst="rect">
            <a:avLst/>
          </a:prstGeom>
        </p:spPr>
        <p:txBody>
          <a:bodyPr vert="horz" lIns="91440" tIns="45720" rIns="91440" bIns="45720" rtlCol="0" anchor="ctr">
            <a:normAutofit lnSpcReduction="10000"/>
          </a:bodyPr>
          <a:lstStyle>
            <a:lvl1pPr marL="342900" indent="-342900" algn="l" defTabSz="914400" rtl="0" eaLnBrk="1" latinLnBrk="0" hangingPunct="1">
              <a:spcBef>
                <a:spcPts val="800"/>
              </a:spcBef>
              <a:buClr>
                <a:srgbClr val="F39200"/>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800"/>
              </a:spcBef>
              <a:buClr>
                <a:srgbClr val="F39200"/>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800"/>
              </a:spcBef>
              <a:buClr>
                <a:srgbClr val="F39200"/>
              </a:buClr>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Wingdings" panose="05000000000000000000" pitchFamily="2" charset="2"/>
              <a:buNone/>
            </a:pPr>
            <a:r>
              <a:rPr lang="en-US" sz="1400" dirty="0">
                <a:latin typeface="+mn-lt"/>
                <a:ea typeface="+mn-ea"/>
                <a:cs typeface="+mn-cs"/>
              </a:rPr>
              <a:t>HALLINTA</a:t>
            </a:r>
          </a:p>
          <a:p>
            <a:pPr marL="0" indent="0">
              <a:lnSpc>
                <a:spcPct val="90000"/>
              </a:lnSpc>
              <a:buFont typeface="Wingdings" panose="05000000000000000000" pitchFamily="2" charset="2"/>
              <a:buNone/>
            </a:pPr>
            <a:r>
              <a:rPr lang="en-US" sz="1400" dirty="0" err="1">
                <a:latin typeface="+mn-lt"/>
                <a:ea typeface="+mn-ea"/>
                <a:cs typeface="+mn-cs"/>
              </a:rPr>
              <a:t>Kaupunkitilan</a:t>
            </a:r>
            <a:r>
              <a:rPr lang="en-US" sz="1400" dirty="0">
                <a:latin typeface="+mn-lt"/>
                <a:ea typeface="+mn-ea"/>
                <a:cs typeface="+mn-cs"/>
              </a:rPr>
              <a:t> </a:t>
            </a:r>
            <a:r>
              <a:rPr lang="en-US" sz="1400" dirty="0" err="1">
                <a:latin typeface="+mn-lt"/>
                <a:ea typeface="+mn-ea"/>
                <a:cs typeface="+mn-cs"/>
              </a:rPr>
              <a:t>toimintojen</a:t>
            </a:r>
            <a:r>
              <a:rPr lang="en-US" sz="1400" dirty="0">
                <a:latin typeface="+mn-lt"/>
                <a:ea typeface="+mn-ea"/>
                <a:cs typeface="+mn-cs"/>
              </a:rPr>
              <a:t> </a:t>
            </a:r>
            <a:r>
              <a:rPr lang="en-US" sz="1400" dirty="0" err="1">
                <a:latin typeface="+mn-lt"/>
                <a:ea typeface="+mn-ea"/>
                <a:cs typeface="+mn-cs"/>
              </a:rPr>
              <a:t>tiivistäminen</a:t>
            </a:r>
            <a:r>
              <a:rPr lang="en-US" sz="1400" dirty="0">
                <a:latin typeface="+mn-lt"/>
                <a:ea typeface="+mn-ea"/>
                <a:cs typeface="+mn-cs"/>
              </a:rPr>
              <a:t>, </a:t>
            </a:r>
            <a:r>
              <a:rPr lang="en-US" sz="1400" dirty="0" err="1">
                <a:latin typeface="+mn-lt"/>
                <a:ea typeface="+mn-ea"/>
                <a:cs typeface="+mn-cs"/>
              </a:rPr>
              <a:t>kestävyysnäkökulmien</a:t>
            </a:r>
            <a:r>
              <a:rPr lang="en-US" sz="1400" dirty="0">
                <a:latin typeface="+mn-lt"/>
                <a:ea typeface="+mn-ea"/>
                <a:cs typeface="+mn-cs"/>
              </a:rPr>
              <a:t> </a:t>
            </a:r>
            <a:r>
              <a:rPr lang="en-US" sz="1400" dirty="0" err="1">
                <a:latin typeface="+mn-lt"/>
                <a:ea typeface="+mn-ea"/>
                <a:cs typeface="+mn-cs"/>
              </a:rPr>
              <a:t>edelleen</a:t>
            </a:r>
            <a:r>
              <a:rPr lang="en-US" sz="1400" dirty="0">
                <a:latin typeface="+mn-lt"/>
                <a:ea typeface="+mn-ea"/>
                <a:cs typeface="+mn-cs"/>
              </a:rPr>
              <a:t> </a:t>
            </a:r>
            <a:r>
              <a:rPr lang="en-US" sz="1400" dirty="0" err="1">
                <a:latin typeface="+mn-lt"/>
                <a:ea typeface="+mn-ea"/>
                <a:cs typeface="+mn-cs"/>
              </a:rPr>
              <a:t>vahvistaminen</a:t>
            </a:r>
            <a:r>
              <a:rPr lang="en-US" sz="1400" dirty="0">
                <a:latin typeface="+mn-lt"/>
                <a:ea typeface="+mn-ea"/>
                <a:cs typeface="+mn-cs"/>
              </a:rPr>
              <a:t> </a:t>
            </a:r>
            <a:r>
              <a:rPr lang="en-US" sz="1400" dirty="0" err="1">
                <a:latin typeface="+mn-lt"/>
                <a:ea typeface="+mn-ea"/>
                <a:cs typeface="+mn-cs"/>
              </a:rPr>
              <a:t>maankäyttö</a:t>
            </a:r>
            <a:r>
              <a:rPr lang="en-US" sz="1400" dirty="0">
                <a:latin typeface="+mn-lt"/>
                <a:ea typeface="+mn-ea"/>
                <a:cs typeface="+mn-cs"/>
              </a:rPr>
              <a:t>- ja </a:t>
            </a:r>
            <a:r>
              <a:rPr lang="en-US" sz="1400" dirty="0" err="1">
                <a:latin typeface="+mn-lt"/>
                <a:ea typeface="+mn-ea"/>
                <a:cs typeface="+mn-cs"/>
              </a:rPr>
              <a:t>rakennuslaissa</a:t>
            </a:r>
            <a:endParaRPr lang="en-US" sz="1400" dirty="0">
              <a:latin typeface="+mn-lt"/>
              <a:ea typeface="+mn-ea"/>
              <a:cs typeface="+mn-cs"/>
            </a:endParaRPr>
          </a:p>
          <a:p>
            <a:pPr marL="0" indent="0">
              <a:lnSpc>
                <a:spcPct val="90000"/>
              </a:lnSpc>
              <a:buFont typeface="Wingdings" panose="05000000000000000000" pitchFamily="2" charset="2"/>
              <a:buNone/>
            </a:pPr>
            <a:r>
              <a:rPr lang="en-US" sz="1400" dirty="0">
                <a:latin typeface="+mn-lt"/>
                <a:ea typeface="+mn-ea"/>
                <a:cs typeface="+mn-cs"/>
              </a:rPr>
              <a:t>TALOUS JA RAHOITUS</a:t>
            </a:r>
          </a:p>
          <a:p>
            <a:pPr marL="0" indent="0">
              <a:lnSpc>
                <a:spcPct val="90000"/>
              </a:lnSpc>
              <a:buFont typeface="Wingdings" panose="05000000000000000000" pitchFamily="2" charset="2"/>
              <a:buNone/>
            </a:pPr>
            <a:r>
              <a:rPr lang="en-US" sz="1400" dirty="0" err="1">
                <a:latin typeface="+mn-lt"/>
                <a:ea typeface="+mn-ea"/>
                <a:cs typeface="+mn-cs"/>
              </a:rPr>
              <a:t>Olemassa</a:t>
            </a:r>
            <a:r>
              <a:rPr lang="en-US" sz="1400" dirty="0">
                <a:latin typeface="+mn-lt"/>
                <a:ea typeface="+mn-ea"/>
                <a:cs typeface="+mn-cs"/>
              </a:rPr>
              <a:t> </a:t>
            </a:r>
            <a:r>
              <a:rPr lang="en-US" sz="1400" dirty="0" err="1">
                <a:latin typeface="+mn-lt"/>
                <a:ea typeface="+mn-ea"/>
                <a:cs typeface="+mn-cs"/>
              </a:rPr>
              <a:t>olevien</a:t>
            </a:r>
            <a:r>
              <a:rPr lang="en-US" sz="1400" dirty="0">
                <a:latin typeface="+mn-lt"/>
                <a:ea typeface="+mn-ea"/>
                <a:cs typeface="+mn-cs"/>
              </a:rPr>
              <a:t> </a:t>
            </a:r>
            <a:r>
              <a:rPr lang="en-US" sz="1400" dirty="0" err="1">
                <a:latin typeface="+mn-lt"/>
                <a:ea typeface="+mn-ea"/>
                <a:cs typeface="+mn-cs"/>
              </a:rPr>
              <a:t>resurssien</a:t>
            </a:r>
            <a:r>
              <a:rPr lang="en-US" sz="1400" dirty="0">
                <a:latin typeface="+mn-lt"/>
                <a:ea typeface="+mn-ea"/>
                <a:cs typeface="+mn-cs"/>
              </a:rPr>
              <a:t> </a:t>
            </a:r>
            <a:r>
              <a:rPr lang="en-US" sz="1400" dirty="0" err="1">
                <a:latin typeface="+mn-lt"/>
                <a:ea typeface="+mn-ea"/>
                <a:cs typeface="+mn-cs"/>
              </a:rPr>
              <a:t>monikäyttö</a:t>
            </a:r>
            <a:r>
              <a:rPr lang="en-US" sz="1400" dirty="0">
                <a:latin typeface="+mn-lt"/>
                <a:ea typeface="+mn-ea"/>
                <a:cs typeface="+mn-cs"/>
              </a:rPr>
              <a:t>, </a:t>
            </a:r>
            <a:r>
              <a:rPr lang="en-US" sz="1400" dirty="0" err="1">
                <a:latin typeface="+mn-lt"/>
                <a:ea typeface="+mn-ea"/>
                <a:cs typeface="+mn-cs"/>
              </a:rPr>
              <a:t>muuntuvuus</a:t>
            </a:r>
            <a:r>
              <a:rPr lang="en-US" sz="1400" dirty="0">
                <a:latin typeface="+mn-lt"/>
                <a:ea typeface="+mn-ea"/>
                <a:cs typeface="+mn-cs"/>
              </a:rPr>
              <a:t>, </a:t>
            </a:r>
            <a:r>
              <a:rPr lang="en-US" sz="1400" dirty="0" err="1">
                <a:latin typeface="+mn-lt"/>
                <a:ea typeface="+mn-ea"/>
                <a:cs typeface="+mn-cs"/>
              </a:rPr>
              <a:t>tehokkuus</a:t>
            </a:r>
            <a:r>
              <a:rPr lang="en-US" sz="1400" dirty="0">
                <a:latin typeface="+mn-lt"/>
                <a:ea typeface="+mn-ea"/>
                <a:cs typeface="+mn-cs"/>
              </a:rPr>
              <a:t>, </a:t>
            </a:r>
            <a:r>
              <a:rPr lang="en-US" sz="1400" dirty="0" err="1">
                <a:latin typeface="+mn-lt"/>
                <a:ea typeface="+mn-ea"/>
                <a:cs typeface="+mn-cs"/>
              </a:rPr>
              <a:t>jakamistalous</a:t>
            </a:r>
            <a:r>
              <a:rPr lang="en-US" sz="1400" dirty="0">
                <a:latin typeface="+mn-lt"/>
                <a:ea typeface="+mn-ea"/>
                <a:cs typeface="+mn-cs"/>
              </a:rPr>
              <a:t> ja </a:t>
            </a:r>
            <a:r>
              <a:rPr lang="en-US" sz="1400" dirty="0" err="1">
                <a:latin typeface="+mn-lt"/>
                <a:ea typeface="+mn-ea"/>
                <a:cs typeface="+mn-cs"/>
              </a:rPr>
              <a:t>kierrätys</a:t>
            </a:r>
            <a:endParaRPr lang="en-US" sz="1400" dirty="0">
              <a:latin typeface="+mn-lt"/>
              <a:ea typeface="+mn-ea"/>
              <a:cs typeface="+mn-cs"/>
            </a:endParaRPr>
          </a:p>
          <a:p>
            <a:pPr marL="0" indent="0">
              <a:lnSpc>
                <a:spcPct val="90000"/>
              </a:lnSpc>
              <a:buFont typeface="Wingdings" panose="05000000000000000000" pitchFamily="2" charset="2"/>
              <a:buNone/>
            </a:pPr>
            <a:r>
              <a:rPr lang="en-US" sz="1400" dirty="0">
                <a:latin typeface="+mn-lt"/>
                <a:ea typeface="+mn-ea"/>
                <a:cs typeface="+mn-cs"/>
              </a:rPr>
              <a:t>YKSILÖT JA YHTEISÖT</a:t>
            </a:r>
          </a:p>
          <a:p>
            <a:pPr marL="0" indent="0">
              <a:lnSpc>
                <a:spcPct val="90000"/>
              </a:lnSpc>
              <a:buFont typeface="Wingdings" panose="05000000000000000000" pitchFamily="2" charset="2"/>
              <a:buNone/>
            </a:pPr>
            <a:r>
              <a:rPr lang="en-US" sz="1400" dirty="0" err="1">
                <a:latin typeface="+mn-lt"/>
                <a:ea typeface="+mn-ea"/>
                <a:cs typeface="+mn-cs"/>
              </a:rPr>
              <a:t>Yhteisöllisen</a:t>
            </a:r>
            <a:r>
              <a:rPr lang="en-US" sz="1400" dirty="0">
                <a:latin typeface="+mn-lt"/>
                <a:ea typeface="+mn-ea"/>
                <a:cs typeface="+mn-cs"/>
              </a:rPr>
              <a:t> </a:t>
            </a:r>
            <a:r>
              <a:rPr lang="en-US" sz="1400" dirty="0" err="1">
                <a:latin typeface="+mn-lt"/>
                <a:ea typeface="+mn-ea"/>
                <a:cs typeface="+mn-cs"/>
              </a:rPr>
              <a:t>asumisen</a:t>
            </a:r>
            <a:r>
              <a:rPr lang="en-US" sz="1400" dirty="0">
                <a:latin typeface="+mn-lt"/>
                <a:ea typeface="+mn-ea"/>
                <a:cs typeface="+mn-cs"/>
              </a:rPr>
              <a:t>, </a:t>
            </a:r>
            <a:r>
              <a:rPr lang="en-US" sz="1400" dirty="0" err="1">
                <a:latin typeface="+mn-lt"/>
                <a:ea typeface="+mn-ea"/>
                <a:cs typeface="+mn-cs"/>
              </a:rPr>
              <a:t>liikkumisen</a:t>
            </a:r>
            <a:r>
              <a:rPr lang="en-US" sz="1400" dirty="0">
                <a:latin typeface="+mn-lt"/>
                <a:ea typeface="+mn-ea"/>
                <a:cs typeface="+mn-cs"/>
              </a:rPr>
              <a:t> ja </a:t>
            </a:r>
            <a:r>
              <a:rPr lang="en-US" sz="1400" dirty="0" err="1">
                <a:latin typeface="+mn-lt"/>
                <a:ea typeface="+mn-ea"/>
                <a:cs typeface="+mn-cs"/>
              </a:rPr>
              <a:t>vapaa-ajan</a:t>
            </a:r>
            <a:r>
              <a:rPr lang="en-US" sz="1400" dirty="0">
                <a:latin typeface="+mn-lt"/>
                <a:ea typeface="+mn-ea"/>
                <a:cs typeface="+mn-cs"/>
              </a:rPr>
              <a:t> </a:t>
            </a:r>
            <a:r>
              <a:rPr lang="en-US" sz="1400" dirty="0" err="1">
                <a:latin typeface="+mn-lt"/>
                <a:ea typeface="+mn-ea"/>
                <a:cs typeface="+mn-cs"/>
              </a:rPr>
              <a:t>ratkaisut</a:t>
            </a:r>
            <a:endParaRPr lang="en-US" sz="1400" dirty="0">
              <a:latin typeface="+mn-lt"/>
              <a:ea typeface="+mn-ea"/>
              <a:cs typeface="+mn-cs"/>
            </a:endParaRPr>
          </a:p>
          <a:p>
            <a:pPr marL="0" indent="0">
              <a:lnSpc>
                <a:spcPct val="90000"/>
              </a:lnSpc>
              <a:buFont typeface="Wingdings" panose="05000000000000000000" pitchFamily="2" charset="2"/>
              <a:buNone/>
            </a:pPr>
            <a:r>
              <a:rPr lang="en-US" sz="1400" dirty="0">
                <a:latin typeface="+mn-lt"/>
                <a:ea typeface="+mn-ea"/>
                <a:cs typeface="+mn-cs"/>
              </a:rPr>
              <a:t>TIEDE JA TEKNOLOGIA</a:t>
            </a:r>
          </a:p>
          <a:p>
            <a:pPr marL="0" indent="0">
              <a:lnSpc>
                <a:spcPct val="90000"/>
              </a:lnSpc>
              <a:buFont typeface="Wingdings" panose="05000000000000000000" pitchFamily="2" charset="2"/>
              <a:buNone/>
            </a:pPr>
            <a:r>
              <a:rPr lang="en-US" sz="1400" dirty="0" err="1">
                <a:latin typeface="+mn-lt"/>
                <a:ea typeface="+mn-ea"/>
                <a:cs typeface="+mn-cs"/>
              </a:rPr>
              <a:t>Tietoon</a:t>
            </a:r>
            <a:r>
              <a:rPr lang="en-US" sz="1400" dirty="0">
                <a:latin typeface="+mn-lt"/>
                <a:ea typeface="+mn-ea"/>
                <a:cs typeface="+mn-cs"/>
              </a:rPr>
              <a:t> </a:t>
            </a:r>
            <a:r>
              <a:rPr lang="en-US" sz="1400" dirty="0" err="1">
                <a:latin typeface="+mn-lt"/>
                <a:ea typeface="+mn-ea"/>
                <a:cs typeface="+mn-cs"/>
              </a:rPr>
              <a:t>perustuva</a:t>
            </a:r>
            <a:r>
              <a:rPr lang="en-US" sz="1400" dirty="0">
                <a:latin typeface="+mn-lt"/>
                <a:ea typeface="+mn-ea"/>
                <a:cs typeface="+mn-cs"/>
              </a:rPr>
              <a:t> </a:t>
            </a:r>
            <a:r>
              <a:rPr lang="en-US" sz="1400" dirty="0" err="1">
                <a:latin typeface="+mn-lt"/>
                <a:ea typeface="+mn-ea"/>
                <a:cs typeface="+mn-cs"/>
              </a:rPr>
              <a:t>kaupunki</a:t>
            </a:r>
            <a:r>
              <a:rPr lang="en-US" sz="1400" dirty="0">
                <a:latin typeface="+mn-lt"/>
                <a:ea typeface="+mn-ea"/>
                <a:cs typeface="+mn-cs"/>
              </a:rPr>
              <a:t>- ja </a:t>
            </a:r>
            <a:r>
              <a:rPr lang="en-US" sz="1400" dirty="0" err="1">
                <a:latin typeface="+mn-lt"/>
                <a:ea typeface="+mn-ea"/>
                <a:cs typeface="+mn-cs"/>
              </a:rPr>
              <a:t>aluesuunnittelu</a:t>
            </a:r>
            <a:endParaRPr lang="en-US" sz="1400" dirty="0">
              <a:latin typeface="+mn-lt"/>
              <a:ea typeface="+mn-ea"/>
              <a:cs typeface="+mn-cs"/>
            </a:endParaRPr>
          </a:p>
        </p:txBody>
      </p:sp>
    </p:spTree>
    <p:extLst>
      <p:ext uri="{BB962C8B-B14F-4D97-AF65-F5344CB8AC3E}">
        <p14:creationId xmlns:p14="http://schemas.microsoft.com/office/powerpoint/2010/main" val="11207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8EA50EE-6969-4603-9271-7AC33B951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563638"/>
            <a:ext cx="3533767" cy="2614166"/>
          </a:xfrm>
          <a:prstGeom prst="rect">
            <a:avLst/>
          </a:prstGeom>
        </p:spPr>
      </p:pic>
      <p:sp>
        <p:nvSpPr>
          <p:cNvPr id="5" name="Otsikko 4">
            <a:extLst>
              <a:ext uri="{FF2B5EF4-FFF2-40B4-BE49-F238E27FC236}">
                <a16:creationId xmlns:a16="http://schemas.microsoft.com/office/drawing/2014/main" id="{35A4F92D-9D2C-4B54-8BA6-E185FE64D4C1}"/>
              </a:ext>
            </a:extLst>
          </p:cNvPr>
          <p:cNvSpPr>
            <a:spLocks noGrp="1"/>
          </p:cNvSpPr>
          <p:nvPr>
            <p:ph type="title"/>
          </p:nvPr>
        </p:nvSpPr>
        <p:spPr/>
        <p:txBody>
          <a:bodyPr/>
          <a:lstStyle/>
          <a:p>
            <a:r>
              <a:rPr lang="fi-FI" dirty="0"/>
              <a:t>Luonnon järjestelmät</a:t>
            </a:r>
          </a:p>
        </p:txBody>
      </p:sp>
      <p:sp>
        <p:nvSpPr>
          <p:cNvPr id="7" name="Sisällön paikkamerkki 6">
            <a:extLst>
              <a:ext uri="{FF2B5EF4-FFF2-40B4-BE49-F238E27FC236}">
                <a16:creationId xmlns:a16="http://schemas.microsoft.com/office/drawing/2014/main" id="{1538FD33-3F4D-4562-A942-CE00B0FFFE0D}"/>
              </a:ext>
            </a:extLst>
          </p:cNvPr>
          <p:cNvSpPr>
            <a:spLocks noGrp="1"/>
          </p:cNvSpPr>
          <p:nvPr>
            <p:ph sz="half" idx="1"/>
          </p:nvPr>
        </p:nvSpPr>
        <p:spPr>
          <a:xfrm>
            <a:off x="4572364" y="1203598"/>
            <a:ext cx="4123803" cy="3394472"/>
          </a:xfrm>
        </p:spPr>
        <p:txBody>
          <a:bodyPr vert="horz" lIns="91440" tIns="45720" rIns="91440" bIns="45720" rtlCol="0" anchor="t">
            <a:normAutofit lnSpcReduction="10000"/>
          </a:bodyPr>
          <a:lstStyle/>
          <a:p>
            <a:r>
              <a:rPr lang="fi-FI" dirty="0"/>
              <a:t>Luonnon järjestelmät hyvinvoinnin perusta ja murroksen edistämisen jarru </a:t>
            </a:r>
          </a:p>
          <a:p>
            <a:r>
              <a:rPr lang="fi-FI" dirty="0"/>
              <a:t>Luonnonvarojen käytön ulkoisvaikutukset eivät näy hinnoissa, hyödyt jakautuvat globaalisti epätasaisesti </a:t>
            </a:r>
          </a:p>
          <a:p>
            <a:r>
              <a:rPr lang="fi-FI" dirty="0"/>
              <a:t>Tarvitaan markkina-mekanismeja, jotka hinnoittelun kautta ohjaavat luontoympäristöjen käyttöä    </a:t>
            </a:r>
          </a:p>
          <a:p>
            <a:endParaRPr lang="fi-FI" dirty="0"/>
          </a:p>
        </p:txBody>
      </p:sp>
    </p:spTree>
    <p:extLst>
      <p:ext uri="{BB962C8B-B14F-4D97-AF65-F5344CB8AC3E}">
        <p14:creationId xmlns:p14="http://schemas.microsoft.com/office/powerpoint/2010/main" val="129528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8EA50EE-6969-4603-9271-7AC33B9513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656228"/>
            <a:ext cx="3728445" cy="2758182"/>
          </a:xfrm>
          <a:prstGeom prst="rect">
            <a:avLst/>
          </a:prstGeom>
        </p:spPr>
      </p:pic>
      <p:sp>
        <p:nvSpPr>
          <p:cNvPr id="5" name="Otsikko 4">
            <a:extLst>
              <a:ext uri="{FF2B5EF4-FFF2-40B4-BE49-F238E27FC236}">
                <a16:creationId xmlns:a16="http://schemas.microsoft.com/office/drawing/2014/main" id="{35A4F92D-9D2C-4B54-8BA6-E185FE64D4C1}"/>
              </a:ext>
            </a:extLst>
          </p:cNvPr>
          <p:cNvSpPr>
            <a:spLocks noGrp="1"/>
          </p:cNvSpPr>
          <p:nvPr>
            <p:ph type="title"/>
          </p:nvPr>
        </p:nvSpPr>
        <p:spPr/>
        <p:txBody>
          <a:bodyPr/>
          <a:lstStyle/>
          <a:p>
            <a:r>
              <a:rPr lang="fi-FI" dirty="0"/>
              <a:t>Luonnon järjestelmät</a:t>
            </a:r>
          </a:p>
        </p:txBody>
      </p:sp>
      <p:sp>
        <p:nvSpPr>
          <p:cNvPr id="7" name="Sisällön paikkamerkki 6">
            <a:extLst>
              <a:ext uri="{FF2B5EF4-FFF2-40B4-BE49-F238E27FC236}">
                <a16:creationId xmlns:a16="http://schemas.microsoft.com/office/drawing/2014/main" id="{1538FD33-3F4D-4562-A942-CE00B0FFFE0D}"/>
              </a:ext>
            </a:extLst>
          </p:cNvPr>
          <p:cNvSpPr>
            <a:spLocks noGrp="1"/>
          </p:cNvSpPr>
          <p:nvPr>
            <p:ph sz="half" idx="1"/>
          </p:nvPr>
        </p:nvSpPr>
        <p:spPr/>
        <p:txBody>
          <a:bodyPr/>
          <a:lstStyle/>
          <a:p>
            <a:endParaRPr lang="fi-FI" dirty="0"/>
          </a:p>
        </p:txBody>
      </p:sp>
      <p:sp>
        <p:nvSpPr>
          <p:cNvPr id="13" name="Content Placeholder 1">
            <a:extLst>
              <a:ext uri="{FF2B5EF4-FFF2-40B4-BE49-F238E27FC236}">
                <a16:creationId xmlns:a16="http://schemas.microsoft.com/office/drawing/2014/main" id="{6F9725FB-B5F6-4D93-95DA-B36E5425424D}"/>
              </a:ext>
            </a:extLst>
          </p:cNvPr>
          <p:cNvSpPr txBox="1">
            <a:spLocks/>
          </p:cNvSpPr>
          <p:nvPr/>
        </p:nvSpPr>
        <p:spPr>
          <a:xfrm>
            <a:off x="5148064" y="1112914"/>
            <a:ext cx="3829150" cy="3423657"/>
          </a:xfrm>
          <a:prstGeom prst="rect">
            <a:avLst/>
          </a:prstGeom>
        </p:spPr>
        <p:txBody>
          <a:bodyPr vert="horz" lIns="91440" tIns="45720" rIns="91440" bIns="45720" rtlCol="0" anchor="ctr">
            <a:normAutofit/>
          </a:bodyPr>
          <a:lstStyle>
            <a:lvl1pPr marL="342900" indent="-342900" algn="l" defTabSz="914400" rtl="0" eaLnBrk="1" latinLnBrk="0" hangingPunct="1">
              <a:spcBef>
                <a:spcPts val="800"/>
              </a:spcBef>
              <a:buClr>
                <a:srgbClr val="F39200"/>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800"/>
              </a:spcBef>
              <a:buClr>
                <a:srgbClr val="F39200"/>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800"/>
              </a:spcBef>
              <a:buClr>
                <a:srgbClr val="F39200"/>
              </a:buClr>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Wingdings" panose="05000000000000000000" pitchFamily="2" charset="2"/>
              <a:buNone/>
            </a:pPr>
            <a:r>
              <a:rPr lang="en-US" sz="1400" dirty="0">
                <a:latin typeface="+mn-lt"/>
                <a:ea typeface="+mn-ea"/>
                <a:cs typeface="+mn-cs"/>
              </a:rPr>
              <a:t>HALLINTA</a:t>
            </a:r>
          </a:p>
          <a:p>
            <a:pPr marL="0" indent="0">
              <a:lnSpc>
                <a:spcPct val="90000"/>
              </a:lnSpc>
              <a:buFont typeface="Wingdings" panose="05000000000000000000" pitchFamily="2" charset="2"/>
              <a:buNone/>
            </a:pPr>
            <a:r>
              <a:rPr lang="en-US" sz="1400" dirty="0" err="1">
                <a:latin typeface="+mn-lt"/>
                <a:ea typeface="+mn-ea"/>
                <a:cs typeface="+mn-cs"/>
              </a:rPr>
              <a:t>Maankäytön</a:t>
            </a:r>
            <a:r>
              <a:rPr lang="en-US" sz="1400" dirty="0">
                <a:latin typeface="+mn-lt"/>
                <a:ea typeface="+mn-ea"/>
                <a:cs typeface="+mn-cs"/>
              </a:rPr>
              <a:t> </a:t>
            </a:r>
            <a:r>
              <a:rPr lang="en-US" sz="1400" dirty="0" err="1">
                <a:latin typeface="+mn-lt"/>
                <a:ea typeface="+mn-ea"/>
                <a:cs typeface="+mn-cs"/>
              </a:rPr>
              <a:t>ohjaus</a:t>
            </a:r>
            <a:r>
              <a:rPr lang="en-US" sz="1400" dirty="0">
                <a:latin typeface="+mn-lt"/>
                <a:ea typeface="+mn-ea"/>
                <a:cs typeface="+mn-cs"/>
              </a:rPr>
              <a:t> </a:t>
            </a:r>
            <a:r>
              <a:rPr lang="en-US" sz="1400" dirty="0" err="1">
                <a:latin typeface="+mn-lt"/>
                <a:ea typeface="+mn-ea"/>
                <a:cs typeface="+mn-cs"/>
              </a:rPr>
              <a:t>turvaamaan</a:t>
            </a:r>
            <a:r>
              <a:rPr lang="en-US" sz="1400" dirty="0">
                <a:latin typeface="+mn-lt"/>
                <a:ea typeface="+mn-ea"/>
                <a:cs typeface="+mn-cs"/>
              </a:rPr>
              <a:t> </a:t>
            </a:r>
            <a:r>
              <a:rPr lang="en-US" sz="1400" dirty="0" err="1">
                <a:latin typeface="+mn-lt"/>
                <a:ea typeface="+mn-ea"/>
                <a:cs typeface="+mn-cs"/>
              </a:rPr>
              <a:t>luontoympäristöä</a:t>
            </a:r>
            <a:r>
              <a:rPr lang="en-US" sz="1400" dirty="0">
                <a:latin typeface="+mn-lt"/>
                <a:ea typeface="+mn-ea"/>
                <a:cs typeface="+mn-cs"/>
              </a:rPr>
              <a:t>, </a:t>
            </a:r>
            <a:r>
              <a:rPr lang="en-US" sz="1400" dirty="0" err="1">
                <a:latin typeface="+mn-lt"/>
                <a:ea typeface="+mn-ea"/>
                <a:cs typeface="+mn-cs"/>
              </a:rPr>
              <a:t>kompensaatiojärjestelmien</a:t>
            </a:r>
            <a:r>
              <a:rPr lang="en-US" sz="1400" dirty="0">
                <a:latin typeface="+mn-lt"/>
                <a:ea typeface="+mn-ea"/>
                <a:cs typeface="+mn-cs"/>
              </a:rPr>
              <a:t> </a:t>
            </a:r>
            <a:r>
              <a:rPr lang="en-US" sz="1400" dirty="0" err="1">
                <a:latin typeface="+mn-lt"/>
                <a:ea typeface="+mn-ea"/>
                <a:cs typeface="+mn-cs"/>
              </a:rPr>
              <a:t>käyttöönotto</a:t>
            </a:r>
            <a:endParaRPr lang="en-US" sz="1400" dirty="0">
              <a:latin typeface="+mn-lt"/>
              <a:ea typeface="+mn-ea"/>
              <a:cs typeface="+mn-cs"/>
            </a:endParaRPr>
          </a:p>
          <a:p>
            <a:pPr marL="0" indent="0">
              <a:lnSpc>
                <a:spcPct val="90000"/>
              </a:lnSpc>
              <a:buFont typeface="Wingdings" panose="05000000000000000000" pitchFamily="2" charset="2"/>
              <a:buNone/>
            </a:pPr>
            <a:r>
              <a:rPr lang="en-US" sz="1400" dirty="0">
                <a:latin typeface="+mn-lt"/>
                <a:ea typeface="+mn-ea"/>
                <a:cs typeface="+mn-cs"/>
              </a:rPr>
              <a:t>TALOUS JA RAHOITUS</a:t>
            </a:r>
          </a:p>
          <a:p>
            <a:pPr marL="0" indent="0">
              <a:lnSpc>
                <a:spcPct val="90000"/>
              </a:lnSpc>
              <a:buFont typeface="Wingdings" panose="05000000000000000000" pitchFamily="2" charset="2"/>
              <a:buNone/>
            </a:pPr>
            <a:r>
              <a:rPr lang="en-US" sz="1400" dirty="0" err="1">
                <a:latin typeface="+mn-lt"/>
                <a:ea typeface="+mn-ea"/>
                <a:cs typeface="+mn-cs"/>
              </a:rPr>
              <a:t>Ulkoisvaikutusten</a:t>
            </a:r>
            <a:r>
              <a:rPr lang="en-US" sz="1400" dirty="0">
                <a:latin typeface="+mn-lt"/>
                <a:ea typeface="+mn-ea"/>
                <a:cs typeface="+mn-cs"/>
              </a:rPr>
              <a:t> </a:t>
            </a:r>
            <a:r>
              <a:rPr lang="en-US" sz="1400" dirty="0" err="1">
                <a:latin typeface="+mn-lt"/>
                <a:ea typeface="+mn-ea"/>
                <a:cs typeface="+mn-cs"/>
              </a:rPr>
              <a:t>sisällyttäminen</a:t>
            </a:r>
            <a:r>
              <a:rPr lang="en-US" sz="1400" dirty="0">
                <a:latin typeface="+mn-lt"/>
                <a:ea typeface="+mn-ea"/>
                <a:cs typeface="+mn-cs"/>
              </a:rPr>
              <a:t> </a:t>
            </a:r>
            <a:r>
              <a:rPr lang="en-US" sz="1400" dirty="0" err="1">
                <a:latin typeface="+mn-lt"/>
                <a:ea typeface="+mn-ea"/>
                <a:cs typeface="+mn-cs"/>
              </a:rPr>
              <a:t>hintoihin</a:t>
            </a:r>
            <a:endParaRPr lang="en-US" sz="1400" dirty="0">
              <a:latin typeface="+mn-lt"/>
              <a:ea typeface="+mn-ea"/>
              <a:cs typeface="+mn-cs"/>
            </a:endParaRPr>
          </a:p>
          <a:p>
            <a:pPr marL="0" indent="0">
              <a:lnSpc>
                <a:spcPct val="90000"/>
              </a:lnSpc>
              <a:buFont typeface="Wingdings" panose="05000000000000000000" pitchFamily="2" charset="2"/>
              <a:buNone/>
            </a:pPr>
            <a:r>
              <a:rPr lang="en-US" sz="1400" dirty="0">
                <a:latin typeface="+mn-lt"/>
                <a:ea typeface="+mn-ea"/>
                <a:cs typeface="+mn-cs"/>
              </a:rPr>
              <a:t>YKSILÖT JA YHTEISÖT</a:t>
            </a:r>
          </a:p>
          <a:p>
            <a:pPr marL="0" indent="0">
              <a:lnSpc>
                <a:spcPct val="90000"/>
              </a:lnSpc>
              <a:buFont typeface="Wingdings" panose="05000000000000000000" pitchFamily="2" charset="2"/>
              <a:buNone/>
            </a:pPr>
            <a:r>
              <a:rPr lang="en-US" sz="1400" dirty="0" err="1">
                <a:latin typeface="+mn-lt"/>
                <a:ea typeface="+mn-ea"/>
                <a:cs typeface="+mn-cs"/>
              </a:rPr>
              <a:t>Maanomistajat</a:t>
            </a:r>
            <a:r>
              <a:rPr lang="en-US" sz="1400" dirty="0">
                <a:latin typeface="+mn-lt"/>
                <a:ea typeface="+mn-ea"/>
                <a:cs typeface="+mn-cs"/>
              </a:rPr>
              <a:t> </a:t>
            </a:r>
            <a:r>
              <a:rPr lang="en-US" sz="1400" dirty="0" err="1">
                <a:latin typeface="+mn-lt"/>
                <a:ea typeface="+mn-ea"/>
                <a:cs typeface="+mn-cs"/>
              </a:rPr>
              <a:t>kompensaatiopalveluiden</a:t>
            </a:r>
            <a:r>
              <a:rPr lang="en-US" sz="1400" dirty="0">
                <a:latin typeface="+mn-lt"/>
                <a:ea typeface="+mn-ea"/>
                <a:cs typeface="+mn-cs"/>
              </a:rPr>
              <a:t> </a:t>
            </a:r>
            <a:r>
              <a:rPr lang="en-US" sz="1400" dirty="0" err="1">
                <a:latin typeface="+mn-lt"/>
                <a:ea typeface="+mn-ea"/>
                <a:cs typeface="+mn-cs"/>
              </a:rPr>
              <a:t>tuottajiksi</a:t>
            </a:r>
            <a:r>
              <a:rPr lang="en-US" sz="1400" dirty="0">
                <a:latin typeface="+mn-lt"/>
                <a:ea typeface="+mn-ea"/>
                <a:cs typeface="+mn-cs"/>
              </a:rPr>
              <a:t>, </a:t>
            </a:r>
            <a:r>
              <a:rPr lang="en-US" sz="1400" dirty="0" err="1">
                <a:latin typeface="+mn-lt"/>
                <a:ea typeface="+mn-ea"/>
                <a:cs typeface="+mn-cs"/>
              </a:rPr>
              <a:t>kulutustottumusten</a:t>
            </a:r>
            <a:r>
              <a:rPr lang="en-US" sz="1400" dirty="0">
                <a:latin typeface="+mn-lt"/>
                <a:ea typeface="+mn-ea"/>
                <a:cs typeface="+mn-cs"/>
              </a:rPr>
              <a:t> </a:t>
            </a:r>
            <a:r>
              <a:rPr lang="en-US" sz="1400" dirty="0" err="1">
                <a:latin typeface="+mn-lt"/>
                <a:ea typeface="+mn-ea"/>
                <a:cs typeface="+mn-cs"/>
              </a:rPr>
              <a:t>muuttaminen</a:t>
            </a:r>
            <a:r>
              <a:rPr lang="en-US" sz="1400" dirty="0">
                <a:latin typeface="+mn-lt"/>
                <a:ea typeface="+mn-ea"/>
                <a:cs typeface="+mn-cs"/>
              </a:rPr>
              <a:t> </a:t>
            </a:r>
            <a:r>
              <a:rPr lang="en-US" sz="1400" dirty="0" err="1">
                <a:latin typeface="+mn-lt"/>
                <a:ea typeface="+mn-ea"/>
                <a:cs typeface="+mn-cs"/>
              </a:rPr>
              <a:t>yhteisöllisesti</a:t>
            </a:r>
            <a:endParaRPr lang="en-US" sz="1400" dirty="0">
              <a:latin typeface="+mn-lt"/>
              <a:ea typeface="+mn-ea"/>
              <a:cs typeface="+mn-cs"/>
            </a:endParaRPr>
          </a:p>
          <a:p>
            <a:pPr marL="0" indent="0">
              <a:lnSpc>
                <a:spcPct val="90000"/>
              </a:lnSpc>
              <a:buFont typeface="Wingdings" panose="05000000000000000000" pitchFamily="2" charset="2"/>
              <a:buNone/>
            </a:pPr>
            <a:r>
              <a:rPr lang="en-US" sz="1400" dirty="0">
                <a:latin typeface="+mn-lt"/>
                <a:ea typeface="+mn-ea"/>
                <a:cs typeface="+mn-cs"/>
              </a:rPr>
              <a:t>TIEDE JA TEKNOLOGIA</a:t>
            </a:r>
          </a:p>
          <a:p>
            <a:pPr marL="0" indent="0">
              <a:lnSpc>
                <a:spcPct val="90000"/>
              </a:lnSpc>
              <a:buFont typeface="Wingdings" panose="05000000000000000000" pitchFamily="2" charset="2"/>
              <a:buNone/>
            </a:pPr>
            <a:r>
              <a:rPr lang="en-US" sz="1400" dirty="0" err="1">
                <a:latin typeface="+mn-lt"/>
                <a:ea typeface="+mn-ea"/>
                <a:cs typeface="+mn-cs"/>
              </a:rPr>
              <a:t>Alueelliset</a:t>
            </a:r>
            <a:r>
              <a:rPr lang="en-US" sz="1400" dirty="0">
                <a:latin typeface="+mn-lt"/>
                <a:ea typeface="+mn-ea"/>
                <a:cs typeface="+mn-cs"/>
              </a:rPr>
              <a:t> </a:t>
            </a:r>
            <a:r>
              <a:rPr lang="en-US" sz="1400" dirty="0" err="1">
                <a:latin typeface="+mn-lt"/>
                <a:ea typeface="+mn-ea"/>
                <a:cs typeface="+mn-cs"/>
              </a:rPr>
              <a:t>analyysit</a:t>
            </a:r>
            <a:r>
              <a:rPr lang="en-US" sz="1400" dirty="0">
                <a:latin typeface="+mn-lt"/>
                <a:ea typeface="+mn-ea"/>
                <a:cs typeface="+mn-cs"/>
              </a:rPr>
              <a:t> </a:t>
            </a:r>
            <a:r>
              <a:rPr lang="en-US" sz="1400" dirty="0" err="1">
                <a:latin typeface="+mn-lt"/>
                <a:ea typeface="+mn-ea"/>
                <a:cs typeface="+mn-cs"/>
              </a:rPr>
              <a:t>maankäytön</a:t>
            </a:r>
            <a:r>
              <a:rPr lang="en-US" sz="1400" dirty="0">
                <a:latin typeface="+mn-lt"/>
                <a:ea typeface="+mn-ea"/>
                <a:cs typeface="+mn-cs"/>
              </a:rPr>
              <a:t> </a:t>
            </a:r>
            <a:r>
              <a:rPr lang="en-US" sz="1400" dirty="0" err="1">
                <a:latin typeface="+mn-lt"/>
                <a:ea typeface="+mn-ea"/>
                <a:cs typeface="+mn-cs"/>
              </a:rPr>
              <a:t>muutoksista</a:t>
            </a:r>
            <a:endParaRPr lang="en-US" sz="1400" dirty="0">
              <a:latin typeface="+mn-lt"/>
              <a:ea typeface="+mn-ea"/>
              <a:cs typeface="+mn-cs"/>
            </a:endParaRPr>
          </a:p>
        </p:txBody>
      </p:sp>
    </p:spTree>
    <p:extLst>
      <p:ext uri="{BB962C8B-B14F-4D97-AF65-F5344CB8AC3E}">
        <p14:creationId xmlns:p14="http://schemas.microsoft.com/office/powerpoint/2010/main" val="1465674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16644A1-26C4-4F88-965B-D197E6B03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3" y="1563638"/>
            <a:ext cx="2931540" cy="2303027"/>
          </a:xfrm>
          <a:prstGeom prst="rect">
            <a:avLst/>
          </a:prstGeom>
        </p:spPr>
      </p:pic>
      <p:sp>
        <p:nvSpPr>
          <p:cNvPr id="4" name="Otsikko 3">
            <a:extLst>
              <a:ext uri="{FF2B5EF4-FFF2-40B4-BE49-F238E27FC236}">
                <a16:creationId xmlns:a16="http://schemas.microsoft.com/office/drawing/2014/main" id="{DF344A75-1DC6-4C2F-B36D-107A92B2A993}"/>
              </a:ext>
            </a:extLst>
          </p:cNvPr>
          <p:cNvSpPr>
            <a:spLocks noGrp="1"/>
          </p:cNvSpPr>
          <p:nvPr>
            <p:ph type="title"/>
          </p:nvPr>
        </p:nvSpPr>
        <p:spPr/>
        <p:txBody>
          <a:bodyPr/>
          <a:lstStyle/>
          <a:p>
            <a:r>
              <a:rPr lang="fi-FI" dirty="0"/>
              <a:t>Hyvinvointi ja mahdollisuudet</a:t>
            </a:r>
          </a:p>
        </p:txBody>
      </p:sp>
      <p:sp>
        <p:nvSpPr>
          <p:cNvPr id="7" name="Sisällön paikkamerkki 6">
            <a:extLst>
              <a:ext uri="{FF2B5EF4-FFF2-40B4-BE49-F238E27FC236}">
                <a16:creationId xmlns:a16="http://schemas.microsoft.com/office/drawing/2014/main" id="{149795EF-70F0-40C6-93FB-85A886B47A75}"/>
              </a:ext>
            </a:extLst>
          </p:cNvPr>
          <p:cNvSpPr>
            <a:spLocks noGrp="1"/>
          </p:cNvSpPr>
          <p:nvPr>
            <p:ph sz="half" idx="1"/>
          </p:nvPr>
        </p:nvSpPr>
        <p:spPr>
          <a:xfrm>
            <a:off x="4716016" y="1200151"/>
            <a:ext cx="3990934" cy="3394472"/>
          </a:xfrm>
        </p:spPr>
        <p:txBody>
          <a:bodyPr vert="horz" lIns="91440" tIns="45720" rIns="91440" bIns="45720" rtlCol="0" anchor="t">
            <a:normAutofit fontScale="85000" lnSpcReduction="20000"/>
          </a:bodyPr>
          <a:lstStyle/>
          <a:p>
            <a:r>
              <a:rPr lang="fi-FI" dirty="0"/>
              <a:t>Kyky ja keinot toimia kestävästi ovat kaikkien muiden kestävyysmurrosten edellytys sekä Suomessa että globaalisti. </a:t>
            </a:r>
          </a:p>
          <a:p>
            <a:r>
              <a:rPr lang="fi-FI" dirty="0"/>
              <a:t>Mahdollisuudet rakentuvat yksilöiden hyvinvoinnin, tasa-arvon ja luottamuksen pohjalle</a:t>
            </a:r>
          </a:p>
          <a:p>
            <a:r>
              <a:rPr lang="fi-FI" dirty="0"/>
              <a:t>Hyvinvoinnin vahvistaminen tapahtuu luontoyhteyksien vahvistamisen ja yhteisöllisen toiminnan kautta </a:t>
            </a:r>
          </a:p>
          <a:p>
            <a:r>
              <a:rPr lang="fi-FI" dirty="0"/>
              <a:t>Hyvinvoinnin tueksi tarvitaan laajaa kestävän kehityksen koulutusta ja yhteistoiminnallista  oppimista</a:t>
            </a:r>
          </a:p>
        </p:txBody>
      </p:sp>
    </p:spTree>
    <p:extLst>
      <p:ext uri="{BB962C8B-B14F-4D97-AF65-F5344CB8AC3E}">
        <p14:creationId xmlns:p14="http://schemas.microsoft.com/office/powerpoint/2010/main" val="356079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05978"/>
            <a:ext cx="7787208" cy="1789707"/>
          </a:xfrm>
        </p:spPr>
        <p:txBody>
          <a:bodyPr>
            <a:normAutofit fontScale="90000"/>
          </a:bodyPr>
          <a:lstStyle/>
          <a:p>
            <a:r>
              <a:rPr lang="fi-FI" dirty="0">
                <a:solidFill>
                  <a:schemeClr val="accent6"/>
                </a:solidFill>
              </a:rPr>
              <a:t>Maailman kestävän kehityksen tila on vakava</a:t>
            </a:r>
            <a:br>
              <a:rPr lang="fi-FI" dirty="0">
                <a:solidFill>
                  <a:schemeClr val="accent6"/>
                </a:solidFill>
              </a:rPr>
            </a:br>
            <a:r>
              <a:rPr lang="fi-FI" i="1" dirty="0">
                <a:solidFill>
                  <a:schemeClr val="accent6"/>
                </a:solidFill>
              </a:rPr>
              <a:t>- muutos vaatii merkittäviä, </a:t>
            </a:r>
            <a:r>
              <a:rPr lang="fi-FI" i="1" dirty="0" err="1">
                <a:solidFill>
                  <a:schemeClr val="accent6"/>
                </a:solidFill>
              </a:rPr>
              <a:t>järjestelmätason</a:t>
            </a:r>
            <a:r>
              <a:rPr lang="fi-FI" i="1" dirty="0">
                <a:solidFill>
                  <a:schemeClr val="accent6"/>
                </a:solidFill>
              </a:rPr>
              <a:t> murroksia</a:t>
            </a:r>
            <a:br>
              <a:rPr lang="fi-FI" i="1" dirty="0">
                <a:solidFill>
                  <a:schemeClr val="accent6"/>
                </a:solidFill>
              </a:rPr>
            </a:br>
            <a:r>
              <a:rPr lang="fi-FI" dirty="0">
                <a:solidFill>
                  <a:schemeClr val="accent6"/>
                </a:solidFill>
              </a:rPr>
              <a:t> </a:t>
            </a:r>
            <a:br>
              <a:rPr lang="fi-FI" dirty="0">
                <a:solidFill>
                  <a:schemeClr val="accent6"/>
                </a:solidFill>
              </a:rPr>
            </a:br>
            <a:endParaRPr lang="fi-FI" dirty="0"/>
          </a:p>
        </p:txBody>
      </p:sp>
      <p:sp>
        <p:nvSpPr>
          <p:cNvPr id="3" name="Content Placeholder 2"/>
          <p:cNvSpPr>
            <a:spLocks noGrp="1"/>
          </p:cNvSpPr>
          <p:nvPr>
            <p:ph sz="half" idx="1"/>
          </p:nvPr>
        </p:nvSpPr>
        <p:spPr/>
        <p:txBody>
          <a:bodyPr/>
          <a:lstStyle/>
          <a:p>
            <a:endParaRPr lang="fi-FI" dirty="0"/>
          </a:p>
          <a:p>
            <a:pPr marL="0" indent="0">
              <a:buNone/>
            </a:pPr>
            <a:r>
              <a:rPr lang="fi-FI" dirty="0"/>
              <a:t> </a:t>
            </a:r>
          </a:p>
        </p:txBody>
      </p:sp>
      <p:pic>
        <p:nvPicPr>
          <p:cNvPr id="4" name="Picture 3">
            <a:extLst>
              <a:ext uri="{FF2B5EF4-FFF2-40B4-BE49-F238E27FC236}">
                <a16:creationId xmlns:a16="http://schemas.microsoft.com/office/drawing/2014/main" id="{FA39B0A3-5666-43F9-81D6-84B4987F2397}"/>
              </a:ext>
            </a:extLst>
          </p:cNvPr>
          <p:cNvPicPr>
            <a:picLocks noChangeAspect="1"/>
          </p:cNvPicPr>
          <p:nvPr/>
        </p:nvPicPr>
        <p:blipFill>
          <a:blip r:embed="rId2"/>
          <a:stretch>
            <a:fillRect/>
          </a:stretch>
        </p:blipFill>
        <p:spPr>
          <a:xfrm>
            <a:off x="763878" y="1563638"/>
            <a:ext cx="2787133" cy="2977360"/>
          </a:xfrm>
          <a:prstGeom prst="rect">
            <a:avLst/>
          </a:prstGeom>
        </p:spPr>
      </p:pic>
      <p:sp>
        <p:nvSpPr>
          <p:cNvPr id="5" name="Otsikko 3">
            <a:extLst>
              <a:ext uri="{FF2B5EF4-FFF2-40B4-BE49-F238E27FC236}">
                <a16:creationId xmlns:a16="http://schemas.microsoft.com/office/drawing/2014/main" id="{4BC91A54-08FC-4FE1-87AE-849C6A494314}"/>
              </a:ext>
            </a:extLst>
          </p:cNvPr>
          <p:cNvSpPr txBox="1">
            <a:spLocks/>
          </p:cNvSpPr>
          <p:nvPr/>
        </p:nvSpPr>
        <p:spPr>
          <a:xfrm>
            <a:off x="4102137" y="1629751"/>
            <a:ext cx="4444299" cy="3274434"/>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tabLst>
                <a:tab pos="714375" algn="l"/>
              </a:tabLst>
              <a:defRPr sz="24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lvl="1">
              <a:lnSpc>
                <a:spcPts val="2000"/>
              </a:lnSpc>
              <a:spcBef>
                <a:spcPts val="600"/>
              </a:spcBef>
              <a:buClr>
                <a:schemeClr val="accent2"/>
              </a:buClr>
              <a:buSzPct val="101000"/>
            </a:pPr>
            <a:r>
              <a:rPr lang="fi-FI" sz="2000" kern="0" dirty="0">
                <a:solidFill>
                  <a:sysClr val="windowText" lastClr="000000"/>
                </a:solidFill>
                <a:latin typeface="Calibri" panose="020F0502020204030204" pitchFamily="34" charset="0"/>
                <a:ea typeface="Tahoma" panose="020B0604030504040204" pitchFamily="34" charset="0"/>
                <a:cs typeface="Tahoma" panose="020B0604030504040204" pitchFamily="34" charset="0"/>
              </a:rPr>
              <a:t>Askeleita kohti kestävää elämää on otettu, mutta: </a:t>
            </a:r>
          </a:p>
          <a:p>
            <a:pPr marL="342900" lvl="1" indent="-342900">
              <a:lnSpc>
                <a:spcPts val="2000"/>
              </a:lnSpc>
              <a:spcBef>
                <a:spcPts val="600"/>
              </a:spcBef>
              <a:buClr>
                <a:schemeClr val="accent2"/>
              </a:buClr>
              <a:buSzPct val="101000"/>
              <a:buFont typeface="Arial" panose="020B0604020202020204" pitchFamily="34" charset="0"/>
              <a:buChar char="•"/>
            </a:pPr>
            <a:r>
              <a:rPr lang="fi-FI" sz="2000" kern="0" dirty="0">
                <a:solidFill>
                  <a:sysClr val="windowText" lastClr="000000"/>
                </a:solidFill>
                <a:latin typeface="Calibri" panose="020F0502020204030204" pitchFamily="34" charset="0"/>
                <a:ea typeface="Tahoma" panose="020B0604030504040204" pitchFamily="34" charset="0"/>
                <a:cs typeface="Tahoma" panose="020B0604030504040204" pitchFamily="34" charset="0"/>
              </a:rPr>
              <a:t>eteneminen ollut vähäistä, osin ei ole edetty lainkaan tai muutos on ollut kielteiseen suuntaan</a:t>
            </a:r>
            <a:endParaRPr lang="fi-FI" sz="2000" kern="0" dirty="0">
              <a:solidFill>
                <a:sysClr val="windowText" lastClr="000000"/>
              </a:solidFill>
              <a:latin typeface="Calibri" panose="020F0502020204030204" pitchFamily="34" charset="0"/>
              <a:ea typeface="Tahoma" panose="020B0604030504040204" pitchFamily="34" charset="0"/>
              <a:cs typeface="Calibri"/>
            </a:endParaRPr>
          </a:p>
          <a:p>
            <a:pPr marL="342900" lvl="1" indent="-342900">
              <a:lnSpc>
                <a:spcPts val="2000"/>
              </a:lnSpc>
              <a:spcBef>
                <a:spcPts val="600"/>
              </a:spcBef>
              <a:buClr>
                <a:schemeClr val="accent2"/>
              </a:buClr>
              <a:buSzPct val="101000"/>
              <a:buFont typeface="Arial" panose="020B0604020202020204" pitchFamily="34" charset="0"/>
              <a:buChar char="•"/>
            </a:pPr>
            <a:r>
              <a:rPr lang="fi-FI" sz="2000" kern="0" dirty="0">
                <a:solidFill>
                  <a:sysClr val="windowText" lastClr="000000"/>
                </a:solidFill>
                <a:latin typeface="Calibri" panose="020F0502020204030204" pitchFamily="34" charset="0"/>
                <a:ea typeface="Tahoma" panose="020B0604030504040204" pitchFamily="34" charset="0"/>
                <a:cs typeface="Tahoma" panose="020B0604030504040204" pitchFamily="34" charset="0"/>
              </a:rPr>
              <a:t>kestävän kehityksen 17 tavoitetta on edistetty toisistaan irrallaan tai otettu käyttöön yksinkertaistettuja ratkaisuja </a:t>
            </a:r>
            <a:br>
              <a:rPr lang="fi-FI" sz="2000" kern="0" dirty="0">
                <a:solidFill>
                  <a:sysClr val="windowText" lastClr="000000"/>
                </a:solidFill>
                <a:latin typeface="Calibri" panose="020F0502020204030204" pitchFamily="34" charset="0"/>
                <a:ea typeface="Tahoma" panose="020B0604030504040204" pitchFamily="34" charset="0"/>
                <a:cs typeface="Calibri"/>
              </a:rPr>
            </a:br>
            <a:r>
              <a:rPr lang="fi-FI" sz="2000" kern="0" dirty="0">
                <a:solidFill>
                  <a:sysClr val="windowText" lastClr="000000"/>
                </a:solidFill>
                <a:latin typeface="Calibri" panose="020F0502020204030204" pitchFamily="34" charset="0"/>
                <a:ea typeface="Tahoma" panose="020B0604030504040204" pitchFamily="34" charset="0"/>
                <a:cs typeface="Tahoma" panose="020B0604030504040204" pitchFamily="34" charset="0"/>
              </a:rPr>
              <a:t>-&gt; syntynyt ristiriitaisuuksia ja pahimmillaan uusia ongelmia</a:t>
            </a:r>
            <a:br>
              <a:rPr lang="fi-FI" sz="2000" kern="0" dirty="0">
                <a:solidFill>
                  <a:sysClr val="windowText" lastClr="000000"/>
                </a:solidFill>
                <a:latin typeface="Calibri" panose="020F0502020204030204" pitchFamily="34" charset="0"/>
                <a:ea typeface="Tahoma" panose="020B0604030504040204" pitchFamily="34" charset="0"/>
                <a:cs typeface="Calibri"/>
              </a:rPr>
            </a:br>
            <a:endParaRPr lang="fi-FI" sz="2000" b="1" kern="0" dirty="0">
              <a:solidFill>
                <a:sysClr val="windowText" lastClr="000000"/>
              </a:solidFill>
              <a:latin typeface="Calibri" panose="020F0502020204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949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16644A1-26C4-4F88-965B-D197E6B03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779662"/>
            <a:ext cx="3036047" cy="2385128"/>
          </a:xfrm>
          <a:prstGeom prst="rect">
            <a:avLst/>
          </a:prstGeom>
        </p:spPr>
      </p:pic>
      <p:sp>
        <p:nvSpPr>
          <p:cNvPr id="4" name="Otsikko 3">
            <a:extLst>
              <a:ext uri="{FF2B5EF4-FFF2-40B4-BE49-F238E27FC236}">
                <a16:creationId xmlns:a16="http://schemas.microsoft.com/office/drawing/2014/main" id="{DF344A75-1DC6-4C2F-B36D-107A92B2A993}"/>
              </a:ext>
            </a:extLst>
          </p:cNvPr>
          <p:cNvSpPr>
            <a:spLocks noGrp="1"/>
          </p:cNvSpPr>
          <p:nvPr>
            <p:ph type="title"/>
          </p:nvPr>
        </p:nvSpPr>
        <p:spPr/>
        <p:txBody>
          <a:bodyPr/>
          <a:lstStyle/>
          <a:p>
            <a:r>
              <a:rPr lang="fi-FI" dirty="0"/>
              <a:t>Hyvinvointi ja mahdollisuudet</a:t>
            </a:r>
          </a:p>
        </p:txBody>
      </p:sp>
      <p:sp>
        <p:nvSpPr>
          <p:cNvPr id="7" name="Sisällön paikkamerkki 6">
            <a:extLst>
              <a:ext uri="{FF2B5EF4-FFF2-40B4-BE49-F238E27FC236}">
                <a16:creationId xmlns:a16="http://schemas.microsoft.com/office/drawing/2014/main" id="{149795EF-70F0-40C6-93FB-85A886B47A75}"/>
              </a:ext>
            </a:extLst>
          </p:cNvPr>
          <p:cNvSpPr>
            <a:spLocks noGrp="1"/>
          </p:cNvSpPr>
          <p:nvPr>
            <p:ph sz="half" idx="1"/>
          </p:nvPr>
        </p:nvSpPr>
        <p:spPr>
          <a:xfrm>
            <a:off x="899592" y="1136021"/>
            <a:ext cx="7807358" cy="3394472"/>
          </a:xfrm>
        </p:spPr>
        <p:txBody>
          <a:bodyPr/>
          <a:lstStyle/>
          <a:p>
            <a:pPr marL="0" indent="0">
              <a:buNone/>
            </a:pPr>
            <a:endParaRPr lang="fi-FI" dirty="0"/>
          </a:p>
        </p:txBody>
      </p:sp>
      <p:sp>
        <p:nvSpPr>
          <p:cNvPr id="12" name="Content Placeholder 1">
            <a:extLst>
              <a:ext uri="{FF2B5EF4-FFF2-40B4-BE49-F238E27FC236}">
                <a16:creationId xmlns:a16="http://schemas.microsoft.com/office/drawing/2014/main" id="{ED7E2C53-ACA5-4EE5-82EB-30328A961CED}"/>
              </a:ext>
            </a:extLst>
          </p:cNvPr>
          <p:cNvSpPr txBox="1">
            <a:spLocks/>
          </p:cNvSpPr>
          <p:nvPr/>
        </p:nvSpPr>
        <p:spPr>
          <a:xfrm>
            <a:off x="5220072" y="1136021"/>
            <a:ext cx="3816424" cy="3394472"/>
          </a:xfrm>
          <a:prstGeom prst="rect">
            <a:avLst/>
          </a:prstGeom>
        </p:spPr>
        <p:txBody>
          <a:bodyPr vert="horz" lIns="91440" tIns="45720" rIns="91440" bIns="45720" rtlCol="0" anchor="ctr">
            <a:normAutofit lnSpcReduction="10000"/>
          </a:bodyPr>
          <a:lstStyle>
            <a:lvl1pPr marL="342900" indent="-342900" algn="l" defTabSz="914400" rtl="0" eaLnBrk="1" latinLnBrk="0" hangingPunct="1">
              <a:spcBef>
                <a:spcPts val="800"/>
              </a:spcBef>
              <a:buClr>
                <a:srgbClr val="F39200"/>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800"/>
              </a:spcBef>
              <a:buClr>
                <a:srgbClr val="F39200"/>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800"/>
              </a:spcBef>
              <a:buClr>
                <a:srgbClr val="F39200"/>
              </a:buClr>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Wingdings" panose="05000000000000000000" pitchFamily="2" charset="2"/>
              <a:buNone/>
            </a:pPr>
            <a:r>
              <a:rPr lang="en-US" sz="1400" dirty="0">
                <a:latin typeface="+mn-lt"/>
                <a:ea typeface="+mn-ea"/>
                <a:cs typeface="+mn-cs"/>
              </a:rPr>
              <a:t>HALLINTA</a:t>
            </a:r>
          </a:p>
          <a:p>
            <a:pPr marL="0" indent="0">
              <a:lnSpc>
                <a:spcPct val="90000"/>
              </a:lnSpc>
              <a:buFont typeface="Wingdings" panose="05000000000000000000" pitchFamily="2" charset="2"/>
              <a:buNone/>
            </a:pPr>
            <a:r>
              <a:rPr lang="en-US" sz="1400" dirty="0" err="1">
                <a:latin typeface="+mn-lt"/>
                <a:ea typeface="+mn-ea"/>
                <a:cs typeface="+mn-cs"/>
              </a:rPr>
              <a:t>Systeemisen</a:t>
            </a:r>
            <a:r>
              <a:rPr lang="en-US" sz="1400" dirty="0">
                <a:latin typeface="+mn-lt"/>
                <a:ea typeface="+mn-ea"/>
                <a:cs typeface="+mn-cs"/>
              </a:rPr>
              <a:t> </a:t>
            </a:r>
            <a:r>
              <a:rPr lang="en-US" sz="1400" dirty="0" err="1">
                <a:latin typeface="+mn-lt"/>
                <a:ea typeface="+mn-ea"/>
                <a:cs typeface="+mn-cs"/>
              </a:rPr>
              <a:t>ajattelun</a:t>
            </a:r>
            <a:r>
              <a:rPr lang="en-US" sz="1400" dirty="0">
                <a:latin typeface="+mn-lt"/>
                <a:ea typeface="+mn-ea"/>
                <a:cs typeface="+mn-cs"/>
              </a:rPr>
              <a:t> ja </a:t>
            </a:r>
            <a:r>
              <a:rPr lang="en-US" sz="1400" dirty="0" err="1">
                <a:latin typeface="+mn-lt"/>
                <a:ea typeface="+mn-ea"/>
                <a:cs typeface="+mn-cs"/>
              </a:rPr>
              <a:t>kuvittelutaitojen</a:t>
            </a:r>
            <a:r>
              <a:rPr lang="en-US" sz="1400" dirty="0">
                <a:latin typeface="+mn-lt"/>
                <a:ea typeface="+mn-ea"/>
                <a:cs typeface="+mn-cs"/>
              </a:rPr>
              <a:t> </a:t>
            </a:r>
            <a:r>
              <a:rPr lang="en-US" sz="1400" dirty="0" err="1">
                <a:latin typeface="+mn-lt"/>
                <a:ea typeface="+mn-ea"/>
                <a:cs typeface="+mn-cs"/>
              </a:rPr>
              <a:t>kehittäminen</a:t>
            </a:r>
            <a:r>
              <a:rPr lang="en-US" sz="1400" dirty="0">
                <a:latin typeface="+mn-lt"/>
                <a:ea typeface="+mn-ea"/>
                <a:cs typeface="+mn-cs"/>
              </a:rPr>
              <a:t>, </a:t>
            </a:r>
            <a:r>
              <a:rPr lang="en-US" sz="1400" dirty="0" err="1">
                <a:latin typeface="+mn-lt"/>
                <a:ea typeface="+mn-ea"/>
                <a:cs typeface="+mn-cs"/>
              </a:rPr>
              <a:t>kirjastot</a:t>
            </a:r>
            <a:r>
              <a:rPr lang="en-US" sz="1400" dirty="0">
                <a:latin typeface="+mn-lt"/>
                <a:ea typeface="+mn-ea"/>
                <a:cs typeface="+mn-cs"/>
              </a:rPr>
              <a:t>, </a:t>
            </a:r>
            <a:r>
              <a:rPr lang="en-US" sz="1400" dirty="0" err="1">
                <a:latin typeface="+mn-lt"/>
                <a:ea typeface="+mn-ea"/>
                <a:cs typeface="+mn-cs"/>
              </a:rPr>
              <a:t>museot</a:t>
            </a:r>
            <a:r>
              <a:rPr lang="en-US" sz="1400" dirty="0">
                <a:latin typeface="+mn-lt"/>
                <a:ea typeface="+mn-ea"/>
                <a:cs typeface="+mn-cs"/>
              </a:rPr>
              <a:t> ja </a:t>
            </a:r>
            <a:r>
              <a:rPr lang="en-US" sz="1400" dirty="0" err="1">
                <a:latin typeface="+mn-lt"/>
                <a:ea typeface="+mn-ea"/>
                <a:cs typeface="+mn-cs"/>
              </a:rPr>
              <a:t>kansalaisjärjestöt</a:t>
            </a:r>
            <a:r>
              <a:rPr lang="en-US" sz="1400" dirty="0">
                <a:latin typeface="+mn-lt"/>
                <a:ea typeface="+mn-ea"/>
                <a:cs typeface="+mn-cs"/>
              </a:rPr>
              <a:t> </a:t>
            </a:r>
            <a:r>
              <a:rPr lang="en-US" sz="1400" dirty="0" err="1">
                <a:latin typeface="+mn-lt"/>
                <a:ea typeface="+mn-ea"/>
                <a:cs typeface="+mn-cs"/>
              </a:rPr>
              <a:t>kestävyysfoorumeina</a:t>
            </a:r>
            <a:endParaRPr lang="en-US" sz="1400" dirty="0">
              <a:latin typeface="+mn-lt"/>
              <a:ea typeface="+mn-ea"/>
              <a:cs typeface="+mn-cs"/>
            </a:endParaRPr>
          </a:p>
          <a:p>
            <a:pPr marL="0" indent="0">
              <a:lnSpc>
                <a:spcPct val="90000"/>
              </a:lnSpc>
              <a:buFont typeface="Wingdings" panose="05000000000000000000" pitchFamily="2" charset="2"/>
              <a:buNone/>
            </a:pPr>
            <a:r>
              <a:rPr lang="en-US" sz="1400" dirty="0">
                <a:latin typeface="+mn-lt"/>
                <a:ea typeface="+mn-ea"/>
                <a:cs typeface="+mn-cs"/>
              </a:rPr>
              <a:t>TALOUS JA RAHOITUS</a:t>
            </a:r>
          </a:p>
          <a:p>
            <a:pPr marL="0" indent="0">
              <a:lnSpc>
                <a:spcPct val="90000"/>
              </a:lnSpc>
              <a:buFont typeface="Wingdings" panose="05000000000000000000" pitchFamily="2" charset="2"/>
              <a:buNone/>
            </a:pPr>
            <a:r>
              <a:rPr lang="en-US" sz="1400" dirty="0" err="1">
                <a:latin typeface="+mn-lt"/>
                <a:ea typeface="+mn-ea"/>
                <a:cs typeface="+mn-cs"/>
              </a:rPr>
              <a:t>Innovatiivinen</a:t>
            </a:r>
            <a:r>
              <a:rPr lang="en-US" sz="1400" dirty="0">
                <a:latin typeface="+mn-lt"/>
                <a:ea typeface="+mn-ea"/>
                <a:cs typeface="+mn-cs"/>
              </a:rPr>
              <a:t> ja </a:t>
            </a:r>
            <a:r>
              <a:rPr lang="en-US" sz="1400" dirty="0" err="1">
                <a:latin typeface="+mn-lt"/>
                <a:ea typeface="+mn-ea"/>
                <a:cs typeface="+mn-cs"/>
              </a:rPr>
              <a:t>osallistava</a:t>
            </a:r>
            <a:r>
              <a:rPr lang="en-US" sz="1400" dirty="0">
                <a:latin typeface="+mn-lt"/>
                <a:ea typeface="+mn-ea"/>
                <a:cs typeface="+mn-cs"/>
              </a:rPr>
              <a:t> </a:t>
            </a:r>
            <a:r>
              <a:rPr lang="en-US" sz="1400" dirty="0" err="1">
                <a:latin typeface="+mn-lt"/>
                <a:ea typeface="+mn-ea"/>
                <a:cs typeface="+mn-cs"/>
              </a:rPr>
              <a:t>talous</a:t>
            </a:r>
            <a:r>
              <a:rPr lang="en-US" sz="1400" dirty="0">
                <a:latin typeface="+mn-lt"/>
                <a:ea typeface="+mn-ea"/>
                <a:cs typeface="+mn-cs"/>
              </a:rPr>
              <a:t>, media </a:t>
            </a:r>
            <a:r>
              <a:rPr lang="en-US" sz="1400" dirty="0" err="1">
                <a:latin typeface="+mn-lt"/>
                <a:ea typeface="+mn-ea"/>
                <a:cs typeface="+mn-cs"/>
              </a:rPr>
              <a:t>hyvinvoinnin</a:t>
            </a:r>
            <a:r>
              <a:rPr lang="en-US" sz="1400" dirty="0">
                <a:latin typeface="+mn-lt"/>
                <a:ea typeface="+mn-ea"/>
                <a:cs typeface="+mn-cs"/>
              </a:rPr>
              <a:t> </a:t>
            </a:r>
            <a:r>
              <a:rPr lang="en-US" sz="1400" dirty="0" err="1">
                <a:latin typeface="+mn-lt"/>
                <a:ea typeface="+mn-ea"/>
                <a:cs typeface="+mn-cs"/>
              </a:rPr>
              <a:t>tukena</a:t>
            </a:r>
            <a:endParaRPr lang="en-US" sz="1400" dirty="0">
              <a:latin typeface="+mn-lt"/>
              <a:ea typeface="+mn-ea"/>
              <a:cs typeface="+mn-cs"/>
            </a:endParaRPr>
          </a:p>
          <a:p>
            <a:pPr marL="0" indent="0">
              <a:lnSpc>
                <a:spcPct val="90000"/>
              </a:lnSpc>
              <a:buFont typeface="Wingdings" panose="05000000000000000000" pitchFamily="2" charset="2"/>
              <a:buNone/>
            </a:pPr>
            <a:r>
              <a:rPr lang="en-US" sz="1400" dirty="0">
                <a:latin typeface="+mn-lt"/>
                <a:ea typeface="+mn-ea"/>
                <a:cs typeface="+mn-cs"/>
              </a:rPr>
              <a:t>YKSILÖT JA YHTEISÖT</a:t>
            </a:r>
          </a:p>
          <a:p>
            <a:pPr marL="0" indent="0">
              <a:lnSpc>
                <a:spcPct val="90000"/>
              </a:lnSpc>
              <a:buFont typeface="Wingdings" panose="05000000000000000000" pitchFamily="2" charset="2"/>
              <a:buNone/>
            </a:pPr>
            <a:r>
              <a:rPr lang="en-US" sz="1400" dirty="0" err="1">
                <a:latin typeface="+mn-lt"/>
                <a:ea typeface="+mn-ea"/>
                <a:cs typeface="+mn-cs"/>
              </a:rPr>
              <a:t>Kestävämmän</a:t>
            </a:r>
            <a:r>
              <a:rPr lang="en-US" sz="1400" dirty="0">
                <a:latin typeface="+mn-lt"/>
                <a:ea typeface="+mn-ea"/>
                <a:cs typeface="+mn-cs"/>
              </a:rPr>
              <a:t> </a:t>
            </a:r>
            <a:r>
              <a:rPr lang="en-US" sz="1400" dirty="0" err="1">
                <a:latin typeface="+mn-lt"/>
                <a:ea typeface="+mn-ea"/>
                <a:cs typeface="+mn-cs"/>
              </a:rPr>
              <a:t>luontosuhteen</a:t>
            </a:r>
            <a:r>
              <a:rPr lang="en-US" sz="1400" dirty="0">
                <a:latin typeface="+mn-lt"/>
                <a:ea typeface="+mn-ea"/>
                <a:cs typeface="+mn-cs"/>
              </a:rPr>
              <a:t> </a:t>
            </a:r>
            <a:r>
              <a:rPr lang="en-US" sz="1400" dirty="0" err="1">
                <a:latin typeface="+mn-lt"/>
                <a:ea typeface="+mn-ea"/>
                <a:cs typeface="+mn-cs"/>
              </a:rPr>
              <a:t>yhteisluominen</a:t>
            </a:r>
            <a:r>
              <a:rPr lang="en-US" sz="1400" dirty="0">
                <a:latin typeface="+mn-lt"/>
                <a:ea typeface="+mn-ea"/>
                <a:cs typeface="+mn-cs"/>
              </a:rPr>
              <a:t>, </a:t>
            </a:r>
            <a:r>
              <a:rPr lang="en-US" sz="1400" dirty="0" err="1">
                <a:latin typeface="+mn-lt"/>
                <a:ea typeface="+mn-ea"/>
                <a:cs typeface="+mn-cs"/>
              </a:rPr>
              <a:t>luottamuksen</a:t>
            </a:r>
            <a:r>
              <a:rPr lang="en-US" sz="1400" dirty="0">
                <a:latin typeface="+mn-lt"/>
                <a:ea typeface="+mn-ea"/>
                <a:cs typeface="+mn-cs"/>
              </a:rPr>
              <a:t> </a:t>
            </a:r>
            <a:r>
              <a:rPr lang="en-US" sz="1400" dirty="0" err="1">
                <a:latin typeface="+mn-lt"/>
                <a:ea typeface="+mn-ea"/>
                <a:cs typeface="+mn-cs"/>
              </a:rPr>
              <a:t>vahvistaminen</a:t>
            </a:r>
            <a:r>
              <a:rPr lang="en-US" sz="1400" dirty="0">
                <a:latin typeface="+mn-lt"/>
                <a:ea typeface="+mn-ea"/>
                <a:cs typeface="+mn-cs"/>
              </a:rPr>
              <a:t> </a:t>
            </a:r>
            <a:r>
              <a:rPr lang="en-US" sz="1400" dirty="0" err="1">
                <a:latin typeface="+mn-lt"/>
                <a:ea typeface="+mn-ea"/>
                <a:cs typeface="+mn-cs"/>
              </a:rPr>
              <a:t>yhteisöllisellä</a:t>
            </a:r>
            <a:r>
              <a:rPr lang="en-US" sz="1400" dirty="0">
                <a:latin typeface="+mn-lt"/>
                <a:ea typeface="+mn-ea"/>
                <a:cs typeface="+mn-cs"/>
              </a:rPr>
              <a:t> </a:t>
            </a:r>
            <a:r>
              <a:rPr lang="en-US" sz="1400" dirty="0" err="1">
                <a:latin typeface="+mn-lt"/>
                <a:ea typeface="+mn-ea"/>
                <a:cs typeface="+mn-cs"/>
              </a:rPr>
              <a:t>toiminnalla</a:t>
            </a:r>
            <a:endParaRPr lang="en-US" sz="1400" dirty="0">
              <a:latin typeface="+mn-lt"/>
              <a:ea typeface="+mn-ea"/>
              <a:cs typeface="+mn-cs"/>
            </a:endParaRPr>
          </a:p>
          <a:p>
            <a:pPr marL="0" indent="0">
              <a:lnSpc>
                <a:spcPct val="90000"/>
              </a:lnSpc>
              <a:buFont typeface="Wingdings" panose="05000000000000000000" pitchFamily="2" charset="2"/>
              <a:buNone/>
            </a:pPr>
            <a:r>
              <a:rPr lang="en-US" sz="1400" dirty="0">
                <a:latin typeface="+mn-lt"/>
                <a:ea typeface="+mn-ea"/>
                <a:cs typeface="+mn-cs"/>
              </a:rPr>
              <a:t>TIEDE JA TEKNOLOGIA</a:t>
            </a:r>
          </a:p>
          <a:p>
            <a:pPr marL="0" indent="0">
              <a:lnSpc>
                <a:spcPct val="90000"/>
              </a:lnSpc>
              <a:buFont typeface="Wingdings" panose="05000000000000000000" pitchFamily="2" charset="2"/>
              <a:buNone/>
            </a:pPr>
            <a:r>
              <a:rPr lang="en-US" sz="1400" dirty="0" err="1">
                <a:latin typeface="+mn-lt"/>
                <a:ea typeface="+mn-ea"/>
                <a:cs typeface="+mn-cs"/>
              </a:rPr>
              <a:t>Kulttuurista</a:t>
            </a:r>
            <a:r>
              <a:rPr lang="en-US" sz="1400" dirty="0">
                <a:latin typeface="+mn-lt"/>
                <a:ea typeface="+mn-ea"/>
                <a:cs typeface="+mn-cs"/>
              </a:rPr>
              <a:t> </a:t>
            </a:r>
            <a:r>
              <a:rPr lang="en-US" sz="1400" dirty="0" err="1">
                <a:latin typeface="+mn-lt"/>
                <a:ea typeface="+mn-ea"/>
                <a:cs typeface="+mn-cs"/>
              </a:rPr>
              <a:t>muutosta</a:t>
            </a:r>
            <a:r>
              <a:rPr lang="en-US" sz="1400" dirty="0">
                <a:latin typeface="+mn-lt"/>
                <a:ea typeface="+mn-ea"/>
                <a:cs typeface="+mn-cs"/>
              </a:rPr>
              <a:t> </a:t>
            </a:r>
            <a:r>
              <a:rPr lang="en-US" sz="1400" dirty="0" err="1">
                <a:latin typeface="+mn-lt"/>
                <a:ea typeface="+mn-ea"/>
                <a:cs typeface="+mn-cs"/>
              </a:rPr>
              <a:t>tukevien</a:t>
            </a:r>
            <a:r>
              <a:rPr lang="en-US" sz="1400" dirty="0">
                <a:latin typeface="+mn-lt"/>
                <a:ea typeface="+mn-ea"/>
                <a:cs typeface="+mn-cs"/>
              </a:rPr>
              <a:t> </a:t>
            </a:r>
            <a:r>
              <a:rPr lang="en-US" sz="1400" dirty="0" err="1">
                <a:latin typeface="+mn-lt"/>
                <a:ea typeface="+mn-ea"/>
                <a:cs typeface="+mn-cs"/>
              </a:rPr>
              <a:t>keinojen</a:t>
            </a:r>
            <a:r>
              <a:rPr lang="en-US" sz="1400" dirty="0">
                <a:latin typeface="+mn-lt"/>
                <a:ea typeface="+mn-ea"/>
                <a:cs typeface="+mn-cs"/>
              </a:rPr>
              <a:t> ja </a:t>
            </a:r>
            <a:r>
              <a:rPr lang="en-US" sz="1400" dirty="0" err="1">
                <a:latin typeface="+mn-lt"/>
                <a:ea typeface="+mn-ea"/>
                <a:cs typeface="+mn-cs"/>
              </a:rPr>
              <a:t>hyvinvoinnin</a:t>
            </a:r>
            <a:r>
              <a:rPr lang="en-US" sz="1400" dirty="0">
                <a:latin typeface="+mn-lt"/>
                <a:ea typeface="+mn-ea"/>
                <a:cs typeface="+mn-cs"/>
              </a:rPr>
              <a:t> </a:t>
            </a:r>
            <a:r>
              <a:rPr lang="en-US" sz="1400" dirty="0" err="1">
                <a:latin typeface="+mn-lt"/>
                <a:ea typeface="+mn-ea"/>
                <a:cs typeface="+mn-cs"/>
              </a:rPr>
              <a:t>tutkimus</a:t>
            </a:r>
            <a:r>
              <a:rPr lang="en-US" sz="1400" dirty="0">
                <a:latin typeface="+mn-lt"/>
                <a:ea typeface="+mn-ea"/>
                <a:cs typeface="+mn-cs"/>
              </a:rPr>
              <a:t> </a:t>
            </a:r>
            <a:r>
              <a:rPr lang="en-US" sz="1400" dirty="0" err="1">
                <a:latin typeface="+mn-lt"/>
                <a:ea typeface="+mn-ea"/>
                <a:cs typeface="+mn-cs"/>
              </a:rPr>
              <a:t>laajasti</a:t>
            </a:r>
            <a:r>
              <a:rPr lang="en-US" sz="1400" dirty="0">
                <a:latin typeface="+mn-lt"/>
                <a:ea typeface="+mn-ea"/>
                <a:cs typeface="+mn-cs"/>
              </a:rPr>
              <a:t> ja </a:t>
            </a:r>
            <a:r>
              <a:rPr lang="en-US" sz="1400" dirty="0" err="1">
                <a:latin typeface="+mn-lt"/>
                <a:ea typeface="+mn-ea"/>
                <a:cs typeface="+mn-cs"/>
              </a:rPr>
              <a:t>tieteidenvälisesti</a:t>
            </a:r>
            <a:endParaRPr lang="en-US" sz="1400" dirty="0">
              <a:latin typeface="+mn-lt"/>
              <a:ea typeface="+mn-ea"/>
              <a:cs typeface="+mn-cs"/>
            </a:endParaRPr>
          </a:p>
        </p:txBody>
      </p:sp>
    </p:spTree>
    <p:extLst>
      <p:ext uri="{BB962C8B-B14F-4D97-AF65-F5344CB8AC3E}">
        <p14:creationId xmlns:p14="http://schemas.microsoft.com/office/powerpoint/2010/main" val="48134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31CB6D-96E8-4853-9EAF-AA0D10B9CDDC}"/>
              </a:ext>
            </a:extLst>
          </p:cNvPr>
          <p:cNvSpPr>
            <a:spLocks noGrp="1"/>
          </p:cNvSpPr>
          <p:nvPr>
            <p:ph type="title"/>
          </p:nvPr>
        </p:nvSpPr>
        <p:spPr/>
        <p:txBody>
          <a:bodyPr/>
          <a:lstStyle/>
          <a:p>
            <a:r>
              <a:rPr lang="fi-FI" dirty="0"/>
              <a:t>Haaste tutkimukselle</a:t>
            </a:r>
          </a:p>
        </p:txBody>
      </p:sp>
      <p:sp>
        <p:nvSpPr>
          <p:cNvPr id="3" name="Sisällön paikkamerkki 2">
            <a:extLst>
              <a:ext uri="{FF2B5EF4-FFF2-40B4-BE49-F238E27FC236}">
                <a16:creationId xmlns:a16="http://schemas.microsoft.com/office/drawing/2014/main" id="{B189F698-FB63-4B2A-B567-1DCE3F1DF4BB}"/>
              </a:ext>
            </a:extLst>
          </p:cNvPr>
          <p:cNvSpPr>
            <a:spLocks noGrp="1"/>
          </p:cNvSpPr>
          <p:nvPr>
            <p:ph sz="half" idx="1"/>
          </p:nvPr>
        </p:nvSpPr>
        <p:spPr/>
        <p:txBody>
          <a:bodyPr>
            <a:normAutofit fontScale="85000" lnSpcReduction="10000"/>
          </a:bodyPr>
          <a:lstStyle/>
          <a:p>
            <a:r>
              <a:rPr lang="fi-FI" dirty="0"/>
              <a:t>Suomella paljon annettavaa muiden maiden, etenkin kehittyvien maiden </a:t>
            </a:r>
          </a:p>
          <a:p>
            <a:pPr lvl="1"/>
            <a:r>
              <a:rPr lang="fi-FI" dirty="0"/>
              <a:t>tieteen ja päätöksenteon väliseen vuoropuheluun</a:t>
            </a:r>
          </a:p>
          <a:p>
            <a:pPr lvl="1"/>
            <a:r>
              <a:rPr lang="fi-FI" dirty="0"/>
              <a:t>tiedekapasiteetin vahvistamiseen</a:t>
            </a:r>
          </a:p>
          <a:p>
            <a:pPr marL="457200" lvl="1" indent="0">
              <a:buNone/>
            </a:pPr>
            <a:r>
              <a:rPr lang="fi-FI" b="1" dirty="0">
                <a:solidFill>
                  <a:schemeClr val="accent6"/>
                </a:solidFill>
              </a:rPr>
              <a:t>-&gt;</a:t>
            </a:r>
            <a:r>
              <a:rPr lang="fi-FI" dirty="0"/>
              <a:t> </a:t>
            </a:r>
            <a:r>
              <a:rPr lang="fi-FI" b="1" dirty="0"/>
              <a:t>tähän kannattaisi panostaa kehitysyhteistyössä</a:t>
            </a:r>
          </a:p>
          <a:p>
            <a:endParaRPr lang="fi-FI" b="1" dirty="0"/>
          </a:p>
          <a:p>
            <a:r>
              <a:rPr lang="fi-FI" dirty="0"/>
              <a:t>Uusien hallinta- ja toimintamekanismien sekä luovien ratkaisujenyhteiskehittäminen  ja kokeilut</a:t>
            </a:r>
          </a:p>
          <a:p>
            <a:pPr lvl="1"/>
            <a:r>
              <a:rPr lang="fi-FI" dirty="0"/>
              <a:t>Tutkijoiden yhteistyöhön päätöksentekijöiden, lasten, nuorten, yritysten ym. kanssa </a:t>
            </a:r>
          </a:p>
          <a:p>
            <a:pPr marL="457200" lvl="1" indent="0">
              <a:buNone/>
            </a:pPr>
            <a:endParaRPr lang="fi-FI" dirty="0"/>
          </a:p>
          <a:p>
            <a:r>
              <a:rPr lang="fi-FI" b="1" dirty="0"/>
              <a:t>Kestävyystiede läpileikkaavaksi ja keskiöön</a:t>
            </a:r>
          </a:p>
        </p:txBody>
      </p:sp>
    </p:spTree>
    <p:extLst>
      <p:ext uri="{BB962C8B-B14F-4D97-AF65-F5344CB8AC3E}">
        <p14:creationId xmlns:p14="http://schemas.microsoft.com/office/powerpoint/2010/main" val="3029209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Title 1"/>
          <p:cNvSpPr txBox="1">
            <a:spLocks/>
          </p:cNvSpPr>
          <p:nvPr/>
        </p:nvSpPr>
        <p:spPr>
          <a:xfrm>
            <a:off x="1806237" y="1275606"/>
            <a:ext cx="5531526" cy="1470025"/>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tabLst>
                <a:tab pos="714375" algn="l"/>
              </a:tabLst>
              <a:defRPr sz="2400" b="1" kern="120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lnSpc>
                <a:spcPct val="100000"/>
              </a:lnSpc>
            </a:pPr>
            <a:r>
              <a:rPr lang="fi-FI" sz="3200" dirty="0">
                <a:solidFill>
                  <a:srgbClr val="F39200"/>
                </a:solidFill>
              </a:rPr>
              <a:t>Suomen kestävän kehityksen asiantuntijapaneeli</a:t>
            </a:r>
          </a:p>
          <a:p>
            <a:pPr algn="ctr">
              <a:lnSpc>
                <a:spcPct val="100000"/>
              </a:lnSpc>
            </a:pPr>
            <a:endParaRPr lang="fi-FI" sz="1600" b="0" dirty="0">
              <a:solidFill>
                <a:srgbClr val="F39200"/>
              </a:solidFill>
            </a:endParaRPr>
          </a:p>
          <a:p>
            <a:pPr algn="ctr">
              <a:lnSpc>
                <a:spcPct val="100000"/>
              </a:lnSpc>
            </a:pPr>
            <a:r>
              <a:rPr lang="fi-FI" sz="1600" b="0" dirty="0">
                <a:solidFill>
                  <a:srgbClr val="F39200"/>
                </a:solidFill>
              </a:rPr>
              <a:t>Tieteen ääni – päätöksenteon tuki – keskustelun virittäjä </a:t>
            </a:r>
          </a:p>
        </p:txBody>
      </p:sp>
      <p:sp>
        <p:nvSpPr>
          <p:cNvPr id="2" name="Suorakulmio 1">
            <a:extLst>
              <a:ext uri="{FF2B5EF4-FFF2-40B4-BE49-F238E27FC236}">
                <a16:creationId xmlns:a16="http://schemas.microsoft.com/office/drawing/2014/main" id="{E7DB7590-B7B5-4AC3-B680-7124A4051083}"/>
              </a:ext>
            </a:extLst>
          </p:cNvPr>
          <p:cNvSpPr/>
          <p:nvPr/>
        </p:nvSpPr>
        <p:spPr>
          <a:xfrm>
            <a:off x="1856970" y="4207396"/>
            <a:ext cx="5430059"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solidFill>
                <a:schemeClr val="accent6"/>
              </a:solidFill>
            </a:endParaRPr>
          </a:p>
        </p:txBody>
      </p:sp>
    </p:spTree>
    <p:extLst>
      <p:ext uri="{BB962C8B-B14F-4D97-AF65-F5344CB8AC3E}">
        <p14:creationId xmlns:p14="http://schemas.microsoft.com/office/powerpoint/2010/main" val="800902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3" name="Title 1"/>
          <p:cNvSpPr>
            <a:spLocks noGrp="1"/>
          </p:cNvSpPr>
          <p:nvPr>
            <p:ph type="title"/>
          </p:nvPr>
        </p:nvSpPr>
        <p:spPr/>
        <p:txBody>
          <a:bodyPr>
            <a:noAutofit/>
          </a:bodyPr>
          <a:lstStyle/>
          <a:p>
            <a:r>
              <a:rPr lang="fi-FI" dirty="0"/>
              <a:t>Paneelin toiminta-ajatus  </a:t>
            </a:r>
            <a:endParaRPr lang="fi-FI" dirty="0">
              <a:solidFill>
                <a:srgbClr val="F39200"/>
              </a:solidFill>
            </a:endParaRPr>
          </a:p>
        </p:txBody>
      </p:sp>
      <p:sp>
        <p:nvSpPr>
          <p:cNvPr id="2" name="Content Placeholder 1"/>
          <p:cNvSpPr>
            <a:spLocks noGrp="1"/>
          </p:cNvSpPr>
          <p:nvPr>
            <p:ph sz="half" idx="1"/>
          </p:nvPr>
        </p:nvSpPr>
        <p:spPr>
          <a:xfrm>
            <a:off x="915970" y="1157777"/>
            <a:ext cx="7832494" cy="3394472"/>
          </a:xfrm>
        </p:spPr>
        <p:txBody>
          <a:bodyPr>
            <a:noAutofit/>
          </a:bodyPr>
          <a:lstStyle/>
          <a:p>
            <a:pPr marL="0" indent="0">
              <a:buNone/>
            </a:pPr>
            <a:r>
              <a:rPr lang="fi-FI" sz="1800" b="1" dirty="0"/>
              <a:t>Me kestävyyspaneelin tieteentekijät viemme Suomea kohti kestävän kehityksen mukaista toimintaa.</a:t>
            </a:r>
          </a:p>
          <a:p>
            <a:pPr marL="0" indent="0">
              <a:buNone/>
            </a:pPr>
            <a:endParaRPr lang="fi-FI" sz="1800" dirty="0"/>
          </a:p>
          <a:p>
            <a:r>
              <a:rPr lang="fi-FI" sz="1600" b="1" dirty="0"/>
              <a:t>Tuomme </a:t>
            </a:r>
            <a:r>
              <a:rPr lang="fi-FI" sz="1600" dirty="0"/>
              <a:t>tieteen näkökulmia ja eettisiä pohdintoja päätöksentekoon. Nostamme julkiseen keskusteluun kiperiä, mutta kestävän kehityksen kannalta kriittisen tärkeitä kysymyksiä.</a:t>
            </a:r>
          </a:p>
          <a:p>
            <a:r>
              <a:rPr lang="fi-FI" sz="1600" b="1" dirty="0"/>
              <a:t>Tavoitteemme on </a:t>
            </a:r>
            <a:r>
              <a:rPr lang="fi-FI" sz="1600" dirty="0"/>
              <a:t>edistää sellaista yhteiskunnallista muutosta, joka ottaa huomioon sekä ympäristön että ihmisen hyvinvoinnin. Tunnistamme niitä kohtia, joissa keskenään ristiriitaiset näkökulmat täydentävät ja tukevat toisiaan. Arvioimme ja ennakoimme kehitystä ja tuemme pitkäjänteistä päätöksentekoa.</a:t>
            </a:r>
          </a:p>
          <a:p>
            <a:r>
              <a:rPr lang="fi-FI" sz="1600" b="1" dirty="0"/>
              <a:t>Haluamme olla </a:t>
            </a:r>
            <a:r>
              <a:rPr lang="fi-FI" sz="1600" dirty="0"/>
              <a:t>siellä, missä kestävyydestä puhutaan. Ole yhteydessä ja haasta meidät kestävän kehityksen asioissa!</a:t>
            </a:r>
          </a:p>
          <a:p>
            <a:endParaRPr lang="fi-FI" dirty="0"/>
          </a:p>
        </p:txBody>
      </p:sp>
    </p:spTree>
    <p:extLst>
      <p:ext uri="{BB962C8B-B14F-4D97-AF65-F5344CB8AC3E}">
        <p14:creationId xmlns:p14="http://schemas.microsoft.com/office/powerpoint/2010/main" val="1419036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750" y="-92546"/>
            <a:ext cx="8459250" cy="857250"/>
          </a:xfrm>
        </p:spPr>
        <p:txBody>
          <a:bodyPr>
            <a:noAutofit/>
          </a:bodyPr>
          <a:lstStyle/>
          <a:p>
            <a:r>
              <a:rPr lang="fi-FI" dirty="0"/>
              <a:t>Monitieteinen ja alueellisesti edustava paneeli</a:t>
            </a:r>
          </a:p>
        </p:txBody>
      </p:sp>
      <p:sp>
        <p:nvSpPr>
          <p:cNvPr id="5" name="Content Placeholder 4"/>
          <p:cNvSpPr>
            <a:spLocks noGrp="1"/>
          </p:cNvSpPr>
          <p:nvPr>
            <p:ph sz="half" idx="1"/>
          </p:nvPr>
        </p:nvSpPr>
        <p:spPr>
          <a:xfrm>
            <a:off x="713033" y="764704"/>
            <a:ext cx="7272808" cy="3394472"/>
          </a:xfrm>
        </p:spPr>
        <p:txBody>
          <a:bodyPr vert="horz" lIns="91440" tIns="45720" rIns="91440" bIns="45720" rtlCol="0" anchor="t">
            <a:noAutofit/>
          </a:bodyPr>
          <a:lstStyle/>
          <a:p>
            <a:pPr marL="0" indent="0">
              <a:buNone/>
            </a:pPr>
            <a:r>
              <a:rPr lang="fi-FI" sz="1200" b="1" dirty="0">
                <a:solidFill>
                  <a:schemeClr val="accent6"/>
                </a:solidFill>
              </a:rPr>
              <a:t>Puheenjohtaja:</a:t>
            </a:r>
            <a:r>
              <a:rPr lang="fi-FI" sz="1200" b="1" dirty="0"/>
              <a:t> </a:t>
            </a:r>
          </a:p>
          <a:p>
            <a:pPr marL="0" indent="0">
              <a:buNone/>
            </a:pPr>
            <a:r>
              <a:rPr lang="fi-FI" sz="1200" dirty="0"/>
              <a:t>prof. Eeva </a:t>
            </a:r>
            <a:r>
              <a:rPr lang="fi-FI" sz="1200" dirty="0" err="1"/>
              <a:t>Furman</a:t>
            </a:r>
            <a:r>
              <a:rPr lang="fi-FI" sz="1200" dirty="0"/>
              <a:t>, Suomen ympäristökeskus, ympäristöpolitiikka, kestävyysmurros  </a:t>
            </a:r>
          </a:p>
          <a:p>
            <a:pPr marL="0" indent="0">
              <a:buNone/>
            </a:pPr>
            <a:r>
              <a:rPr lang="fi-FI" sz="1200" b="1" dirty="0">
                <a:solidFill>
                  <a:schemeClr val="accent6"/>
                </a:solidFill>
              </a:rPr>
              <a:t>Jäsenet: </a:t>
            </a:r>
          </a:p>
          <a:p>
            <a:pPr marL="285750" indent="-285750"/>
            <a:r>
              <a:rPr lang="fi-FI" sz="1200" dirty="0"/>
              <a:t>Lassi Linnanen, Lappeenrannan-Lahden teknillinen yliopisto, systeemiajattelu, ympäristötalous</a:t>
            </a:r>
            <a:endParaRPr lang="fi-FI" sz="1200" b="1" dirty="0"/>
          </a:p>
          <a:p>
            <a:pPr marL="285750" indent="-285750"/>
            <a:r>
              <a:rPr lang="fi-FI" sz="1200" dirty="0"/>
              <a:t>Katriina Siivonen, Turun yliopisto, tulevaisuudentutkimus, kulttuurinen kestävyys</a:t>
            </a:r>
            <a:endParaRPr lang="fi-FI" sz="1200" b="1" dirty="0">
              <a:solidFill>
                <a:schemeClr val="accent6"/>
              </a:solidFill>
            </a:endParaRPr>
          </a:p>
          <a:p>
            <a:pPr marL="285750" indent="-285750"/>
            <a:r>
              <a:rPr lang="fi-FI" sz="1200" dirty="0"/>
              <a:t>Arto O. Salonen, Itä-Suomen yliopisto, ekososiaalinen sivistys ja transformaatio</a:t>
            </a:r>
            <a:endParaRPr lang="fi-FI" sz="1200" b="1" dirty="0">
              <a:solidFill>
                <a:schemeClr val="accent6"/>
              </a:solidFill>
            </a:endParaRPr>
          </a:p>
          <a:p>
            <a:pPr marL="285750" indent="-285750"/>
            <a:r>
              <a:rPr lang="fi-FI" sz="1200" dirty="0"/>
              <a:t>Mikko Mönkkönen, Jyväskylän yliopisto, ekologia ja luonnonvarojen käytön kestävyys</a:t>
            </a:r>
          </a:p>
          <a:p>
            <a:pPr marL="285750" indent="-285750"/>
            <a:r>
              <a:rPr lang="fi-FI" sz="1200" dirty="0"/>
              <a:t>Jouni Jaakkola, Oulun yliopisto, terveys ja hyvinvointi </a:t>
            </a:r>
            <a:r>
              <a:rPr lang="fi-FI" sz="1200" b="1" dirty="0">
                <a:solidFill>
                  <a:schemeClr val="accent6"/>
                </a:solidFill>
              </a:rPr>
              <a:t>  </a:t>
            </a:r>
            <a:endParaRPr lang="fi-FI" dirty="0"/>
          </a:p>
          <a:p>
            <a:pPr marL="285750" indent="-285750"/>
            <a:r>
              <a:rPr lang="fi-FI" sz="1200" dirty="0"/>
              <a:t>Juho Saari,  Tampereen yliopisto, sosiaali- ja hyvinvointipolitiikka </a:t>
            </a:r>
            <a:r>
              <a:rPr lang="fi-FI" sz="1200" b="1" dirty="0">
                <a:solidFill>
                  <a:schemeClr val="accent6"/>
                </a:solidFill>
              </a:rPr>
              <a:t> </a:t>
            </a:r>
          </a:p>
          <a:p>
            <a:pPr marL="285750" indent="-285750"/>
            <a:r>
              <a:rPr lang="fi-FI" sz="1200" dirty="0"/>
              <a:t>Anne Tolvanen, Luonnonvarakeskus, metsien monikäytön ekologia</a:t>
            </a:r>
            <a:endParaRPr lang="fi-FI" sz="1200" b="1" dirty="0">
              <a:solidFill>
                <a:schemeClr val="accent6"/>
              </a:solidFill>
            </a:endParaRPr>
          </a:p>
          <a:p>
            <a:pPr marL="285750" indent="-285750"/>
            <a:r>
              <a:rPr lang="fi-FI" sz="1200" dirty="0"/>
              <a:t>Tuuli Toivonen, Helsingin yliopisto, kaupunkimaantiede</a:t>
            </a:r>
            <a:endParaRPr lang="fi-FI" sz="1200" b="1" dirty="0">
              <a:solidFill>
                <a:schemeClr val="accent6"/>
              </a:solidFill>
            </a:endParaRPr>
          </a:p>
          <a:p>
            <a:pPr marL="285750" indent="-285750"/>
            <a:r>
              <a:rPr lang="fi-FI" sz="1200" dirty="0"/>
              <a:t>Minna Halme, Aalto yliopisto, kestävä talous ja liiketoiminta</a:t>
            </a:r>
          </a:p>
          <a:p>
            <a:pPr marL="0" indent="0">
              <a:buNone/>
            </a:pPr>
            <a:endParaRPr lang="fi-FI" sz="1200" b="1" dirty="0">
              <a:solidFill>
                <a:schemeClr val="accent6"/>
              </a:solidFill>
            </a:endParaRPr>
          </a:p>
          <a:p>
            <a:pPr marL="0" indent="0">
              <a:buNone/>
            </a:pPr>
            <a:r>
              <a:rPr lang="fi-FI" sz="1200" b="1" dirty="0">
                <a:solidFill>
                  <a:schemeClr val="accent6"/>
                </a:solidFill>
              </a:rPr>
              <a:t>Koordinaatio</a:t>
            </a:r>
            <a:endParaRPr lang="fi-FI" dirty="0"/>
          </a:p>
          <a:p>
            <a:r>
              <a:rPr lang="fi-FI" sz="1050" dirty="0"/>
              <a:t>Katriina Soini, Luke, (päävastuu), Paula Schönach, HELSUS, Jari Lyytimäki, Syke </a:t>
            </a:r>
          </a:p>
          <a:p>
            <a:pPr marL="285750" indent="-285750"/>
            <a:endParaRPr lang="fi-FI" sz="1200" b="1" dirty="0">
              <a:solidFill>
                <a:schemeClr val="accent6"/>
              </a:solidFill>
            </a:endParaRPr>
          </a:p>
          <a:p>
            <a:endParaRPr lang="fi-FI" dirty="0"/>
          </a:p>
        </p:txBody>
      </p:sp>
      <p:pic>
        <p:nvPicPr>
          <p:cNvPr id="4" name="Picture 2" descr="C:\Users\mto30\AppData\Local\Microsoft\Windows\Temporary Internet Files\Content.Outlook\EVY60066\IMG-20190809-WA0001.jpg">
            <a:extLst>
              <a:ext uri="{FF2B5EF4-FFF2-40B4-BE49-F238E27FC236}">
                <a16:creationId xmlns:a16="http://schemas.microsoft.com/office/drawing/2014/main" id="{05D0A63F-E557-4DA1-88F7-1E0219438FD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026" r="106" b="-211"/>
          <a:stretch/>
        </p:blipFill>
        <p:spPr bwMode="auto">
          <a:xfrm>
            <a:off x="6218825" y="3366267"/>
            <a:ext cx="2922748" cy="177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82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 name="Group 357"/>
          <p:cNvGrpSpPr/>
          <p:nvPr/>
        </p:nvGrpSpPr>
        <p:grpSpPr>
          <a:xfrm>
            <a:off x="2772000" y="808196"/>
            <a:ext cx="3492000" cy="3492000"/>
            <a:chOff x="2772000" y="808196"/>
            <a:chExt cx="3492000" cy="3492000"/>
          </a:xfrm>
        </p:grpSpPr>
        <p:sp>
          <p:nvSpPr>
            <p:cNvPr id="359" name="Title 1"/>
            <p:cNvSpPr txBox="1">
              <a:spLocks/>
            </p:cNvSpPr>
            <p:nvPr/>
          </p:nvSpPr>
          <p:spPr>
            <a:xfrm>
              <a:off x="2772000" y="808196"/>
              <a:ext cx="3492000" cy="3492000"/>
            </a:xfrm>
            <a:prstGeom prst="rect">
              <a:avLst/>
            </a:prstGeom>
            <a:noFill/>
            <a:ln w="12700">
              <a:noFill/>
            </a:ln>
          </p:spPr>
          <p:txBody>
            <a:bodyPr vert="horz" lIns="0" tIns="0" rIns="0" bIns="0" rtlCol="0" anchor="ctr" anchorCtr="0">
              <a:noAutofit/>
            </a:bodyPr>
            <a:lstStyle>
              <a:lvl1pPr algn="l" defTabSz="914400" rtl="0" eaLnBrk="1" latinLnBrk="0" hangingPunct="1">
                <a:lnSpc>
                  <a:spcPts val="2600"/>
                </a:lnSpc>
                <a:spcBef>
                  <a:spcPct val="0"/>
                </a:spcBef>
                <a:buNone/>
                <a:tabLst>
                  <a:tab pos="714375" algn="l"/>
                </a:tabLst>
                <a:defRPr sz="2400" b="1" kern="120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pPr algn="ctr">
                <a:lnSpc>
                  <a:spcPct val="150000"/>
                </a:lnSpc>
              </a:pPr>
              <a:r>
                <a:rPr lang="fi-FI" sz="3200" dirty="0">
                  <a:solidFill>
                    <a:srgbClr val="F39200"/>
                  </a:solidFill>
                </a:rPr>
                <a:t>KIITOS!</a:t>
              </a:r>
              <a:br>
                <a:rPr lang="fi-FI" sz="3200" dirty="0">
                  <a:solidFill>
                    <a:srgbClr val="F39200"/>
                  </a:solidFill>
                </a:rPr>
              </a:br>
              <a:r>
                <a:rPr lang="fi-FI" sz="3200" dirty="0">
                  <a:solidFill>
                    <a:srgbClr val="F39200"/>
                  </a:solidFill>
                </a:rPr>
                <a:t>THANK YOU!</a:t>
              </a:r>
            </a:p>
          </p:txBody>
        </p:sp>
        <p:cxnSp>
          <p:nvCxnSpPr>
            <p:cNvPr id="360" name="Straight Connector 359"/>
            <p:cNvCxnSpPr/>
            <p:nvPr/>
          </p:nvCxnSpPr>
          <p:spPr>
            <a:xfrm>
              <a:off x="3203848" y="2554196"/>
              <a:ext cx="2592288" cy="0"/>
            </a:xfrm>
            <a:prstGeom prst="line">
              <a:avLst/>
            </a:prstGeom>
            <a:ln>
              <a:solidFill>
                <a:srgbClr val="F392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361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6FECF0F2-A486-42F2-8927-0D7F5891B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94170"/>
          </a:xfrm>
          <a:prstGeom prst="rect">
            <a:avLst/>
          </a:prstGeom>
        </p:spPr>
      </p:pic>
      <p:sp>
        <p:nvSpPr>
          <p:cNvPr id="1953" name="Title 1"/>
          <p:cNvSpPr>
            <a:spLocks noGrp="1"/>
          </p:cNvSpPr>
          <p:nvPr>
            <p:ph type="title"/>
          </p:nvPr>
        </p:nvSpPr>
        <p:spPr>
          <a:xfrm>
            <a:off x="119087" y="123478"/>
            <a:ext cx="3600400" cy="1250323"/>
          </a:xfrm>
        </p:spPr>
        <p:txBody>
          <a:bodyPr>
            <a:noAutofit/>
          </a:bodyPr>
          <a:lstStyle/>
          <a:p>
            <a:br>
              <a:rPr lang="fi-FI" sz="2000" dirty="0"/>
            </a:br>
            <a:r>
              <a:rPr lang="fi-FI" sz="2000" b="1" dirty="0"/>
              <a:t>Kestävyyspaneelin Suomelle tunnistamat etenemisaskeleet, jotka huomioivat keskinäiset riippuvuudet</a:t>
            </a:r>
            <a:endParaRPr lang="fi-FI" sz="2000" b="1" dirty="0">
              <a:solidFill>
                <a:srgbClr val="F39200"/>
              </a:solidFill>
            </a:endParaRPr>
          </a:p>
        </p:txBody>
      </p:sp>
      <p:sp>
        <p:nvSpPr>
          <p:cNvPr id="2" name="Content Placeholder 1"/>
          <p:cNvSpPr>
            <a:spLocks noGrp="1"/>
          </p:cNvSpPr>
          <p:nvPr>
            <p:ph sz="half" idx="1"/>
          </p:nvPr>
        </p:nvSpPr>
        <p:spPr>
          <a:xfrm>
            <a:off x="119087" y="3631474"/>
            <a:ext cx="2076649" cy="2965778"/>
          </a:xfrm>
        </p:spPr>
        <p:txBody>
          <a:bodyPr>
            <a:normAutofit/>
          </a:bodyPr>
          <a:lstStyle/>
          <a:p>
            <a:pPr marL="0" indent="0">
              <a:buNone/>
            </a:pPr>
            <a:r>
              <a:rPr lang="fi-FI" sz="1200" b="1" dirty="0"/>
              <a:t>Tieteidenvälisellä tutkimuksella tuodaan läpinäkyvyyttä materiaali- ja rahavirtoihin sekä tietoa uusien teknologioiden ja kokeilujen vaikuttavuudesta.</a:t>
            </a:r>
            <a:endParaRPr lang="fi-FI" sz="1200" dirty="0"/>
          </a:p>
        </p:txBody>
      </p:sp>
      <p:sp>
        <p:nvSpPr>
          <p:cNvPr id="7" name="Content Placeholder 1">
            <a:extLst>
              <a:ext uri="{FF2B5EF4-FFF2-40B4-BE49-F238E27FC236}">
                <a16:creationId xmlns:a16="http://schemas.microsoft.com/office/drawing/2014/main" id="{1C76A59A-7829-4207-B391-B2A328D00699}"/>
              </a:ext>
            </a:extLst>
          </p:cNvPr>
          <p:cNvSpPr txBox="1">
            <a:spLocks/>
          </p:cNvSpPr>
          <p:nvPr/>
        </p:nvSpPr>
        <p:spPr>
          <a:xfrm>
            <a:off x="2483768" y="2859782"/>
            <a:ext cx="2160240" cy="2016224"/>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Clr>
                <a:srgbClr val="F39200"/>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800"/>
              </a:spcBef>
              <a:buClr>
                <a:srgbClr val="F39200"/>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800"/>
              </a:spcBef>
              <a:buClr>
                <a:srgbClr val="F39200"/>
              </a:buClr>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200" b="1" dirty="0"/>
              <a:t>Tietoon ja yhteistoimintaan perustuvan suunnittelun myötä kestävyydestä tulee uusi normaali yksilöiden ja yhteisöjen arkeen.</a:t>
            </a:r>
            <a:endParaRPr lang="fi-FI" sz="1200" dirty="0"/>
          </a:p>
        </p:txBody>
      </p:sp>
      <p:sp>
        <p:nvSpPr>
          <p:cNvPr id="8" name="Content Placeholder 1">
            <a:extLst>
              <a:ext uri="{FF2B5EF4-FFF2-40B4-BE49-F238E27FC236}">
                <a16:creationId xmlns:a16="http://schemas.microsoft.com/office/drawing/2014/main" id="{AD71BE0D-16AD-4EA2-9BA7-44E52C779853}"/>
              </a:ext>
            </a:extLst>
          </p:cNvPr>
          <p:cNvSpPr txBox="1">
            <a:spLocks/>
          </p:cNvSpPr>
          <p:nvPr/>
        </p:nvSpPr>
        <p:spPr>
          <a:xfrm>
            <a:off x="4823520" y="1953158"/>
            <a:ext cx="2256161" cy="2058752"/>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Clr>
                <a:srgbClr val="F39200"/>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800"/>
              </a:spcBef>
              <a:buClr>
                <a:srgbClr val="F39200"/>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800"/>
              </a:spcBef>
              <a:buClr>
                <a:srgbClr val="F39200"/>
              </a:buClr>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200" b="1" dirty="0"/>
              <a:t>Materiaalien ja luonnontilaisen maan käyttöä vähennetään kaikessa toiminnassa ja rahoitusinstrumentit säädetään kestävyyskriteerit huomioiviksi.</a:t>
            </a:r>
            <a:endParaRPr lang="fi-FI" sz="1200" dirty="0"/>
          </a:p>
        </p:txBody>
      </p:sp>
      <p:sp>
        <p:nvSpPr>
          <p:cNvPr id="9" name="Content Placeholder 1">
            <a:extLst>
              <a:ext uri="{FF2B5EF4-FFF2-40B4-BE49-F238E27FC236}">
                <a16:creationId xmlns:a16="http://schemas.microsoft.com/office/drawing/2014/main" id="{AA578F59-A96B-488D-AF4B-94552D893426}"/>
              </a:ext>
            </a:extLst>
          </p:cNvPr>
          <p:cNvSpPr txBox="1">
            <a:spLocks/>
          </p:cNvSpPr>
          <p:nvPr/>
        </p:nvSpPr>
        <p:spPr>
          <a:xfrm>
            <a:off x="7116193" y="1104000"/>
            <a:ext cx="2064319" cy="2016224"/>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Clr>
                <a:srgbClr val="F39200"/>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ts val="800"/>
              </a:spcBef>
              <a:buClr>
                <a:srgbClr val="F39200"/>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ts val="800"/>
              </a:spcBef>
              <a:buClr>
                <a:srgbClr val="F39200"/>
              </a:buClr>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ts val="800"/>
              </a:spcBef>
              <a:buClr>
                <a:srgbClr val="F39200"/>
              </a:buClr>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200" b="1" dirty="0"/>
              <a:t>Kestävyys otetaan kaiken päätöksenteon, suunnittelun ja budjetoinnin perustaksi niin julkisella kuin yksityisellä puolella. </a:t>
            </a:r>
            <a:endParaRPr lang="fi-FI" sz="1200" dirty="0"/>
          </a:p>
        </p:txBody>
      </p:sp>
    </p:spTree>
    <p:extLst>
      <p:ext uri="{BB962C8B-B14F-4D97-AF65-F5344CB8AC3E}">
        <p14:creationId xmlns:p14="http://schemas.microsoft.com/office/powerpoint/2010/main" val="48267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fld id="{24342B02-74FC-4320-A08D-C58DA89F77A2}" type="slidenum">
              <a:rPr lang="fi-FI" smtClean="0"/>
              <a:pPr/>
              <a:t>4</a:t>
            </a:fld>
            <a:endParaRPr lang="fi-FI"/>
          </a:p>
        </p:txBody>
      </p:sp>
      <p:sp>
        <p:nvSpPr>
          <p:cNvPr id="8" name="Otsikko 3"/>
          <p:cNvSpPr txBox="1">
            <a:spLocks/>
          </p:cNvSpPr>
          <p:nvPr/>
        </p:nvSpPr>
        <p:spPr>
          <a:xfrm>
            <a:off x="1234439" y="287077"/>
            <a:ext cx="6838950" cy="791751"/>
          </a:xfrm>
          <a:prstGeom prst="rect">
            <a:avLst/>
          </a:prstGeom>
        </p:spPr>
        <p:txBody>
          <a:bodyPr/>
          <a:lstStyle>
            <a:lvl1pPr algn="l" defTabSz="914400" rtl="0" eaLnBrk="1" latinLnBrk="0" hangingPunct="1">
              <a:lnSpc>
                <a:spcPts val="2600"/>
              </a:lnSpc>
              <a:spcBef>
                <a:spcPct val="0"/>
              </a:spcBef>
              <a:buNone/>
              <a:tabLst>
                <a:tab pos="714375" algn="l"/>
              </a:tabLst>
              <a:defRPr sz="2400" b="1" kern="120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fi-FI" dirty="0">
                <a:solidFill>
                  <a:schemeClr val="accent6"/>
                </a:solidFill>
              </a:rPr>
              <a:t>Muutos syntyy järjestelmätasolla</a:t>
            </a:r>
          </a:p>
          <a:p>
            <a:pPr>
              <a:defRPr/>
            </a:pPr>
            <a:r>
              <a:rPr lang="fi-FI" sz="2000" i="1" dirty="0">
                <a:solidFill>
                  <a:schemeClr val="accent6"/>
                </a:solidFill>
              </a:rPr>
              <a:t>toimivan tiekartan osatekijät</a:t>
            </a:r>
            <a:endParaRPr lang="en-GB" sz="2000" i="1" dirty="0">
              <a:solidFill>
                <a:schemeClr val="accent6"/>
              </a:solidFill>
              <a:sym typeface="Arial"/>
            </a:endParaRPr>
          </a:p>
        </p:txBody>
      </p:sp>
      <p:sp>
        <p:nvSpPr>
          <p:cNvPr id="10" name="Rounded Rectangle 73"/>
          <p:cNvSpPr/>
          <p:nvPr/>
        </p:nvSpPr>
        <p:spPr>
          <a:xfrm>
            <a:off x="1585657" y="2190720"/>
            <a:ext cx="6416580" cy="489081"/>
          </a:xfrm>
          <a:prstGeom prst="roundRect">
            <a:avLst/>
          </a:prstGeom>
          <a:solidFill>
            <a:schemeClr val="tx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2" name="Rounded Rectangle 74"/>
          <p:cNvSpPr/>
          <p:nvPr/>
        </p:nvSpPr>
        <p:spPr>
          <a:xfrm>
            <a:off x="1585657" y="2835698"/>
            <a:ext cx="6416580" cy="489081"/>
          </a:xfrm>
          <a:prstGeom prst="roundRect">
            <a:avLst/>
          </a:prstGeom>
          <a:solidFill>
            <a:schemeClr val="accent4"/>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3" name="Rounded Rectangle 75"/>
          <p:cNvSpPr/>
          <p:nvPr/>
        </p:nvSpPr>
        <p:spPr>
          <a:xfrm>
            <a:off x="1585657" y="3493891"/>
            <a:ext cx="6416580" cy="489081"/>
          </a:xfrm>
          <a:prstGeom prst="roundRect">
            <a:avLst/>
          </a:prstGeom>
          <a:solidFill>
            <a:schemeClr val="accent5">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4" name="Rounded Rectangle 76"/>
          <p:cNvSpPr/>
          <p:nvPr/>
        </p:nvSpPr>
        <p:spPr>
          <a:xfrm>
            <a:off x="1585657" y="4138869"/>
            <a:ext cx="6416580" cy="489081"/>
          </a:xfrm>
          <a:prstGeom prst="roundRect">
            <a:avLst/>
          </a:prstGeom>
          <a:solidFill>
            <a:schemeClr val="accent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5" name="Freeform 77"/>
          <p:cNvSpPr/>
          <p:nvPr/>
        </p:nvSpPr>
        <p:spPr>
          <a:xfrm>
            <a:off x="3392839" y="1660315"/>
            <a:ext cx="780073" cy="3079255"/>
          </a:xfrm>
          <a:custGeom>
            <a:avLst/>
            <a:gdLst>
              <a:gd name="connsiteX0" fmla="*/ 210004 w 1179513"/>
              <a:gd name="connsiteY0" fmla="*/ 0 h 3492000"/>
              <a:gd name="connsiteX1" fmla="*/ 1049996 w 1179513"/>
              <a:gd name="connsiteY1" fmla="*/ 0 h 3492000"/>
              <a:gd name="connsiteX2" fmla="*/ 1131739 w 1179513"/>
              <a:gd name="connsiteY2" fmla="*/ 16503 h 3492000"/>
              <a:gd name="connsiteX3" fmla="*/ 1179513 w 1179513"/>
              <a:gd name="connsiteY3" fmla="*/ 48713 h 3492000"/>
              <a:gd name="connsiteX4" fmla="*/ 1160534 w 1179513"/>
              <a:gd name="connsiteY4" fmla="*/ 61509 h 3492000"/>
              <a:gd name="connsiteX5" fmla="*/ 1099025 w 1179513"/>
              <a:gd name="connsiteY5" fmla="*/ 210004 h 3492000"/>
              <a:gd name="connsiteX6" fmla="*/ 1099025 w 1179513"/>
              <a:gd name="connsiteY6" fmla="*/ 3281996 h 3492000"/>
              <a:gd name="connsiteX7" fmla="*/ 1160534 w 1179513"/>
              <a:gd name="connsiteY7" fmla="*/ 3430491 h 3492000"/>
              <a:gd name="connsiteX8" fmla="*/ 1179513 w 1179513"/>
              <a:gd name="connsiteY8" fmla="*/ 3443287 h 3492000"/>
              <a:gd name="connsiteX9" fmla="*/ 1131739 w 1179513"/>
              <a:gd name="connsiteY9" fmla="*/ 3475497 h 3492000"/>
              <a:gd name="connsiteX10" fmla="*/ 1049996 w 1179513"/>
              <a:gd name="connsiteY10" fmla="*/ 3492000 h 3492000"/>
              <a:gd name="connsiteX11" fmla="*/ 210004 w 1179513"/>
              <a:gd name="connsiteY11" fmla="*/ 3492000 h 3492000"/>
              <a:gd name="connsiteX12" fmla="*/ 0 w 1179513"/>
              <a:gd name="connsiteY12" fmla="*/ 3281996 h 3492000"/>
              <a:gd name="connsiteX13" fmla="*/ 0 w 1179513"/>
              <a:gd name="connsiteY13" fmla="*/ 210004 h 3492000"/>
              <a:gd name="connsiteX14" fmla="*/ 210004 w 1179513"/>
              <a:gd name="connsiteY14" fmla="*/ 0 h 34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9513" h="3492000">
                <a:moveTo>
                  <a:pt x="210004" y="0"/>
                </a:moveTo>
                <a:lnTo>
                  <a:pt x="1049996" y="0"/>
                </a:lnTo>
                <a:cubicBezTo>
                  <a:pt x="1078992" y="0"/>
                  <a:pt x="1106615" y="5876"/>
                  <a:pt x="1131739" y="16503"/>
                </a:cubicBezTo>
                <a:lnTo>
                  <a:pt x="1179513" y="48713"/>
                </a:lnTo>
                <a:lnTo>
                  <a:pt x="1160534" y="61509"/>
                </a:lnTo>
                <a:cubicBezTo>
                  <a:pt x="1122531" y="99512"/>
                  <a:pt x="1099025" y="152013"/>
                  <a:pt x="1099025" y="210004"/>
                </a:cubicBezTo>
                <a:lnTo>
                  <a:pt x="1099025" y="3281996"/>
                </a:lnTo>
                <a:cubicBezTo>
                  <a:pt x="1099025" y="3339987"/>
                  <a:pt x="1122531" y="3392488"/>
                  <a:pt x="1160534" y="3430491"/>
                </a:cubicBezTo>
                <a:lnTo>
                  <a:pt x="1179513" y="3443287"/>
                </a:lnTo>
                <a:lnTo>
                  <a:pt x="1131739" y="3475497"/>
                </a:lnTo>
                <a:cubicBezTo>
                  <a:pt x="1106615" y="3486124"/>
                  <a:pt x="1078992" y="3492000"/>
                  <a:pt x="1049996" y="3492000"/>
                </a:cubicBezTo>
                <a:lnTo>
                  <a:pt x="210004" y="3492000"/>
                </a:lnTo>
                <a:cubicBezTo>
                  <a:pt x="94022" y="3492000"/>
                  <a:pt x="0" y="3397978"/>
                  <a:pt x="0" y="3281996"/>
                </a:cubicBezTo>
                <a:lnTo>
                  <a:pt x="0" y="210004"/>
                </a:lnTo>
                <a:cubicBezTo>
                  <a:pt x="0" y="94022"/>
                  <a:pt x="94022" y="0"/>
                  <a:pt x="210004" y="0"/>
                </a:cubicBezTo>
                <a:close/>
              </a:path>
            </a:pathLst>
          </a:custGeom>
          <a:solidFill>
            <a:schemeClr val="tx1">
              <a:lumMod val="95000"/>
              <a:alpha val="75000"/>
            </a:schemeClr>
          </a:solidFill>
          <a:ln w="9525" cap="flat" cmpd="sng" algn="ctr">
            <a:solidFill>
              <a:schemeClr val="bg1">
                <a:lumMod val="50000"/>
                <a:lumOff val="50000"/>
              </a:schemeClr>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6" name="Freeform 78"/>
          <p:cNvSpPr/>
          <p:nvPr/>
        </p:nvSpPr>
        <p:spPr>
          <a:xfrm>
            <a:off x="4179635" y="1660315"/>
            <a:ext cx="726842" cy="3079255"/>
          </a:xfrm>
          <a:custGeom>
            <a:avLst/>
            <a:gdLst>
              <a:gd name="connsiteX0" fmla="*/ 129516 w 1099025"/>
              <a:gd name="connsiteY0" fmla="*/ 0 h 3492000"/>
              <a:gd name="connsiteX1" fmla="*/ 969508 w 1099025"/>
              <a:gd name="connsiteY1" fmla="*/ 0 h 3492000"/>
              <a:gd name="connsiteX2" fmla="*/ 1051251 w 1099025"/>
              <a:gd name="connsiteY2" fmla="*/ 16503 h 3492000"/>
              <a:gd name="connsiteX3" fmla="*/ 1099025 w 1099025"/>
              <a:gd name="connsiteY3" fmla="*/ 48713 h 3492000"/>
              <a:gd name="connsiteX4" fmla="*/ 1080046 w 1099025"/>
              <a:gd name="connsiteY4" fmla="*/ 61509 h 3492000"/>
              <a:gd name="connsiteX5" fmla="*/ 1018537 w 1099025"/>
              <a:gd name="connsiteY5" fmla="*/ 210004 h 3492000"/>
              <a:gd name="connsiteX6" fmla="*/ 1018537 w 1099025"/>
              <a:gd name="connsiteY6" fmla="*/ 3281996 h 3492000"/>
              <a:gd name="connsiteX7" fmla="*/ 1080046 w 1099025"/>
              <a:gd name="connsiteY7" fmla="*/ 3430491 h 3492000"/>
              <a:gd name="connsiteX8" fmla="*/ 1099025 w 1099025"/>
              <a:gd name="connsiteY8" fmla="*/ 3443287 h 3492000"/>
              <a:gd name="connsiteX9" fmla="*/ 1051251 w 1099025"/>
              <a:gd name="connsiteY9" fmla="*/ 3475497 h 3492000"/>
              <a:gd name="connsiteX10" fmla="*/ 969508 w 1099025"/>
              <a:gd name="connsiteY10" fmla="*/ 3492000 h 3492000"/>
              <a:gd name="connsiteX11" fmla="*/ 129516 w 1099025"/>
              <a:gd name="connsiteY11" fmla="*/ 3492000 h 3492000"/>
              <a:gd name="connsiteX12" fmla="*/ 47773 w 1099025"/>
              <a:gd name="connsiteY12" fmla="*/ 3475497 h 3492000"/>
              <a:gd name="connsiteX13" fmla="*/ 0 w 1099025"/>
              <a:gd name="connsiteY13" fmla="*/ 3443287 h 3492000"/>
              <a:gd name="connsiteX14" fmla="*/ 18978 w 1099025"/>
              <a:gd name="connsiteY14" fmla="*/ 3430491 h 3492000"/>
              <a:gd name="connsiteX15" fmla="*/ 80487 w 1099025"/>
              <a:gd name="connsiteY15" fmla="*/ 3281996 h 3492000"/>
              <a:gd name="connsiteX16" fmla="*/ 80487 w 1099025"/>
              <a:gd name="connsiteY16" fmla="*/ 210004 h 3492000"/>
              <a:gd name="connsiteX17" fmla="*/ 18978 w 1099025"/>
              <a:gd name="connsiteY17" fmla="*/ 61509 h 3492000"/>
              <a:gd name="connsiteX18" fmla="*/ 0 w 1099025"/>
              <a:gd name="connsiteY18" fmla="*/ 48713 h 3492000"/>
              <a:gd name="connsiteX19" fmla="*/ 47773 w 1099025"/>
              <a:gd name="connsiteY19" fmla="*/ 16503 h 3492000"/>
              <a:gd name="connsiteX20" fmla="*/ 129516 w 1099025"/>
              <a:gd name="connsiteY20" fmla="*/ 0 h 34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9025" h="3492000">
                <a:moveTo>
                  <a:pt x="129516" y="0"/>
                </a:moveTo>
                <a:lnTo>
                  <a:pt x="969508" y="0"/>
                </a:lnTo>
                <a:cubicBezTo>
                  <a:pt x="998504" y="0"/>
                  <a:pt x="1026127" y="5876"/>
                  <a:pt x="1051251" y="16503"/>
                </a:cubicBezTo>
                <a:lnTo>
                  <a:pt x="1099025" y="48713"/>
                </a:lnTo>
                <a:lnTo>
                  <a:pt x="1080046" y="61509"/>
                </a:lnTo>
                <a:cubicBezTo>
                  <a:pt x="1042043" y="99512"/>
                  <a:pt x="1018537" y="152013"/>
                  <a:pt x="1018537" y="210004"/>
                </a:cubicBezTo>
                <a:lnTo>
                  <a:pt x="1018537" y="3281996"/>
                </a:lnTo>
                <a:cubicBezTo>
                  <a:pt x="1018537" y="3339987"/>
                  <a:pt x="1042043" y="3392488"/>
                  <a:pt x="1080046" y="3430491"/>
                </a:cubicBezTo>
                <a:lnTo>
                  <a:pt x="1099025" y="3443287"/>
                </a:lnTo>
                <a:lnTo>
                  <a:pt x="1051251" y="3475497"/>
                </a:lnTo>
                <a:cubicBezTo>
                  <a:pt x="1026127" y="3486124"/>
                  <a:pt x="998504" y="3492000"/>
                  <a:pt x="969508" y="3492000"/>
                </a:cubicBezTo>
                <a:lnTo>
                  <a:pt x="129516" y="3492000"/>
                </a:lnTo>
                <a:cubicBezTo>
                  <a:pt x="100521" y="3492000"/>
                  <a:pt x="72898" y="3486124"/>
                  <a:pt x="47773" y="3475497"/>
                </a:cubicBezTo>
                <a:lnTo>
                  <a:pt x="0" y="3443287"/>
                </a:lnTo>
                <a:lnTo>
                  <a:pt x="18978" y="3430491"/>
                </a:lnTo>
                <a:cubicBezTo>
                  <a:pt x="56982" y="3392488"/>
                  <a:pt x="80487" y="3339987"/>
                  <a:pt x="80487" y="3281996"/>
                </a:cubicBezTo>
                <a:lnTo>
                  <a:pt x="80487" y="210004"/>
                </a:lnTo>
                <a:cubicBezTo>
                  <a:pt x="80487" y="152013"/>
                  <a:pt x="56982" y="99512"/>
                  <a:pt x="18978" y="61509"/>
                </a:cubicBezTo>
                <a:lnTo>
                  <a:pt x="0" y="48713"/>
                </a:lnTo>
                <a:lnTo>
                  <a:pt x="47773" y="16503"/>
                </a:lnTo>
                <a:cubicBezTo>
                  <a:pt x="72898" y="5876"/>
                  <a:pt x="100521" y="0"/>
                  <a:pt x="129516" y="0"/>
                </a:cubicBezTo>
                <a:close/>
              </a:path>
            </a:pathLst>
          </a:custGeom>
          <a:solidFill>
            <a:schemeClr val="tx1">
              <a:lumMod val="95000"/>
              <a:alpha val="75000"/>
            </a:schemeClr>
          </a:solidFill>
          <a:ln w="9525" cap="flat" cmpd="sng" algn="ctr">
            <a:solidFill>
              <a:schemeClr val="bg1"/>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7" name="Freeform 79"/>
          <p:cNvSpPr/>
          <p:nvPr/>
        </p:nvSpPr>
        <p:spPr>
          <a:xfrm>
            <a:off x="4906478" y="1660315"/>
            <a:ext cx="726842" cy="3079255"/>
          </a:xfrm>
          <a:custGeom>
            <a:avLst/>
            <a:gdLst>
              <a:gd name="connsiteX0" fmla="*/ 129516 w 1099025"/>
              <a:gd name="connsiteY0" fmla="*/ 0 h 3492000"/>
              <a:gd name="connsiteX1" fmla="*/ 969508 w 1099025"/>
              <a:gd name="connsiteY1" fmla="*/ 0 h 3492000"/>
              <a:gd name="connsiteX2" fmla="*/ 1051251 w 1099025"/>
              <a:gd name="connsiteY2" fmla="*/ 16503 h 3492000"/>
              <a:gd name="connsiteX3" fmla="*/ 1099025 w 1099025"/>
              <a:gd name="connsiteY3" fmla="*/ 48713 h 3492000"/>
              <a:gd name="connsiteX4" fmla="*/ 1080046 w 1099025"/>
              <a:gd name="connsiteY4" fmla="*/ 61509 h 3492000"/>
              <a:gd name="connsiteX5" fmla="*/ 1018537 w 1099025"/>
              <a:gd name="connsiteY5" fmla="*/ 210004 h 3492000"/>
              <a:gd name="connsiteX6" fmla="*/ 1018537 w 1099025"/>
              <a:gd name="connsiteY6" fmla="*/ 3281996 h 3492000"/>
              <a:gd name="connsiteX7" fmla="*/ 1080046 w 1099025"/>
              <a:gd name="connsiteY7" fmla="*/ 3430491 h 3492000"/>
              <a:gd name="connsiteX8" fmla="*/ 1099025 w 1099025"/>
              <a:gd name="connsiteY8" fmla="*/ 3443287 h 3492000"/>
              <a:gd name="connsiteX9" fmla="*/ 1051251 w 1099025"/>
              <a:gd name="connsiteY9" fmla="*/ 3475497 h 3492000"/>
              <a:gd name="connsiteX10" fmla="*/ 969508 w 1099025"/>
              <a:gd name="connsiteY10" fmla="*/ 3492000 h 3492000"/>
              <a:gd name="connsiteX11" fmla="*/ 129516 w 1099025"/>
              <a:gd name="connsiteY11" fmla="*/ 3492000 h 3492000"/>
              <a:gd name="connsiteX12" fmla="*/ 47773 w 1099025"/>
              <a:gd name="connsiteY12" fmla="*/ 3475497 h 3492000"/>
              <a:gd name="connsiteX13" fmla="*/ 0 w 1099025"/>
              <a:gd name="connsiteY13" fmla="*/ 3443287 h 3492000"/>
              <a:gd name="connsiteX14" fmla="*/ 18978 w 1099025"/>
              <a:gd name="connsiteY14" fmla="*/ 3430491 h 3492000"/>
              <a:gd name="connsiteX15" fmla="*/ 80487 w 1099025"/>
              <a:gd name="connsiteY15" fmla="*/ 3281996 h 3492000"/>
              <a:gd name="connsiteX16" fmla="*/ 80487 w 1099025"/>
              <a:gd name="connsiteY16" fmla="*/ 210004 h 3492000"/>
              <a:gd name="connsiteX17" fmla="*/ 18978 w 1099025"/>
              <a:gd name="connsiteY17" fmla="*/ 61509 h 3492000"/>
              <a:gd name="connsiteX18" fmla="*/ 0 w 1099025"/>
              <a:gd name="connsiteY18" fmla="*/ 48713 h 3492000"/>
              <a:gd name="connsiteX19" fmla="*/ 47773 w 1099025"/>
              <a:gd name="connsiteY19" fmla="*/ 16503 h 3492000"/>
              <a:gd name="connsiteX20" fmla="*/ 129516 w 1099025"/>
              <a:gd name="connsiteY20" fmla="*/ 0 h 34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9025" h="3492000">
                <a:moveTo>
                  <a:pt x="129516" y="0"/>
                </a:moveTo>
                <a:lnTo>
                  <a:pt x="969508" y="0"/>
                </a:lnTo>
                <a:cubicBezTo>
                  <a:pt x="998504" y="0"/>
                  <a:pt x="1026127" y="5876"/>
                  <a:pt x="1051251" y="16503"/>
                </a:cubicBezTo>
                <a:lnTo>
                  <a:pt x="1099025" y="48713"/>
                </a:lnTo>
                <a:lnTo>
                  <a:pt x="1080046" y="61509"/>
                </a:lnTo>
                <a:cubicBezTo>
                  <a:pt x="1042043" y="99512"/>
                  <a:pt x="1018537" y="152013"/>
                  <a:pt x="1018537" y="210004"/>
                </a:cubicBezTo>
                <a:lnTo>
                  <a:pt x="1018537" y="3281996"/>
                </a:lnTo>
                <a:cubicBezTo>
                  <a:pt x="1018537" y="3339987"/>
                  <a:pt x="1042043" y="3392488"/>
                  <a:pt x="1080046" y="3430491"/>
                </a:cubicBezTo>
                <a:lnTo>
                  <a:pt x="1099025" y="3443287"/>
                </a:lnTo>
                <a:lnTo>
                  <a:pt x="1051251" y="3475497"/>
                </a:lnTo>
                <a:cubicBezTo>
                  <a:pt x="1026127" y="3486124"/>
                  <a:pt x="998504" y="3492000"/>
                  <a:pt x="969508" y="3492000"/>
                </a:cubicBezTo>
                <a:lnTo>
                  <a:pt x="129516" y="3492000"/>
                </a:lnTo>
                <a:cubicBezTo>
                  <a:pt x="100521" y="3492000"/>
                  <a:pt x="72898" y="3486124"/>
                  <a:pt x="47773" y="3475497"/>
                </a:cubicBezTo>
                <a:lnTo>
                  <a:pt x="0" y="3443287"/>
                </a:lnTo>
                <a:lnTo>
                  <a:pt x="18978" y="3430491"/>
                </a:lnTo>
                <a:cubicBezTo>
                  <a:pt x="56982" y="3392488"/>
                  <a:pt x="80487" y="3339987"/>
                  <a:pt x="80487" y="3281996"/>
                </a:cubicBezTo>
                <a:lnTo>
                  <a:pt x="80487" y="210004"/>
                </a:lnTo>
                <a:cubicBezTo>
                  <a:pt x="80487" y="152013"/>
                  <a:pt x="56982" y="99512"/>
                  <a:pt x="18978" y="61509"/>
                </a:cubicBezTo>
                <a:lnTo>
                  <a:pt x="0" y="48713"/>
                </a:lnTo>
                <a:lnTo>
                  <a:pt x="47773" y="16503"/>
                </a:lnTo>
                <a:cubicBezTo>
                  <a:pt x="72898" y="5876"/>
                  <a:pt x="100521" y="0"/>
                  <a:pt x="129516" y="0"/>
                </a:cubicBezTo>
                <a:close/>
              </a:path>
            </a:pathLst>
          </a:custGeom>
          <a:solidFill>
            <a:schemeClr val="tx1">
              <a:lumMod val="95000"/>
              <a:alpha val="75000"/>
            </a:schemeClr>
          </a:solidFill>
          <a:ln w="9525" cap="flat" cmpd="sng" algn="ctr">
            <a:solidFill>
              <a:schemeClr val="bg1"/>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8" name="Freeform 80"/>
          <p:cNvSpPr/>
          <p:nvPr/>
        </p:nvSpPr>
        <p:spPr>
          <a:xfrm>
            <a:off x="5638277" y="1660315"/>
            <a:ext cx="726842" cy="3079255"/>
          </a:xfrm>
          <a:custGeom>
            <a:avLst/>
            <a:gdLst>
              <a:gd name="connsiteX0" fmla="*/ 129516 w 1099025"/>
              <a:gd name="connsiteY0" fmla="*/ 0 h 3492000"/>
              <a:gd name="connsiteX1" fmla="*/ 969508 w 1099025"/>
              <a:gd name="connsiteY1" fmla="*/ 0 h 3492000"/>
              <a:gd name="connsiteX2" fmla="*/ 1051251 w 1099025"/>
              <a:gd name="connsiteY2" fmla="*/ 16503 h 3492000"/>
              <a:gd name="connsiteX3" fmla="*/ 1099025 w 1099025"/>
              <a:gd name="connsiteY3" fmla="*/ 48713 h 3492000"/>
              <a:gd name="connsiteX4" fmla="*/ 1080046 w 1099025"/>
              <a:gd name="connsiteY4" fmla="*/ 61509 h 3492000"/>
              <a:gd name="connsiteX5" fmla="*/ 1018537 w 1099025"/>
              <a:gd name="connsiteY5" fmla="*/ 210004 h 3492000"/>
              <a:gd name="connsiteX6" fmla="*/ 1018537 w 1099025"/>
              <a:gd name="connsiteY6" fmla="*/ 3281996 h 3492000"/>
              <a:gd name="connsiteX7" fmla="*/ 1080046 w 1099025"/>
              <a:gd name="connsiteY7" fmla="*/ 3430491 h 3492000"/>
              <a:gd name="connsiteX8" fmla="*/ 1099025 w 1099025"/>
              <a:gd name="connsiteY8" fmla="*/ 3443287 h 3492000"/>
              <a:gd name="connsiteX9" fmla="*/ 1051251 w 1099025"/>
              <a:gd name="connsiteY9" fmla="*/ 3475497 h 3492000"/>
              <a:gd name="connsiteX10" fmla="*/ 969508 w 1099025"/>
              <a:gd name="connsiteY10" fmla="*/ 3492000 h 3492000"/>
              <a:gd name="connsiteX11" fmla="*/ 129516 w 1099025"/>
              <a:gd name="connsiteY11" fmla="*/ 3492000 h 3492000"/>
              <a:gd name="connsiteX12" fmla="*/ 47773 w 1099025"/>
              <a:gd name="connsiteY12" fmla="*/ 3475497 h 3492000"/>
              <a:gd name="connsiteX13" fmla="*/ 0 w 1099025"/>
              <a:gd name="connsiteY13" fmla="*/ 3443287 h 3492000"/>
              <a:gd name="connsiteX14" fmla="*/ 18978 w 1099025"/>
              <a:gd name="connsiteY14" fmla="*/ 3430491 h 3492000"/>
              <a:gd name="connsiteX15" fmla="*/ 80487 w 1099025"/>
              <a:gd name="connsiteY15" fmla="*/ 3281996 h 3492000"/>
              <a:gd name="connsiteX16" fmla="*/ 80487 w 1099025"/>
              <a:gd name="connsiteY16" fmla="*/ 210004 h 3492000"/>
              <a:gd name="connsiteX17" fmla="*/ 18978 w 1099025"/>
              <a:gd name="connsiteY17" fmla="*/ 61509 h 3492000"/>
              <a:gd name="connsiteX18" fmla="*/ 0 w 1099025"/>
              <a:gd name="connsiteY18" fmla="*/ 48713 h 3492000"/>
              <a:gd name="connsiteX19" fmla="*/ 47773 w 1099025"/>
              <a:gd name="connsiteY19" fmla="*/ 16503 h 3492000"/>
              <a:gd name="connsiteX20" fmla="*/ 129516 w 1099025"/>
              <a:gd name="connsiteY20" fmla="*/ 0 h 34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9025" h="3492000">
                <a:moveTo>
                  <a:pt x="129516" y="0"/>
                </a:moveTo>
                <a:lnTo>
                  <a:pt x="969508" y="0"/>
                </a:lnTo>
                <a:cubicBezTo>
                  <a:pt x="998504" y="0"/>
                  <a:pt x="1026127" y="5876"/>
                  <a:pt x="1051251" y="16503"/>
                </a:cubicBezTo>
                <a:lnTo>
                  <a:pt x="1099025" y="48713"/>
                </a:lnTo>
                <a:lnTo>
                  <a:pt x="1080046" y="61509"/>
                </a:lnTo>
                <a:cubicBezTo>
                  <a:pt x="1042043" y="99512"/>
                  <a:pt x="1018537" y="152013"/>
                  <a:pt x="1018537" y="210004"/>
                </a:cubicBezTo>
                <a:lnTo>
                  <a:pt x="1018537" y="3281996"/>
                </a:lnTo>
                <a:cubicBezTo>
                  <a:pt x="1018537" y="3339987"/>
                  <a:pt x="1042043" y="3392488"/>
                  <a:pt x="1080046" y="3430491"/>
                </a:cubicBezTo>
                <a:lnTo>
                  <a:pt x="1099025" y="3443287"/>
                </a:lnTo>
                <a:lnTo>
                  <a:pt x="1051251" y="3475497"/>
                </a:lnTo>
                <a:cubicBezTo>
                  <a:pt x="1026127" y="3486124"/>
                  <a:pt x="998504" y="3492000"/>
                  <a:pt x="969508" y="3492000"/>
                </a:cubicBezTo>
                <a:lnTo>
                  <a:pt x="129516" y="3492000"/>
                </a:lnTo>
                <a:cubicBezTo>
                  <a:pt x="100521" y="3492000"/>
                  <a:pt x="72898" y="3486124"/>
                  <a:pt x="47773" y="3475497"/>
                </a:cubicBezTo>
                <a:lnTo>
                  <a:pt x="0" y="3443287"/>
                </a:lnTo>
                <a:lnTo>
                  <a:pt x="18978" y="3430491"/>
                </a:lnTo>
                <a:cubicBezTo>
                  <a:pt x="56982" y="3392488"/>
                  <a:pt x="80487" y="3339987"/>
                  <a:pt x="80487" y="3281996"/>
                </a:cubicBezTo>
                <a:lnTo>
                  <a:pt x="80487" y="210004"/>
                </a:lnTo>
                <a:cubicBezTo>
                  <a:pt x="80487" y="152013"/>
                  <a:pt x="56982" y="99512"/>
                  <a:pt x="18978" y="61509"/>
                </a:cubicBezTo>
                <a:lnTo>
                  <a:pt x="0" y="48713"/>
                </a:lnTo>
                <a:lnTo>
                  <a:pt x="47773" y="16503"/>
                </a:lnTo>
                <a:cubicBezTo>
                  <a:pt x="72898" y="5876"/>
                  <a:pt x="100521" y="0"/>
                  <a:pt x="129516" y="0"/>
                </a:cubicBezTo>
                <a:close/>
              </a:path>
            </a:pathLst>
          </a:custGeom>
          <a:solidFill>
            <a:schemeClr val="tx1">
              <a:lumMod val="95000"/>
              <a:alpha val="75000"/>
            </a:schemeClr>
          </a:solidFill>
          <a:ln w="9525" cap="flat" cmpd="sng" algn="ctr">
            <a:solidFill>
              <a:schemeClr val="bg1">
                <a:lumMod val="50000"/>
                <a:lumOff val="50000"/>
              </a:schemeClr>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19" name="Freeform 81"/>
          <p:cNvSpPr/>
          <p:nvPr/>
        </p:nvSpPr>
        <p:spPr>
          <a:xfrm>
            <a:off x="6360162" y="1660315"/>
            <a:ext cx="726842" cy="3079255"/>
          </a:xfrm>
          <a:custGeom>
            <a:avLst/>
            <a:gdLst>
              <a:gd name="connsiteX0" fmla="*/ 129516 w 1099025"/>
              <a:gd name="connsiteY0" fmla="*/ 0 h 3492000"/>
              <a:gd name="connsiteX1" fmla="*/ 969508 w 1099025"/>
              <a:gd name="connsiteY1" fmla="*/ 0 h 3492000"/>
              <a:gd name="connsiteX2" fmla="*/ 1051251 w 1099025"/>
              <a:gd name="connsiteY2" fmla="*/ 16503 h 3492000"/>
              <a:gd name="connsiteX3" fmla="*/ 1099025 w 1099025"/>
              <a:gd name="connsiteY3" fmla="*/ 48714 h 3492000"/>
              <a:gd name="connsiteX4" fmla="*/ 1080047 w 1099025"/>
              <a:gd name="connsiteY4" fmla="*/ 61509 h 3492000"/>
              <a:gd name="connsiteX5" fmla="*/ 1018538 w 1099025"/>
              <a:gd name="connsiteY5" fmla="*/ 210004 h 3492000"/>
              <a:gd name="connsiteX6" fmla="*/ 1018538 w 1099025"/>
              <a:gd name="connsiteY6" fmla="*/ 3281996 h 3492000"/>
              <a:gd name="connsiteX7" fmla="*/ 1080047 w 1099025"/>
              <a:gd name="connsiteY7" fmla="*/ 3430491 h 3492000"/>
              <a:gd name="connsiteX8" fmla="*/ 1099025 w 1099025"/>
              <a:gd name="connsiteY8" fmla="*/ 3443287 h 3492000"/>
              <a:gd name="connsiteX9" fmla="*/ 1051251 w 1099025"/>
              <a:gd name="connsiteY9" fmla="*/ 3475497 h 3492000"/>
              <a:gd name="connsiteX10" fmla="*/ 969508 w 1099025"/>
              <a:gd name="connsiteY10" fmla="*/ 3492000 h 3492000"/>
              <a:gd name="connsiteX11" fmla="*/ 129516 w 1099025"/>
              <a:gd name="connsiteY11" fmla="*/ 3492000 h 3492000"/>
              <a:gd name="connsiteX12" fmla="*/ 47773 w 1099025"/>
              <a:gd name="connsiteY12" fmla="*/ 3475497 h 3492000"/>
              <a:gd name="connsiteX13" fmla="*/ 0 w 1099025"/>
              <a:gd name="connsiteY13" fmla="*/ 3443287 h 3492000"/>
              <a:gd name="connsiteX14" fmla="*/ 18978 w 1099025"/>
              <a:gd name="connsiteY14" fmla="*/ 3430491 h 3492000"/>
              <a:gd name="connsiteX15" fmla="*/ 80487 w 1099025"/>
              <a:gd name="connsiteY15" fmla="*/ 3281996 h 3492000"/>
              <a:gd name="connsiteX16" fmla="*/ 80487 w 1099025"/>
              <a:gd name="connsiteY16" fmla="*/ 210004 h 3492000"/>
              <a:gd name="connsiteX17" fmla="*/ 18978 w 1099025"/>
              <a:gd name="connsiteY17" fmla="*/ 61509 h 3492000"/>
              <a:gd name="connsiteX18" fmla="*/ 0 w 1099025"/>
              <a:gd name="connsiteY18" fmla="*/ 48713 h 3492000"/>
              <a:gd name="connsiteX19" fmla="*/ 47773 w 1099025"/>
              <a:gd name="connsiteY19" fmla="*/ 16503 h 3492000"/>
              <a:gd name="connsiteX20" fmla="*/ 129516 w 1099025"/>
              <a:gd name="connsiteY20" fmla="*/ 0 h 34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9025" h="3492000">
                <a:moveTo>
                  <a:pt x="129516" y="0"/>
                </a:moveTo>
                <a:lnTo>
                  <a:pt x="969508" y="0"/>
                </a:lnTo>
                <a:cubicBezTo>
                  <a:pt x="998504" y="0"/>
                  <a:pt x="1026127" y="5876"/>
                  <a:pt x="1051251" y="16503"/>
                </a:cubicBezTo>
                <a:lnTo>
                  <a:pt x="1099025" y="48714"/>
                </a:lnTo>
                <a:lnTo>
                  <a:pt x="1080047" y="61509"/>
                </a:lnTo>
                <a:cubicBezTo>
                  <a:pt x="1042044" y="99512"/>
                  <a:pt x="1018538" y="152013"/>
                  <a:pt x="1018538" y="210004"/>
                </a:cubicBezTo>
                <a:lnTo>
                  <a:pt x="1018538" y="3281996"/>
                </a:lnTo>
                <a:cubicBezTo>
                  <a:pt x="1018538" y="3339987"/>
                  <a:pt x="1042044" y="3392488"/>
                  <a:pt x="1080047" y="3430491"/>
                </a:cubicBezTo>
                <a:lnTo>
                  <a:pt x="1099025" y="3443287"/>
                </a:lnTo>
                <a:lnTo>
                  <a:pt x="1051251" y="3475497"/>
                </a:lnTo>
                <a:cubicBezTo>
                  <a:pt x="1026127" y="3486124"/>
                  <a:pt x="998504" y="3492000"/>
                  <a:pt x="969508" y="3492000"/>
                </a:cubicBezTo>
                <a:lnTo>
                  <a:pt x="129516" y="3492000"/>
                </a:lnTo>
                <a:cubicBezTo>
                  <a:pt x="100521" y="3492000"/>
                  <a:pt x="72898" y="3486124"/>
                  <a:pt x="47773" y="3475497"/>
                </a:cubicBezTo>
                <a:lnTo>
                  <a:pt x="0" y="3443287"/>
                </a:lnTo>
                <a:lnTo>
                  <a:pt x="18978" y="3430491"/>
                </a:lnTo>
                <a:cubicBezTo>
                  <a:pt x="56982" y="3392488"/>
                  <a:pt x="80487" y="3339987"/>
                  <a:pt x="80487" y="3281996"/>
                </a:cubicBezTo>
                <a:lnTo>
                  <a:pt x="80487" y="210004"/>
                </a:lnTo>
                <a:cubicBezTo>
                  <a:pt x="80487" y="152013"/>
                  <a:pt x="56982" y="99512"/>
                  <a:pt x="18978" y="61509"/>
                </a:cubicBezTo>
                <a:lnTo>
                  <a:pt x="0" y="48713"/>
                </a:lnTo>
                <a:lnTo>
                  <a:pt x="47773" y="16503"/>
                </a:lnTo>
                <a:cubicBezTo>
                  <a:pt x="72898" y="5876"/>
                  <a:pt x="100521" y="0"/>
                  <a:pt x="129516" y="0"/>
                </a:cubicBezTo>
                <a:close/>
              </a:path>
            </a:pathLst>
          </a:custGeom>
          <a:solidFill>
            <a:schemeClr val="tx1">
              <a:lumMod val="95000"/>
              <a:alpha val="75000"/>
            </a:schemeClr>
          </a:solidFill>
          <a:ln w="9525" cap="flat" cmpd="sng" algn="ctr">
            <a:solidFill>
              <a:schemeClr val="bg1">
                <a:lumMod val="50000"/>
                <a:lumOff val="50000"/>
              </a:schemeClr>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20" name="Freeform 82"/>
          <p:cNvSpPr/>
          <p:nvPr/>
        </p:nvSpPr>
        <p:spPr>
          <a:xfrm>
            <a:off x="7087004" y="1660315"/>
            <a:ext cx="780073" cy="3079255"/>
          </a:xfrm>
          <a:custGeom>
            <a:avLst/>
            <a:gdLst>
              <a:gd name="connsiteX0" fmla="*/ 129517 w 1179513"/>
              <a:gd name="connsiteY0" fmla="*/ 0 h 3492000"/>
              <a:gd name="connsiteX1" fmla="*/ 969509 w 1179513"/>
              <a:gd name="connsiteY1" fmla="*/ 0 h 3492000"/>
              <a:gd name="connsiteX2" fmla="*/ 1179513 w 1179513"/>
              <a:gd name="connsiteY2" fmla="*/ 210004 h 3492000"/>
              <a:gd name="connsiteX3" fmla="*/ 1179513 w 1179513"/>
              <a:gd name="connsiteY3" fmla="*/ 3281996 h 3492000"/>
              <a:gd name="connsiteX4" fmla="*/ 969509 w 1179513"/>
              <a:gd name="connsiteY4" fmla="*/ 3492000 h 3492000"/>
              <a:gd name="connsiteX5" fmla="*/ 129517 w 1179513"/>
              <a:gd name="connsiteY5" fmla="*/ 3492000 h 3492000"/>
              <a:gd name="connsiteX6" fmla="*/ 47774 w 1179513"/>
              <a:gd name="connsiteY6" fmla="*/ 3475497 h 3492000"/>
              <a:gd name="connsiteX7" fmla="*/ 0 w 1179513"/>
              <a:gd name="connsiteY7" fmla="*/ 3443287 h 3492000"/>
              <a:gd name="connsiteX8" fmla="*/ 18978 w 1179513"/>
              <a:gd name="connsiteY8" fmla="*/ 3430491 h 3492000"/>
              <a:gd name="connsiteX9" fmla="*/ 80487 w 1179513"/>
              <a:gd name="connsiteY9" fmla="*/ 3281996 h 3492000"/>
              <a:gd name="connsiteX10" fmla="*/ 80487 w 1179513"/>
              <a:gd name="connsiteY10" fmla="*/ 210004 h 3492000"/>
              <a:gd name="connsiteX11" fmla="*/ 18978 w 1179513"/>
              <a:gd name="connsiteY11" fmla="*/ 61509 h 3492000"/>
              <a:gd name="connsiteX12" fmla="*/ 0 w 1179513"/>
              <a:gd name="connsiteY12" fmla="*/ 48714 h 3492000"/>
              <a:gd name="connsiteX13" fmla="*/ 47774 w 1179513"/>
              <a:gd name="connsiteY13" fmla="*/ 16503 h 3492000"/>
              <a:gd name="connsiteX14" fmla="*/ 129517 w 1179513"/>
              <a:gd name="connsiteY14" fmla="*/ 0 h 34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9513" h="3492000">
                <a:moveTo>
                  <a:pt x="129517" y="0"/>
                </a:moveTo>
                <a:lnTo>
                  <a:pt x="969509" y="0"/>
                </a:lnTo>
                <a:cubicBezTo>
                  <a:pt x="1085491" y="0"/>
                  <a:pt x="1179513" y="94022"/>
                  <a:pt x="1179513" y="210004"/>
                </a:cubicBezTo>
                <a:lnTo>
                  <a:pt x="1179513" y="3281996"/>
                </a:lnTo>
                <a:cubicBezTo>
                  <a:pt x="1179513" y="3397978"/>
                  <a:pt x="1085491" y="3492000"/>
                  <a:pt x="969509" y="3492000"/>
                </a:cubicBezTo>
                <a:lnTo>
                  <a:pt x="129517" y="3492000"/>
                </a:lnTo>
                <a:cubicBezTo>
                  <a:pt x="100522" y="3492000"/>
                  <a:pt x="72899" y="3486124"/>
                  <a:pt x="47774" y="3475497"/>
                </a:cubicBezTo>
                <a:lnTo>
                  <a:pt x="0" y="3443287"/>
                </a:lnTo>
                <a:lnTo>
                  <a:pt x="18978" y="3430491"/>
                </a:lnTo>
                <a:cubicBezTo>
                  <a:pt x="56982" y="3392488"/>
                  <a:pt x="80487" y="3339987"/>
                  <a:pt x="80487" y="3281996"/>
                </a:cubicBezTo>
                <a:lnTo>
                  <a:pt x="80487" y="210004"/>
                </a:lnTo>
                <a:cubicBezTo>
                  <a:pt x="80487" y="152013"/>
                  <a:pt x="56982" y="99512"/>
                  <a:pt x="18978" y="61509"/>
                </a:cubicBezTo>
                <a:lnTo>
                  <a:pt x="0" y="48714"/>
                </a:lnTo>
                <a:lnTo>
                  <a:pt x="47774" y="16503"/>
                </a:lnTo>
                <a:cubicBezTo>
                  <a:pt x="72899" y="5876"/>
                  <a:pt x="100522" y="0"/>
                  <a:pt x="129517" y="0"/>
                </a:cubicBezTo>
                <a:close/>
              </a:path>
            </a:pathLst>
          </a:custGeom>
          <a:solidFill>
            <a:schemeClr val="tx1">
              <a:lumMod val="95000"/>
              <a:alpha val="75000"/>
            </a:schemeClr>
          </a:solidFill>
          <a:ln w="9525" cap="flat" cmpd="sng" algn="ctr">
            <a:solidFill>
              <a:schemeClr val="bg1">
                <a:lumMod val="50000"/>
                <a:lumOff val="50000"/>
              </a:schemeClr>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21" name="Diamond 83"/>
          <p:cNvSpPr/>
          <p:nvPr/>
        </p:nvSpPr>
        <p:spPr>
          <a:xfrm>
            <a:off x="4440823" y="3523419"/>
            <a:ext cx="238087" cy="317449"/>
          </a:xfrm>
          <a:prstGeom prst="diamond">
            <a:avLst/>
          </a:prstGeom>
          <a:solidFill>
            <a:schemeClr val="accent5">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22" name="Oval 84"/>
          <p:cNvSpPr/>
          <p:nvPr/>
        </p:nvSpPr>
        <p:spPr>
          <a:xfrm>
            <a:off x="4440823" y="4169860"/>
            <a:ext cx="238087" cy="317449"/>
          </a:xfrm>
          <a:prstGeom prst="ellipse">
            <a:avLst/>
          </a:prstGeom>
          <a:solidFill>
            <a:schemeClr val="accent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23" name="Rectangle 85"/>
          <p:cNvSpPr/>
          <p:nvPr/>
        </p:nvSpPr>
        <p:spPr>
          <a:xfrm>
            <a:off x="5851223" y="2901984"/>
            <a:ext cx="238087" cy="317449"/>
          </a:xfrm>
          <a:prstGeom prst="rect">
            <a:avLst/>
          </a:prstGeom>
          <a:solidFill>
            <a:schemeClr val="accent4"/>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24" name="Diamond 86"/>
          <p:cNvSpPr/>
          <p:nvPr/>
        </p:nvSpPr>
        <p:spPr>
          <a:xfrm>
            <a:off x="5851223" y="3523419"/>
            <a:ext cx="238087" cy="317449"/>
          </a:xfrm>
          <a:prstGeom prst="diamond">
            <a:avLst/>
          </a:prstGeom>
          <a:solidFill>
            <a:schemeClr val="accent5">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25" name="Oval 87"/>
          <p:cNvSpPr/>
          <p:nvPr/>
        </p:nvSpPr>
        <p:spPr>
          <a:xfrm>
            <a:off x="3688741" y="4169860"/>
            <a:ext cx="238087" cy="317449"/>
          </a:xfrm>
          <a:prstGeom prst="ellipse">
            <a:avLst/>
          </a:prstGeom>
          <a:solidFill>
            <a:schemeClr val="accent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26" name="Flowchart: Merge 88"/>
          <p:cNvSpPr/>
          <p:nvPr/>
        </p:nvSpPr>
        <p:spPr>
          <a:xfrm>
            <a:off x="4440823" y="2302907"/>
            <a:ext cx="238087" cy="317449"/>
          </a:xfrm>
          <a:prstGeom prst="flowChartMerge">
            <a:avLst/>
          </a:prstGeom>
          <a:solidFill>
            <a:schemeClr val="tx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27" name="Rectangle 89"/>
          <p:cNvSpPr/>
          <p:nvPr/>
        </p:nvSpPr>
        <p:spPr>
          <a:xfrm>
            <a:off x="3688741" y="2901984"/>
            <a:ext cx="238087" cy="317449"/>
          </a:xfrm>
          <a:prstGeom prst="rect">
            <a:avLst/>
          </a:prstGeom>
          <a:solidFill>
            <a:schemeClr val="accent4"/>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28" name="Diamond 90"/>
          <p:cNvSpPr/>
          <p:nvPr/>
        </p:nvSpPr>
        <p:spPr>
          <a:xfrm>
            <a:off x="3688741" y="3523419"/>
            <a:ext cx="238087" cy="317449"/>
          </a:xfrm>
          <a:prstGeom prst="diamond">
            <a:avLst/>
          </a:prstGeom>
          <a:solidFill>
            <a:schemeClr val="accent5">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29" name="Oval 91"/>
          <p:cNvSpPr/>
          <p:nvPr/>
        </p:nvSpPr>
        <p:spPr>
          <a:xfrm>
            <a:off x="5144065" y="4169860"/>
            <a:ext cx="238087" cy="317449"/>
          </a:xfrm>
          <a:prstGeom prst="ellipse">
            <a:avLst/>
          </a:prstGeom>
          <a:solidFill>
            <a:schemeClr val="accent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30" name="Flowchart: Merge 92"/>
          <p:cNvSpPr/>
          <p:nvPr/>
        </p:nvSpPr>
        <p:spPr>
          <a:xfrm>
            <a:off x="3688741" y="2302907"/>
            <a:ext cx="238087" cy="317449"/>
          </a:xfrm>
          <a:prstGeom prst="flowChartMerge">
            <a:avLst/>
          </a:prstGeom>
          <a:solidFill>
            <a:schemeClr val="tx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31" name="Rectangle 93"/>
          <p:cNvSpPr/>
          <p:nvPr/>
        </p:nvSpPr>
        <p:spPr>
          <a:xfrm>
            <a:off x="4440823" y="2901984"/>
            <a:ext cx="238087" cy="317449"/>
          </a:xfrm>
          <a:prstGeom prst="rect">
            <a:avLst/>
          </a:prstGeom>
          <a:solidFill>
            <a:schemeClr val="accent4"/>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32" name="Diamond 94"/>
          <p:cNvSpPr/>
          <p:nvPr/>
        </p:nvSpPr>
        <p:spPr>
          <a:xfrm>
            <a:off x="5144065" y="3523419"/>
            <a:ext cx="238087" cy="317449"/>
          </a:xfrm>
          <a:prstGeom prst="diamond">
            <a:avLst/>
          </a:prstGeom>
          <a:solidFill>
            <a:schemeClr val="accent5">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33" name="Oval 95"/>
          <p:cNvSpPr/>
          <p:nvPr/>
        </p:nvSpPr>
        <p:spPr>
          <a:xfrm>
            <a:off x="5851223" y="4169860"/>
            <a:ext cx="238087" cy="317449"/>
          </a:xfrm>
          <a:prstGeom prst="ellipse">
            <a:avLst/>
          </a:prstGeom>
          <a:solidFill>
            <a:schemeClr val="accent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34" name="Flowchart: Merge 96"/>
          <p:cNvSpPr/>
          <p:nvPr/>
        </p:nvSpPr>
        <p:spPr>
          <a:xfrm>
            <a:off x="5144065" y="2302907"/>
            <a:ext cx="238087" cy="317449"/>
          </a:xfrm>
          <a:prstGeom prst="flowChartMerge">
            <a:avLst/>
          </a:prstGeom>
          <a:solidFill>
            <a:schemeClr val="tx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35" name="Rectangle 97"/>
          <p:cNvSpPr/>
          <p:nvPr/>
        </p:nvSpPr>
        <p:spPr>
          <a:xfrm>
            <a:off x="6599534" y="2901984"/>
            <a:ext cx="238087" cy="317449"/>
          </a:xfrm>
          <a:prstGeom prst="rect">
            <a:avLst/>
          </a:prstGeom>
          <a:solidFill>
            <a:schemeClr val="accent4"/>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36" name="Flowchart: Merge 98"/>
          <p:cNvSpPr/>
          <p:nvPr/>
        </p:nvSpPr>
        <p:spPr>
          <a:xfrm>
            <a:off x="7340978" y="2302907"/>
            <a:ext cx="238087" cy="317449"/>
          </a:xfrm>
          <a:prstGeom prst="flowChartMerge">
            <a:avLst/>
          </a:prstGeom>
          <a:solidFill>
            <a:schemeClr val="tx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37" name="Flowchart: Merge 99"/>
          <p:cNvSpPr/>
          <p:nvPr/>
        </p:nvSpPr>
        <p:spPr>
          <a:xfrm>
            <a:off x="6599534" y="2302907"/>
            <a:ext cx="238087" cy="317449"/>
          </a:xfrm>
          <a:prstGeom prst="flowChartMerge">
            <a:avLst/>
          </a:prstGeom>
          <a:solidFill>
            <a:schemeClr val="tx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38" name="Flowchart: Merge 100"/>
          <p:cNvSpPr/>
          <p:nvPr/>
        </p:nvSpPr>
        <p:spPr>
          <a:xfrm>
            <a:off x="5851223" y="2302907"/>
            <a:ext cx="238087" cy="317449"/>
          </a:xfrm>
          <a:prstGeom prst="flowChartMerge">
            <a:avLst/>
          </a:prstGeom>
          <a:solidFill>
            <a:schemeClr val="tx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39" name="Rectangle 101"/>
          <p:cNvSpPr/>
          <p:nvPr/>
        </p:nvSpPr>
        <p:spPr>
          <a:xfrm>
            <a:off x="7340978" y="2901984"/>
            <a:ext cx="238087" cy="317449"/>
          </a:xfrm>
          <a:prstGeom prst="rect">
            <a:avLst/>
          </a:prstGeom>
          <a:solidFill>
            <a:schemeClr val="accent4"/>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0" name="Rectangle 102"/>
          <p:cNvSpPr/>
          <p:nvPr/>
        </p:nvSpPr>
        <p:spPr>
          <a:xfrm>
            <a:off x="5144065" y="2901984"/>
            <a:ext cx="238087" cy="317449"/>
          </a:xfrm>
          <a:prstGeom prst="rect">
            <a:avLst/>
          </a:prstGeom>
          <a:solidFill>
            <a:schemeClr val="accent4"/>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1" name="Diamond 103"/>
          <p:cNvSpPr/>
          <p:nvPr/>
        </p:nvSpPr>
        <p:spPr>
          <a:xfrm>
            <a:off x="6599534" y="3523419"/>
            <a:ext cx="238087" cy="317449"/>
          </a:xfrm>
          <a:prstGeom prst="diamond">
            <a:avLst/>
          </a:prstGeom>
          <a:solidFill>
            <a:schemeClr val="accent5">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2" name="Diamond 104"/>
          <p:cNvSpPr/>
          <p:nvPr/>
        </p:nvSpPr>
        <p:spPr>
          <a:xfrm>
            <a:off x="7340978" y="3523419"/>
            <a:ext cx="238087" cy="317449"/>
          </a:xfrm>
          <a:prstGeom prst="diamond">
            <a:avLst/>
          </a:prstGeom>
          <a:solidFill>
            <a:schemeClr val="accent5">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3" name="Oval 105"/>
          <p:cNvSpPr/>
          <p:nvPr/>
        </p:nvSpPr>
        <p:spPr>
          <a:xfrm>
            <a:off x="6599534" y="4169860"/>
            <a:ext cx="238087" cy="317449"/>
          </a:xfrm>
          <a:prstGeom prst="ellipse">
            <a:avLst/>
          </a:prstGeom>
          <a:solidFill>
            <a:schemeClr val="accent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4" name="Oval 106"/>
          <p:cNvSpPr/>
          <p:nvPr/>
        </p:nvSpPr>
        <p:spPr>
          <a:xfrm>
            <a:off x="7340978" y="4169860"/>
            <a:ext cx="238087" cy="317449"/>
          </a:xfrm>
          <a:prstGeom prst="ellipse">
            <a:avLst/>
          </a:prstGeom>
          <a:solidFill>
            <a:schemeClr val="accent2">
              <a:lumMod val="60000"/>
              <a:lumOff val="40000"/>
            </a:schemeClr>
          </a:solidFill>
          <a:ln w="12700" cap="flat" cmpd="sng" algn="ctr">
            <a:no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5" name="Freeform 107"/>
          <p:cNvSpPr/>
          <p:nvPr/>
        </p:nvSpPr>
        <p:spPr>
          <a:xfrm>
            <a:off x="4116432" y="1703271"/>
            <a:ext cx="115489" cy="2993344"/>
          </a:xfrm>
          <a:custGeom>
            <a:avLst/>
            <a:gdLst>
              <a:gd name="connsiteX0" fmla="*/ 80488 w 160975"/>
              <a:gd name="connsiteY0" fmla="*/ 0 h 3394574"/>
              <a:gd name="connsiteX1" fmla="*/ 99466 w 160975"/>
              <a:gd name="connsiteY1" fmla="*/ 12796 h 3394574"/>
              <a:gd name="connsiteX2" fmla="*/ 160975 w 160975"/>
              <a:gd name="connsiteY2" fmla="*/ 161291 h 3394574"/>
              <a:gd name="connsiteX3" fmla="*/ 160975 w 160975"/>
              <a:gd name="connsiteY3" fmla="*/ 3233283 h 3394574"/>
              <a:gd name="connsiteX4" fmla="*/ 99466 w 160975"/>
              <a:gd name="connsiteY4" fmla="*/ 3381778 h 3394574"/>
              <a:gd name="connsiteX5" fmla="*/ 80488 w 160975"/>
              <a:gd name="connsiteY5" fmla="*/ 3394574 h 3394574"/>
              <a:gd name="connsiteX6" fmla="*/ 61509 w 160975"/>
              <a:gd name="connsiteY6" fmla="*/ 3381778 h 3394574"/>
              <a:gd name="connsiteX7" fmla="*/ 0 w 160975"/>
              <a:gd name="connsiteY7" fmla="*/ 3233283 h 3394574"/>
              <a:gd name="connsiteX8" fmla="*/ 0 w 160975"/>
              <a:gd name="connsiteY8" fmla="*/ 161291 h 3394574"/>
              <a:gd name="connsiteX9" fmla="*/ 61509 w 160975"/>
              <a:gd name="connsiteY9" fmla="*/ 12796 h 3394574"/>
              <a:gd name="connsiteX10" fmla="*/ 80488 w 160975"/>
              <a:gd name="connsiteY10" fmla="*/ 0 h 339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975" h="3394574">
                <a:moveTo>
                  <a:pt x="80488" y="0"/>
                </a:moveTo>
                <a:lnTo>
                  <a:pt x="99466" y="12796"/>
                </a:lnTo>
                <a:cubicBezTo>
                  <a:pt x="137470" y="50799"/>
                  <a:pt x="160975" y="103300"/>
                  <a:pt x="160975" y="161291"/>
                </a:cubicBezTo>
                <a:lnTo>
                  <a:pt x="160975" y="3233283"/>
                </a:lnTo>
                <a:cubicBezTo>
                  <a:pt x="160975" y="3291274"/>
                  <a:pt x="137470" y="3343775"/>
                  <a:pt x="99466" y="3381778"/>
                </a:cubicBezTo>
                <a:lnTo>
                  <a:pt x="80488" y="3394574"/>
                </a:lnTo>
                <a:lnTo>
                  <a:pt x="61509" y="3381778"/>
                </a:lnTo>
                <a:cubicBezTo>
                  <a:pt x="23506" y="3343775"/>
                  <a:pt x="0" y="3291274"/>
                  <a:pt x="0" y="3233283"/>
                </a:cubicBezTo>
                <a:lnTo>
                  <a:pt x="0" y="161291"/>
                </a:lnTo>
                <a:cubicBezTo>
                  <a:pt x="0" y="103300"/>
                  <a:pt x="23506" y="50799"/>
                  <a:pt x="61509" y="12796"/>
                </a:cubicBezTo>
                <a:lnTo>
                  <a:pt x="80488" y="0"/>
                </a:lnTo>
                <a:close/>
              </a:path>
            </a:pathLst>
          </a:custGeom>
          <a:solidFill>
            <a:schemeClr val="tx1">
              <a:lumMod val="95000"/>
              <a:alpha val="75000"/>
            </a:schemeClr>
          </a:solidFill>
          <a:ln w="9525" cap="flat" cmpd="sng" algn="ctr">
            <a:solidFill>
              <a:schemeClr val="bg1">
                <a:lumMod val="50000"/>
                <a:lumOff val="50000"/>
              </a:schemeClr>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6" name="Freeform 108"/>
          <p:cNvSpPr/>
          <p:nvPr/>
        </p:nvSpPr>
        <p:spPr>
          <a:xfrm>
            <a:off x="4854427" y="1703271"/>
            <a:ext cx="105117" cy="2993344"/>
          </a:xfrm>
          <a:custGeom>
            <a:avLst/>
            <a:gdLst>
              <a:gd name="connsiteX0" fmla="*/ 80488 w 160975"/>
              <a:gd name="connsiteY0" fmla="*/ 0 h 3394574"/>
              <a:gd name="connsiteX1" fmla="*/ 99466 w 160975"/>
              <a:gd name="connsiteY1" fmla="*/ 12796 h 3394574"/>
              <a:gd name="connsiteX2" fmla="*/ 160975 w 160975"/>
              <a:gd name="connsiteY2" fmla="*/ 161291 h 3394574"/>
              <a:gd name="connsiteX3" fmla="*/ 160975 w 160975"/>
              <a:gd name="connsiteY3" fmla="*/ 3233283 h 3394574"/>
              <a:gd name="connsiteX4" fmla="*/ 99466 w 160975"/>
              <a:gd name="connsiteY4" fmla="*/ 3381778 h 3394574"/>
              <a:gd name="connsiteX5" fmla="*/ 80488 w 160975"/>
              <a:gd name="connsiteY5" fmla="*/ 3394574 h 3394574"/>
              <a:gd name="connsiteX6" fmla="*/ 61509 w 160975"/>
              <a:gd name="connsiteY6" fmla="*/ 3381778 h 3394574"/>
              <a:gd name="connsiteX7" fmla="*/ 0 w 160975"/>
              <a:gd name="connsiteY7" fmla="*/ 3233283 h 3394574"/>
              <a:gd name="connsiteX8" fmla="*/ 0 w 160975"/>
              <a:gd name="connsiteY8" fmla="*/ 161291 h 3394574"/>
              <a:gd name="connsiteX9" fmla="*/ 61509 w 160975"/>
              <a:gd name="connsiteY9" fmla="*/ 12796 h 3394574"/>
              <a:gd name="connsiteX10" fmla="*/ 80488 w 160975"/>
              <a:gd name="connsiteY10" fmla="*/ 0 h 339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975" h="3394574">
                <a:moveTo>
                  <a:pt x="80488" y="0"/>
                </a:moveTo>
                <a:lnTo>
                  <a:pt x="99466" y="12796"/>
                </a:lnTo>
                <a:cubicBezTo>
                  <a:pt x="137470" y="50799"/>
                  <a:pt x="160975" y="103300"/>
                  <a:pt x="160975" y="161291"/>
                </a:cubicBezTo>
                <a:lnTo>
                  <a:pt x="160975" y="3233283"/>
                </a:lnTo>
                <a:cubicBezTo>
                  <a:pt x="160975" y="3291274"/>
                  <a:pt x="137470" y="3343775"/>
                  <a:pt x="99466" y="3381778"/>
                </a:cubicBezTo>
                <a:lnTo>
                  <a:pt x="80488" y="3394574"/>
                </a:lnTo>
                <a:lnTo>
                  <a:pt x="61509" y="3381778"/>
                </a:lnTo>
                <a:cubicBezTo>
                  <a:pt x="23506" y="3343775"/>
                  <a:pt x="0" y="3291274"/>
                  <a:pt x="0" y="3233283"/>
                </a:cubicBezTo>
                <a:lnTo>
                  <a:pt x="0" y="161291"/>
                </a:lnTo>
                <a:cubicBezTo>
                  <a:pt x="0" y="103300"/>
                  <a:pt x="23506" y="50799"/>
                  <a:pt x="61509" y="12796"/>
                </a:cubicBezTo>
                <a:lnTo>
                  <a:pt x="80488" y="0"/>
                </a:lnTo>
                <a:close/>
              </a:path>
            </a:pathLst>
          </a:custGeom>
          <a:solidFill>
            <a:schemeClr val="tx1">
              <a:lumMod val="95000"/>
              <a:alpha val="75000"/>
            </a:schemeClr>
          </a:solidFill>
          <a:ln w="9525" cap="flat" cmpd="sng" algn="ctr">
            <a:solidFill>
              <a:schemeClr val="bg1">
                <a:lumMod val="50000"/>
                <a:lumOff val="50000"/>
              </a:schemeClr>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7" name="Freeform 109"/>
          <p:cNvSpPr/>
          <p:nvPr/>
        </p:nvSpPr>
        <p:spPr>
          <a:xfrm>
            <a:off x="7033466" y="1703277"/>
            <a:ext cx="109189" cy="2993343"/>
          </a:xfrm>
          <a:custGeom>
            <a:avLst/>
            <a:gdLst>
              <a:gd name="connsiteX0" fmla="*/ 80487 w 160974"/>
              <a:gd name="connsiteY0" fmla="*/ 0 h 3394573"/>
              <a:gd name="connsiteX1" fmla="*/ 99465 w 160974"/>
              <a:gd name="connsiteY1" fmla="*/ 12795 h 3394573"/>
              <a:gd name="connsiteX2" fmla="*/ 160974 w 160974"/>
              <a:gd name="connsiteY2" fmla="*/ 161290 h 3394573"/>
              <a:gd name="connsiteX3" fmla="*/ 160974 w 160974"/>
              <a:gd name="connsiteY3" fmla="*/ 3233282 h 3394573"/>
              <a:gd name="connsiteX4" fmla="*/ 99465 w 160974"/>
              <a:gd name="connsiteY4" fmla="*/ 3381777 h 3394573"/>
              <a:gd name="connsiteX5" fmla="*/ 80487 w 160974"/>
              <a:gd name="connsiteY5" fmla="*/ 3394573 h 3394573"/>
              <a:gd name="connsiteX6" fmla="*/ 61509 w 160974"/>
              <a:gd name="connsiteY6" fmla="*/ 3381777 h 3394573"/>
              <a:gd name="connsiteX7" fmla="*/ 0 w 160974"/>
              <a:gd name="connsiteY7" fmla="*/ 3233282 h 3394573"/>
              <a:gd name="connsiteX8" fmla="*/ 0 w 160974"/>
              <a:gd name="connsiteY8" fmla="*/ 161290 h 3394573"/>
              <a:gd name="connsiteX9" fmla="*/ 61509 w 160974"/>
              <a:gd name="connsiteY9" fmla="*/ 12795 h 3394573"/>
              <a:gd name="connsiteX10" fmla="*/ 80487 w 160974"/>
              <a:gd name="connsiteY10" fmla="*/ 0 h 339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974" h="3394573">
                <a:moveTo>
                  <a:pt x="80487" y="0"/>
                </a:moveTo>
                <a:lnTo>
                  <a:pt x="99465" y="12795"/>
                </a:lnTo>
                <a:cubicBezTo>
                  <a:pt x="137469" y="50798"/>
                  <a:pt x="160974" y="103299"/>
                  <a:pt x="160974" y="161290"/>
                </a:cubicBezTo>
                <a:lnTo>
                  <a:pt x="160974" y="3233282"/>
                </a:lnTo>
                <a:cubicBezTo>
                  <a:pt x="160974" y="3291273"/>
                  <a:pt x="137469" y="3343774"/>
                  <a:pt x="99465" y="3381777"/>
                </a:cubicBezTo>
                <a:lnTo>
                  <a:pt x="80487" y="3394573"/>
                </a:lnTo>
                <a:lnTo>
                  <a:pt x="61509" y="3381777"/>
                </a:lnTo>
                <a:cubicBezTo>
                  <a:pt x="23506" y="3343774"/>
                  <a:pt x="0" y="3291273"/>
                  <a:pt x="0" y="3233282"/>
                </a:cubicBezTo>
                <a:lnTo>
                  <a:pt x="0" y="161290"/>
                </a:lnTo>
                <a:cubicBezTo>
                  <a:pt x="0" y="103299"/>
                  <a:pt x="23506" y="50798"/>
                  <a:pt x="61509" y="12795"/>
                </a:cubicBezTo>
                <a:lnTo>
                  <a:pt x="80487" y="0"/>
                </a:lnTo>
                <a:close/>
              </a:path>
            </a:pathLst>
          </a:custGeom>
          <a:solidFill>
            <a:schemeClr val="tx1">
              <a:lumMod val="95000"/>
              <a:alpha val="75000"/>
            </a:schemeClr>
          </a:solidFill>
          <a:ln w="9525" cap="flat" cmpd="sng" algn="ctr">
            <a:solidFill>
              <a:schemeClr val="bg1">
                <a:lumMod val="50000"/>
                <a:lumOff val="50000"/>
              </a:schemeClr>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8" name="Freeform 110"/>
          <p:cNvSpPr/>
          <p:nvPr/>
        </p:nvSpPr>
        <p:spPr>
          <a:xfrm>
            <a:off x="5578311" y="1703271"/>
            <a:ext cx="113389" cy="2993344"/>
          </a:xfrm>
          <a:custGeom>
            <a:avLst/>
            <a:gdLst>
              <a:gd name="connsiteX0" fmla="*/ 80488 w 160975"/>
              <a:gd name="connsiteY0" fmla="*/ 0 h 3394574"/>
              <a:gd name="connsiteX1" fmla="*/ 99466 w 160975"/>
              <a:gd name="connsiteY1" fmla="*/ 12796 h 3394574"/>
              <a:gd name="connsiteX2" fmla="*/ 160975 w 160975"/>
              <a:gd name="connsiteY2" fmla="*/ 161291 h 3394574"/>
              <a:gd name="connsiteX3" fmla="*/ 160975 w 160975"/>
              <a:gd name="connsiteY3" fmla="*/ 3233283 h 3394574"/>
              <a:gd name="connsiteX4" fmla="*/ 99466 w 160975"/>
              <a:gd name="connsiteY4" fmla="*/ 3381778 h 3394574"/>
              <a:gd name="connsiteX5" fmla="*/ 80488 w 160975"/>
              <a:gd name="connsiteY5" fmla="*/ 3394574 h 3394574"/>
              <a:gd name="connsiteX6" fmla="*/ 61509 w 160975"/>
              <a:gd name="connsiteY6" fmla="*/ 3381778 h 3394574"/>
              <a:gd name="connsiteX7" fmla="*/ 0 w 160975"/>
              <a:gd name="connsiteY7" fmla="*/ 3233283 h 3394574"/>
              <a:gd name="connsiteX8" fmla="*/ 0 w 160975"/>
              <a:gd name="connsiteY8" fmla="*/ 161291 h 3394574"/>
              <a:gd name="connsiteX9" fmla="*/ 61509 w 160975"/>
              <a:gd name="connsiteY9" fmla="*/ 12796 h 3394574"/>
              <a:gd name="connsiteX10" fmla="*/ 80488 w 160975"/>
              <a:gd name="connsiteY10" fmla="*/ 0 h 339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975" h="3394574">
                <a:moveTo>
                  <a:pt x="80488" y="0"/>
                </a:moveTo>
                <a:lnTo>
                  <a:pt x="99466" y="12796"/>
                </a:lnTo>
                <a:cubicBezTo>
                  <a:pt x="137470" y="50799"/>
                  <a:pt x="160975" y="103300"/>
                  <a:pt x="160975" y="161291"/>
                </a:cubicBezTo>
                <a:lnTo>
                  <a:pt x="160975" y="3233283"/>
                </a:lnTo>
                <a:cubicBezTo>
                  <a:pt x="160975" y="3291274"/>
                  <a:pt x="137470" y="3343775"/>
                  <a:pt x="99466" y="3381778"/>
                </a:cubicBezTo>
                <a:lnTo>
                  <a:pt x="80488" y="3394574"/>
                </a:lnTo>
                <a:lnTo>
                  <a:pt x="61509" y="3381778"/>
                </a:lnTo>
                <a:cubicBezTo>
                  <a:pt x="23506" y="3343775"/>
                  <a:pt x="0" y="3291274"/>
                  <a:pt x="0" y="3233283"/>
                </a:cubicBezTo>
                <a:lnTo>
                  <a:pt x="0" y="161291"/>
                </a:lnTo>
                <a:cubicBezTo>
                  <a:pt x="0" y="103300"/>
                  <a:pt x="23506" y="50799"/>
                  <a:pt x="61509" y="12796"/>
                </a:cubicBezTo>
                <a:lnTo>
                  <a:pt x="80488" y="0"/>
                </a:lnTo>
                <a:close/>
              </a:path>
            </a:pathLst>
          </a:custGeom>
          <a:solidFill>
            <a:schemeClr val="tx1">
              <a:lumMod val="95000"/>
              <a:alpha val="75000"/>
            </a:schemeClr>
          </a:solidFill>
          <a:ln w="9525" cap="flat" cmpd="sng" algn="ctr">
            <a:solidFill>
              <a:schemeClr val="bg1">
                <a:lumMod val="50000"/>
                <a:lumOff val="50000"/>
              </a:schemeClr>
            </a:solidFill>
            <a:prstDash val="solid"/>
            <a:miter lim="800000"/>
          </a:ln>
          <a:effectLst/>
        </p:spPr>
        <p:txBody>
          <a:bodyPr rtlCol="0" anchor="ctr"/>
          <a:lstStyle/>
          <a:p>
            <a:pPr algn="ctr">
              <a:defRPr/>
            </a:pPr>
            <a:endParaRPr lang="en-GB" kern="0">
              <a:solidFill>
                <a:prstClr val="white"/>
              </a:solidFill>
              <a:latin typeface="Calibri" panose="020F0502020204030204"/>
            </a:endParaRPr>
          </a:p>
        </p:txBody>
      </p:sp>
      <p:sp>
        <p:nvSpPr>
          <p:cNvPr id="49" name="TextBox 111"/>
          <p:cNvSpPr txBox="1"/>
          <p:nvPr/>
        </p:nvSpPr>
        <p:spPr>
          <a:xfrm>
            <a:off x="1653757" y="2371999"/>
            <a:ext cx="598562" cy="161583"/>
          </a:xfrm>
          <a:prstGeom prst="rect">
            <a:avLst/>
          </a:prstGeom>
          <a:noFill/>
        </p:spPr>
        <p:txBody>
          <a:bodyPr wrap="none" lIns="0" tIns="0" rIns="0" bIns="0" rtlCol="0" anchor="ctr" anchorCtr="0">
            <a:noAutofit/>
          </a:bodyPr>
          <a:lstStyle/>
          <a:p>
            <a:pPr>
              <a:lnSpc>
                <a:spcPct val="70000"/>
              </a:lnSpc>
              <a:defRPr/>
            </a:pPr>
            <a:r>
              <a:rPr lang="en-GB" sz="1500" dirty="0" err="1">
                <a:solidFill>
                  <a:prstClr val="black"/>
                </a:solidFill>
                <a:latin typeface="Calibri" panose="020F0502020204030204"/>
              </a:rPr>
              <a:t>Hallinta</a:t>
            </a:r>
            <a:endParaRPr lang="en-GB" sz="1500" dirty="0">
              <a:solidFill>
                <a:prstClr val="black"/>
              </a:solidFill>
              <a:latin typeface="Calibri" panose="020F0502020204030204"/>
            </a:endParaRPr>
          </a:p>
        </p:txBody>
      </p:sp>
      <p:sp>
        <p:nvSpPr>
          <p:cNvPr id="50" name="TextBox 112"/>
          <p:cNvSpPr txBox="1"/>
          <p:nvPr/>
        </p:nvSpPr>
        <p:spPr>
          <a:xfrm>
            <a:off x="1669884" y="3019278"/>
            <a:ext cx="1749790" cy="161583"/>
          </a:xfrm>
          <a:prstGeom prst="rect">
            <a:avLst/>
          </a:prstGeom>
          <a:noFill/>
        </p:spPr>
        <p:txBody>
          <a:bodyPr wrap="square" lIns="0" tIns="0" rIns="0" bIns="0" rtlCol="0" anchor="ctr" anchorCtr="0">
            <a:noAutofit/>
          </a:bodyPr>
          <a:lstStyle/>
          <a:p>
            <a:pPr>
              <a:lnSpc>
                <a:spcPct val="70000"/>
              </a:lnSpc>
              <a:defRPr/>
            </a:pPr>
            <a:r>
              <a:rPr lang="en-GB" sz="1500" dirty="0" err="1">
                <a:solidFill>
                  <a:prstClr val="black"/>
                </a:solidFill>
                <a:latin typeface="Calibri" panose="020F0502020204030204"/>
              </a:rPr>
              <a:t>Taluus</a:t>
            </a:r>
            <a:r>
              <a:rPr lang="en-GB" sz="1500" dirty="0">
                <a:solidFill>
                  <a:prstClr val="black"/>
                </a:solidFill>
                <a:latin typeface="Calibri" panose="020F0502020204030204"/>
              </a:rPr>
              <a:t> </a:t>
            </a:r>
            <a:r>
              <a:rPr lang="en-GB" sz="1500" dirty="0" err="1">
                <a:solidFill>
                  <a:prstClr val="black"/>
                </a:solidFill>
                <a:latin typeface="Calibri" panose="020F0502020204030204"/>
              </a:rPr>
              <a:t>ja</a:t>
            </a:r>
            <a:r>
              <a:rPr lang="en-GB" sz="1500" dirty="0">
                <a:solidFill>
                  <a:prstClr val="black"/>
                </a:solidFill>
                <a:latin typeface="Calibri" panose="020F0502020204030204"/>
              </a:rPr>
              <a:t> </a:t>
            </a:r>
            <a:r>
              <a:rPr lang="en-GB" sz="1500" dirty="0" err="1">
                <a:solidFill>
                  <a:prstClr val="black"/>
                </a:solidFill>
                <a:latin typeface="Calibri" panose="020F0502020204030204"/>
              </a:rPr>
              <a:t>rahoitus</a:t>
            </a:r>
            <a:endParaRPr lang="en-GB" sz="1500" dirty="0">
              <a:solidFill>
                <a:prstClr val="black"/>
              </a:solidFill>
              <a:latin typeface="Calibri" panose="020F0502020204030204"/>
            </a:endParaRPr>
          </a:p>
        </p:txBody>
      </p:sp>
      <p:sp>
        <p:nvSpPr>
          <p:cNvPr id="51" name="TextBox 113"/>
          <p:cNvSpPr txBox="1"/>
          <p:nvPr/>
        </p:nvSpPr>
        <p:spPr>
          <a:xfrm>
            <a:off x="1653757" y="3582302"/>
            <a:ext cx="1511376" cy="323165"/>
          </a:xfrm>
          <a:prstGeom prst="rect">
            <a:avLst/>
          </a:prstGeom>
          <a:noFill/>
        </p:spPr>
        <p:txBody>
          <a:bodyPr wrap="none" lIns="0" tIns="0" rIns="0" bIns="0" rtlCol="0" anchor="ctr" anchorCtr="0">
            <a:noAutofit/>
          </a:bodyPr>
          <a:lstStyle/>
          <a:p>
            <a:pPr>
              <a:lnSpc>
                <a:spcPct val="70000"/>
              </a:lnSpc>
              <a:defRPr/>
            </a:pPr>
            <a:r>
              <a:rPr lang="en-GB" sz="1500" dirty="0" err="1">
                <a:solidFill>
                  <a:prstClr val="black"/>
                </a:solidFill>
                <a:latin typeface="Calibri" panose="020F0502020204030204"/>
              </a:rPr>
              <a:t>Yksilöiden</a:t>
            </a:r>
            <a:r>
              <a:rPr lang="en-GB" sz="1500" dirty="0">
                <a:solidFill>
                  <a:prstClr val="black"/>
                </a:solidFill>
                <a:latin typeface="Calibri" panose="020F0502020204030204"/>
              </a:rPr>
              <a:t> </a:t>
            </a:r>
            <a:r>
              <a:rPr lang="en-GB" sz="1500" dirty="0" err="1">
                <a:solidFill>
                  <a:prstClr val="black"/>
                </a:solidFill>
                <a:latin typeface="Calibri" panose="020F0502020204030204"/>
              </a:rPr>
              <a:t>ja</a:t>
            </a:r>
            <a:r>
              <a:rPr lang="en-GB" sz="1500" dirty="0">
                <a:solidFill>
                  <a:prstClr val="black"/>
                </a:solidFill>
                <a:latin typeface="Calibri" panose="020F0502020204030204"/>
              </a:rPr>
              <a:t> </a:t>
            </a:r>
          </a:p>
          <a:p>
            <a:pPr>
              <a:lnSpc>
                <a:spcPct val="70000"/>
              </a:lnSpc>
              <a:defRPr/>
            </a:pPr>
            <a:r>
              <a:rPr lang="en-GB" sz="1500" dirty="0" err="1">
                <a:solidFill>
                  <a:prstClr val="black"/>
                </a:solidFill>
                <a:latin typeface="Calibri" panose="020F0502020204030204"/>
              </a:rPr>
              <a:t>yhteisöjen</a:t>
            </a:r>
            <a:r>
              <a:rPr lang="en-GB" sz="1500" dirty="0">
                <a:solidFill>
                  <a:prstClr val="black"/>
                </a:solidFill>
                <a:latin typeface="Calibri" panose="020F0502020204030204"/>
              </a:rPr>
              <a:t> </a:t>
            </a:r>
            <a:r>
              <a:rPr lang="en-GB" sz="1500" dirty="0" err="1">
                <a:solidFill>
                  <a:prstClr val="black"/>
                </a:solidFill>
                <a:latin typeface="Calibri" panose="020F0502020204030204"/>
              </a:rPr>
              <a:t>toiminta</a:t>
            </a:r>
            <a:endParaRPr lang="en-GB" sz="1500" dirty="0">
              <a:solidFill>
                <a:prstClr val="black"/>
              </a:solidFill>
              <a:latin typeface="Calibri" panose="020F0502020204030204"/>
            </a:endParaRPr>
          </a:p>
        </p:txBody>
      </p:sp>
      <p:sp>
        <p:nvSpPr>
          <p:cNvPr id="52" name="TextBox 114"/>
          <p:cNvSpPr txBox="1"/>
          <p:nvPr/>
        </p:nvSpPr>
        <p:spPr>
          <a:xfrm>
            <a:off x="1653757" y="4289234"/>
            <a:ext cx="1739021" cy="161583"/>
          </a:xfrm>
          <a:prstGeom prst="rect">
            <a:avLst/>
          </a:prstGeom>
          <a:noFill/>
        </p:spPr>
        <p:txBody>
          <a:bodyPr wrap="square" lIns="0" tIns="0" rIns="0" bIns="0" rtlCol="0" anchor="ctr" anchorCtr="0">
            <a:noAutofit/>
          </a:bodyPr>
          <a:lstStyle/>
          <a:p>
            <a:pPr>
              <a:lnSpc>
                <a:spcPct val="70000"/>
              </a:lnSpc>
              <a:defRPr/>
            </a:pPr>
            <a:r>
              <a:rPr lang="en-GB" sz="1500" dirty="0" err="1">
                <a:solidFill>
                  <a:prstClr val="black"/>
                </a:solidFill>
                <a:latin typeface="Calibri" panose="020F0502020204030204"/>
              </a:rPr>
              <a:t>Tiede</a:t>
            </a:r>
            <a:r>
              <a:rPr lang="en-GB" sz="1500" dirty="0">
                <a:solidFill>
                  <a:prstClr val="black"/>
                </a:solidFill>
                <a:latin typeface="Calibri" panose="020F0502020204030204"/>
              </a:rPr>
              <a:t> ja </a:t>
            </a:r>
            <a:r>
              <a:rPr lang="en-GB" sz="1500" dirty="0" err="1">
                <a:solidFill>
                  <a:prstClr val="black"/>
                </a:solidFill>
                <a:latin typeface="Calibri" panose="020F0502020204030204"/>
              </a:rPr>
              <a:t>teknologia</a:t>
            </a:r>
            <a:endParaRPr lang="en-GB" sz="1500" dirty="0">
              <a:solidFill>
                <a:prstClr val="black"/>
              </a:solidFill>
              <a:latin typeface="Calibri" panose="020F0502020204030204"/>
            </a:endParaRPr>
          </a:p>
        </p:txBody>
      </p:sp>
      <p:grpSp>
        <p:nvGrpSpPr>
          <p:cNvPr id="53" name="Ryhmä 52"/>
          <p:cNvGrpSpPr/>
          <p:nvPr/>
        </p:nvGrpSpPr>
        <p:grpSpPr>
          <a:xfrm>
            <a:off x="3531079" y="2445912"/>
            <a:ext cx="554084" cy="1834880"/>
            <a:chOff x="3531079" y="2042472"/>
            <a:chExt cx="554084" cy="1834880"/>
          </a:xfrm>
        </p:grpSpPr>
        <p:sp>
          <p:nvSpPr>
            <p:cNvPr id="54" name="Arc 115"/>
            <p:cNvSpPr/>
            <p:nvPr/>
          </p:nvSpPr>
          <p:spPr>
            <a:xfrm rot="16200000">
              <a:off x="3135804" y="3041381"/>
              <a:ext cx="1231246" cy="440695"/>
            </a:xfrm>
            <a:prstGeom prst="arc">
              <a:avLst>
                <a:gd name="adj1" fmla="val 11080097"/>
                <a:gd name="adj2" fmla="val 21139915"/>
              </a:avLst>
            </a:prstGeom>
            <a:noFill/>
            <a:ln w="12700" cap="flat" cmpd="sng" algn="ctr">
              <a:solidFill>
                <a:schemeClr val="accent1"/>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sp>
          <p:nvSpPr>
            <p:cNvPr id="55" name="Arc 116"/>
            <p:cNvSpPr/>
            <p:nvPr/>
          </p:nvSpPr>
          <p:spPr>
            <a:xfrm rot="5400000" flipH="1">
              <a:off x="3643292" y="2130997"/>
              <a:ext cx="530396" cy="353346"/>
            </a:xfrm>
            <a:prstGeom prst="arc">
              <a:avLst>
                <a:gd name="adj1" fmla="val 11520260"/>
                <a:gd name="adj2" fmla="val 21550989"/>
              </a:avLst>
            </a:prstGeom>
            <a:noFill/>
            <a:ln w="12700" cap="flat" cmpd="sng" algn="ctr">
              <a:solidFill>
                <a:schemeClr val="accent1"/>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sp>
          <p:nvSpPr>
            <p:cNvPr id="56" name="Arc 117"/>
            <p:cNvSpPr/>
            <p:nvPr/>
          </p:nvSpPr>
          <p:spPr>
            <a:xfrm rot="5400000" flipH="1">
              <a:off x="3603141" y="2818787"/>
              <a:ext cx="566774" cy="353346"/>
            </a:xfrm>
            <a:prstGeom prst="arc">
              <a:avLst>
                <a:gd name="adj1" fmla="val 11073924"/>
                <a:gd name="adj2" fmla="val 21148689"/>
              </a:avLst>
            </a:prstGeom>
            <a:noFill/>
            <a:ln w="12700" cap="flat" cmpd="sng" algn="ctr">
              <a:solidFill>
                <a:schemeClr val="accent1"/>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grpSp>
      <p:grpSp>
        <p:nvGrpSpPr>
          <p:cNvPr id="57" name="Ryhmä 56"/>
          <p:cNvGrpSpPr/>
          <p:nvPr/>
        </p:nvGrpSpPr>
        <p:grpSpPr>
          <a:xfrm>
            <a:off x="4287722" y="2445907"/>
            <a:ext cx="535152" cy="1834885"/>
            <a:chOff x="4287722" y="2042467"/>
            <a:chExt cx="535152" cy="1834885"/>
          </a:xfrm>
        </p:grpSpPr>
        <p:sp>
          <p:nvSpPr>
            <p:cNvPr id="58" name="Arc 118"/>
            <p:cNvSpPr/>
            <p:nvPr/>
          </p:nvSpPr>
          <p:spPr>
            <a:xfrm rot="16200000">
              <a:off x="4181008" y="2829985"/>
              <a:ext cx="566774" cy="353346"/>
            </a:xfrm>
            <a:prstGeom prst="arc">
              <a:avLst>
                <a:gd name="adj1" fmla="val 11073924"/>
                <a:gd name="adj2" fmla="val 21148689"/>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sp>
          <p:nvSpPr>
            <p:cNvPr id="59" name="Arc 119"/>
            <p:cNvSpPr/>
            <p:nvPr/>
          </p:nvSpPr>
          <p:spPr>
            <a:xfrm rot="5400000" flipH="1">
              <a:off x="3702693" y="2757171"/>
              <a:ext cx="1834885" cy="405477"/>
            </a:xfrm>
            <a:prstGeom prst="arc">
              <a:avLst>
                <a:gd name="adj1" fmla="val 10861205"/>
                <a:gd name="adj2" fmla="val 21582964"/>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grpSp>
      <p:grpSp>
        <p:nvGrpSpPr>
          <p:cNvPr id="60" name="Ryhmä 59"/>
          <p:cNvGrpSpPr/>
          <p:nvPr/>
        </p:nvGrpSpPr>
        <p:grpSpPr>
          <a:xfrm>
            <a:off x="5035248" y="2445910"/>
            <a:ext cx="496130" cy="1835518"/>
            <a:chOff x="5035248" y="2042470"/>
            <a:chExt cx="496130" cy="1835518"/>
          </a:xfrm>
        </p:grpSpPr>
        <p:sp>
          <p:nvSpPr>
            <p:cNvPr id="61" name="Arc 120"/>
            <p:cNvSpPr/>
            <p:nvPr/>
          </p:nvSpPr>
          <p:spPr>
            <a:xfrm rot="16200000">
              <a:off x="4928534" y="2186049"/>
              <a:ext cx="566774" cy="353346"/>
            </a:xfrm>
            <a:prstGeom prst="arc">
              <a:avLst>
                <a:gd name="adj1" fmla="val 12064147"/>
                <a:gd name="adj2" fmla="val 21148689"/>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sp>
          <p:nvSpPr>
            <p:cNvPr id="62" name="Arc 121"/>
            <p:cNvSpPr/>
            <p:nvPr/>
          </p:nvSpPr>
          <p:spPr>
            <a:xfrm rot="16200000">
              <a:off x="4945332" y="3417928"/>
              <a:ext cx="566774" cy="353346"/>
            </a:xfrm>
            <a:prstGeom prst="arc">
              <a:avLst>
                <a:gd name="adj1" fmla="val 12064147"/>
                <a:gd name="adj2" fmla="val 20569093"/>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sp>
          <p:nvSpPr>
            <p:cNvPr id="63" name="Arc 122"/>
            <p:cNvSpPr/>
            <p:nvPr/>
          </p:nvSpPr>
          <p:spPr>
            <a:xfrm rot="5400000" flipH="1">
              <a:off x="5025125" y="2824386"/>
              <a:ext cx="566774" cy="353346"/>
            </a:xfrm>
            <a:prstGeom prst="arc">
              <a:avLst>
                <a:gd name="adj1" fmla="val 11709515"/>
                <a:gd name="adj2" fmla="val 20574445"/>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sp>
          <p:nvSpPr>
            <p:cNvPr id="64" name="Arc 123"/>
            <p:cNvSpPr/>
            <p:nvPr/>
          </p:nvSpPr>
          <p:spPr>
            <a:xfrm rot="5400000" flipH="1">
              <a:off x="4437262" y="2783240"/>
              <a:ext cx="1834885" cy="353346"/>
            </a:xfrm>
            <a:prstGeom prst="arc">
              <a:avLst>
                <a:gd name="adj1" fmla="val 10913406"/>
                <a:gd name="adj2" fmla="val 34731"/>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grpSp>
      <p:grpSp>
        <p:nvGrpSpPr>
          <p:cNvPr id="65" name="Ryhmä 64"/>
          <p:cNvGrpSpPr/>
          <p:nvPr/>
        </p:nvGrpSpPr>
        <p:grpSpPr>
          <a:xfrm>
            <a:off x="5728180" y="2426781"/>
            <a:ext cx="526492" cy="1876409"/>
            <a:chOff x="5728180" y="2023341"/>
            <a:chExt cx="526492" cy="1876409"/>
          </a:xfrm>
        </p:grpSpPr>
        <p:sp>
          <p:nvSpPr>
            <p:cNvPr id="66" name="Arc 124"/>
            <p:cNvSpPr/>
            <p:nvPr/>
          </p:nvSpPr>
          <p:spPr>
            <a:xfrm rot="16200000">
              <a:off x="5621466" y="2130055"/>
              <a:ext cx="566774" cy="353346"/>
            </a:xfrm>
            <a:prstGeom prst="arc">
              <a:avLst>
                <a:gd name="adj1" fmla="val 11073924"/>
                <a:gd name="adj2" fmla="val 21148689"/>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sp>
          <p:nvSpPr>
            <p:cNvPr id="67" name="Arc 125"/>
            <p:cNvSpPr/>
            <p:nvPr/>
          </p:nvSpPr>
          <p:spPr>
            <a:xfrm rot="16200000">
              <a:off x="5621466" y="2852383"/>
              <a:ext cx="566774" cy="353346"/>
            </a:xfrm>
            <a:prstGeom prst="arc">
              <a:avLst>
                <a:gd name="adj1" fmla="val 11073924"/>
                <a:gd name="adj2" fmla="val 21148689"/>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sp>
          <p:nvSpPr>
            <p:cNvPr id="68" name="Arc 126"/>
            <p:cNvSpPr/>
            <p:nvPr/>
          </p:nvSpPr>
          <p:spPr>
            <a:xfrm rot="5400000" flipH="1">
              <a:off x="5410303" y="3055380"/>
              <a:ext cx="1231246" cy="457493"/>
            </a:xfrm>
            <a:prstGeom prst="arc">
              <a:avLst>
                <a:gd name="adj1" fmla="val 11236813"/>
                <a:gd name="adj2" fmla="val 21139915"/>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grpSp>
      <p:grpSp>
        <p:nvGrpSpPr>
          <p:cNvPr id="69" name="Ryhmä 68"/>
          <p:cNvGrpSpPr/>
          <p:nvPr/>
        </p:nvGrpSpPr>
        <p:grpSpPr>
          <a:xfrm>
            <a:off x="6456514" y="2416808"/>
            <a:ext cx="527922" cy="1825423"/>
            <a:chOff x="6456514" y="2013368"/>
            <a:chExt cx="527922" cy="1825423"/>
          </a:xfrm>
        </p:grpSpPr>
        <p:sp>
          <p:nvSpPr>
            <p:cNvPr id="70" name="Arc 127"/>
            <p:cNvSpPr/>
            <p:nvPr/>
          </p:nvSpPr>
          <p:spPr>
            <a:xfrm rot="16200000">
              <a:off x="6069638" y="2400244"/>
              <a:ext cx="1231246" cy="457493"/>
            </a:xfrm>
            <a:prstGeom prst="arc">
              <a:avLst>
                <a:gd name="adj1" fmla="val 11080097"/>
                <a:gd name="adj2" fmla="val 21366526"/>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sp>
          <p:nvSpPr>
            <p:cNvPr id="71" name="Arc 128"/>
            <p:cNvSpPr/>
            <p:nvPr/>
          </p:nvSpPr>
          <p:spPr>
            <a:xfrm rot="16200000">
              <a:off x="6373191" y="3378731"/>
              <a:ext cx="566774" cy="353346"/>
            </a:xfrm>
            <a:prstGeom prst="arc">
              <a:avLst>
                <a:gd name="adj1" fmla="val 11073924"/>
                <a:gd name="adj2" fmla="val 21148689"/>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sp>
          <p:nvSpPr>
            <p:cNvPr id="72" name="Arc 129"/>
            <p:cNvSpPr/>
            <p:nvPr/>
          </p:nvSpPr>
          <p:spPr>
            <a:xfrm rot="5400000" flipH="1">
              <a:off x="6524376" y="2824386"/>
              <a:ext cx="566774" cy="353346"/>
            </a:xfrm>
            <a:prstGeom prst="arc">
              <a:avLst>
                <a:gd name="adj1" fmla="val 11073924"/>
                <a:gd name="adj2" fmla="val 21148689"/>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sp>
          <p:nvSpPr>
            <p:cNvPr id="73" name="Arc 130"/>
            <p:cNvSpPr/>
            <p:nvPr/>
          </p:nvSpPr>
          <p:spPr>
            <a:xfrm rot="5400000" flipH="1">
              <a:off x="6507578" y="2169251"/>
              <a:ext cx="566774" cy="353346"/>
            </a:xfrm>
            <a:prstGeom prst="arc">
              <a:avLst>
                <a:gd name="adj1" fmla="val 11682503"/>
                <a:gd name="adj2" fmla="val 369982"/>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grpSp>
      <p:grpSp>
        <p:nvGrpSpPr>
          <p:cNvPr id="74" name="Ryhmä 73"/>
          <p:cNvGrpSpPr/>
          <p:nvPr/>
        </p:nvGrpSpPr>
        <p:grpSpPr>
          <a:xfrm>
            <a:off x="7208239" y="2405610"/>
            <a:ext cx="495290" cy="1908779"/>
            <a:chOff x="7208239" y="2002170"/>
            <a:chExt cx="495290" cy="1908779"/>
          </a:xfrm>
        </p:grpSpPr>
        <p:sp>
          <p:nvSpPr>
            <p:cNvPr id="75" name="Arc 137"/>
            <p:cNvSpPr/>
            <p:nvPr/>
          </p:nvSpPr>
          <p:spPr>
            <a:xfrm rot="5400000" flipH="1">
              <a:off x="6859160" y="2389046"/>
              <a:ext cx="1231246" cy="457493"/>
            </a:xfrm>
            <a:prstGeom prst="arc">
              <a:avLst>
                <a:gd name="adj1" fmla="val 11236813"/>
                <a:gd name="adj2" fmla="val 21139915"/>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sp>
          <p:nvSpPr>
            <p:cNvPr id="76" name="Arc 138"/>
            <p:cNvSpPr/>
            <p:nvPr/>
          </p:nvSpPr>
          <p:spPr>
            <a:xfrm rot="16200000">
              <a:off x="7120717" y="2124455"/>
              <a:ext cx="566774" cy="353346"/>
            </a:xfrm>
            <a:prstGeom prst="arc">
              <a:avLst>
                <a:gd name="adj1" fmla="val 11590236"/>
                <a:gd name="adj2" fmla="val 21148689"/>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sp>
          <p:nvSpPr>
            <p:cNvPr id="77" name="Arc 139"/>
            <p:cNvSpPr/>
            <p:nvPr/>
          </p:nvSpPr>
          <p:spPr>
            <a:xfrm rot="16200000">
              <a:off x="6812964" y="3074978"/>
              <a:ext cx="1231246" cy="440695"/>
            </a:xfrm>
            <a:prstGeom prst="arc">
              <a:avLst>
                <a:gd name="adj1" fmla="val 11295210"/>
                <a:gd name="adj2" fmla="val 20925177"/>
              </a:avLst>
            </a:prstGeom>
            <a:noFill/>
            <a:ln w="12700" cap="flat" cmpd="sng" algn="ctr">
              <a:solidFill>
                <a:schemeClr val="bg1">
                  <a:lumMod val="65000"/>
                </a:schemeClr>
              </a:solidFill>
              <a:prstDash val="solid"/>
              <a:miter lim="800000"/>
              <a:headEnd type="triangle" w="lg" len="lg"/>
              <a:tailEnd type="triangle" w="lg" len="lg"/>
            </a:ln>
            <a:effectLst/>
          </p:spPr>
          <p:txBody>
            <a:bodyPr rtlCol="0" anchor="ctr"/>
            <a:lstStyle/>
            <a:p>
              <a:pPr algn="ctr">
                <a:defRPr/>
              </a:pPr>
              <a:endParaRPr lang="en-GB" kern="0">
                <a:solidFill>
                  <a:prstClr val="black"/>
                </a:solidFill>
                <a:latin typeface="Calibri" panose="020F0502020204030204"/>
              </a:endParaRPr>
            </a:p>
          </p:txBody>
        </p:sp>
      </p:grpSp>
      <p:sp>
        <p:nvSpPr>
          <p:cNvPr id="79" name="Freeform 143"/>
          <p:cNvSpPr/>
          <p:nvPr/>
        </p:nvSpPr>
        <p:spPr>
          <a:xfrm>
            <a:off x="6315337" y="1703271"/>
            <a:ext cx="98691" cy="2993344"/>
          </a:xfrm>
          <a:custGeom>
            <a:avLst/>
            <a:gdLst>
              <a:gd name="connsiteX0" fmla="*/ 80488 w 160975"/>
              <a:gd name="connsiteY0" fmla="*/ 0 h 3394574"/>
              <a:gd name="connsiteX1" fmla="*/ 99466 w 160975"/>
              <a:gd name="connsiteY1" fmla="*/ 12796 h 3394574"/>
              <a:gd name="connsiteX2" fmla="*/ 160975 w 160975"/>
              <a:gd name="connsiteY2" fmla="*/ 161291 h 3394574"/>
              <a:gd name="connsiteX3" fmla="*/ 160975 w 160975"/>
              <a:gd name="connsiteY3" fmla="*/ 3233283 h 3394574"/>
              <a:gd name="connsiteX4" fmla="*/ 99466 w 160975"/>
              <a:gd name="connsiteY4" fmla="*/ 3381778 h 3394574"/>
              <a:gd name="connsiteX5" fmla="*/ 80488 w 160975"/>
              <a:gd name="connsiteY5" fmla="*/ 3394574 h 3394574"/>
              <a:gd name="connsiteX6" fmla="*/ 61509 w 160975"/>
              <a:gd name="connsiteY6" fmla="*/ 3381778 h 3394574"/>
              <a:gd name="connsiteX7" fmla="*/ 0 w 160975"/>
              <a:gd name="connsiteY7" fmla="*/ 3233283 h 3394574"/>
              <a:gd name="connsiteX8" fmla="*/ 0 w 160975"/>
              <a:gd name="connsiteY8" fmla="*/ 161291 h 3394574"/>
              <a:gd name="connsiteX9" fmla="*/ 61509 w 160975"/>
              <a:gd name="connsiteY9" fmla="*/ 12796 h 3394574"/>
              <a:gd name="connsiteX10" fmla="*/ 80488 w 160975"/>
              <a:gd name="connsiteY10" fmla="*/ 0 h 339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975" h="3394574">
                <a:moveTo>
                  <a:pt x="80488" y="0"/>
                </a:moveTo>
                <a:lnTo>
                  <a:pt x="99466" y="12796"/>
                </a:lnTo>
                <a:cubicBezTo>
                  <a:pt x="137470" y="50799"/>
                  <a:pt x="160975" y="103300"/>
                  <a:pt x="160975" y="161291"/>
                </a:cubicBezTo>
                <a:lnTo>
                  <a:pt x="160975" y="3233283"/>
                </a:lnTo>
                <a:cubicBezTo>
                  <a:pt x="160975" y="3291274"/>
                  <a:pt x="137470" y="3343775"/>
                  <a:pt x="99466" y="3381778"/>
                </a:cubicBezTo>
                <a:lnTo>
                  <a:pt x="80488" y="3394574"/>
                </a:lnTo>
                <a:lnTo>
                  <a:pt x="61509" y="3381778"/>
                </a:lnTo>
                <a:cubicBezTo>
                  <a:pt x="23506" y="3343775"/>
                  <a:pt x="0" y="3291274"/>
                  <a:pt x="0" y="3233283"/>
                </a:cubicBezTo>
                <a:lnTo>
                  <a:pt x="0" y="161291"/>
                </a:lnTo>
                <a:cubicBezTo>
                  <a:pt x="0" y="103300"/>
                  <a:pt x="23506" y="50799"/>
                  <a:pt x="61509" y="12796"/>
                </a:cubicBezTo>
                <a:lnTo>
                  <a:pt x="80488" y="0"/>
                </a:lnTo>
                <a:close/>
              </a:path>
            </a:pathLst>
          </a:custGeom>
          <a:solidFill>
            <a:schemeClr val="tx1">
              <a:lumMod val="95000"/>
              <a:alpha val="75000"/>
            </a:schemeClr>
          </a:solidFill>
          <a:ln w="9525" cap="flat" cmpd="sng" algn="ctr">
            <a:solidFill>
              <a:schemeClr val="bg1">
                <a:lumMod val="50000"/>
                <a:lumOff val="50000"/>
              </a:schemeClr>
            </a:solidFill>
            <a:prstDash val="solid"/>
            <a:miter lim="800000"/>
          </a:ln>
          <a:effectLst/>
        </p:spPr>
        <p:txBody>
          <a:bodyPr rtlCol="0" anchor="ctr"/>
          <a:lstStyle/>
          <a:p>
            <a:pPr algn="ctr">
              <a:defRPr/>
            </a:pPr>
            <a:r>
              <a:rPr lang="en-GB" kern="0" dirty="0">
                <a:solidFill>
                  <a:prstClr val="white"/>
                </a:solidFill>
                <a:latin typeface="Calibri" panose="020F0502020204030204"/>
              </a:rPr>
              <a:t>              </a:t>
            </a:r>
          </a:p>
        </p:txBody>
      </p:sp>
      <p:grpSp>
        <p:nvGrpSpPr>
          <p:cNvPr id="80" name="Ryhmä 79"/>
          <p:cNvGrpSpPr/>
          <p:nvPr/>
        </p:nvGrpSpPr>
        <p:grpSpPr>
          <a:xfrm>
            <a:off x="3372606" y="1305605"/>
            <a:ext cx="870356" cy="808294"/>
            <a:chOff x="3345710" y="1083713"/>
            <a:chExt cx="870356" cy="808294"/>
          </a:xfrm>
        </p:grpSpPr>
        <p:sp>
          <p:nvSpPr>
            <p:cNvPr id="81" name="Ellipsi 80"/>
            <p:cNvSpPr/>
            <p:nvPr/>
          </p:nvSpPr>
          <p:spPr>
            <a:xfrm>
              <a:off x="3372606" y="1083713"/>
              <a:ext cx="808294" cy="8082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900">
                <a:solidFill>
                  <a:schemeClr val="tx2">
                    <a:lumMod val="75000"/>
                  </a:schemeClr>
                </a:solidFill>
              </a:endParaRPr>
            </a:p>
          </p:txBody>
        </p:sp>
        <p:sp>
          <p:nvSpPr>
            <p:cNvPr id="82" name="Suorakulmio 81"/>
            <p:cNvSpPr/>
            <p:nvPr/>
          </p:nvSpPr>
          <p:spPr>
            <a:xfrm>
              <a:off x="3345710" y="1158017"/>
              <a:ext cx="870356" cy="656590"/>
            </a:xfrm>
            <a:prstGeom prst="rect">
              <a:avLst/>
            </a:prstGeom>
          </p:spPr>
          <p:txBody>
            <a:bodyPr wrap="square">
              <a:spAutoFit/>
            </a:bodyPr>
            <a:lstStyle/>
            <a:p>
              <a:pPr algn="ctr">
                <a:lnSpc>
                  <a:spcPts val="1100"/>
                </a:lnSpc>
                <a:defRPr/>
              </a:pPr>
              <a:r>
                <a:rPr lang="en-GB" sz="900" b="1" dirty="0" err="1">
                  <a:solidFill>
                    <a:schemeClr val="bg1"/>
                  </a:solidFill>
                </a:rPr>
                <a:t>Hyvin-vointi</a:t>
              </a:r>
              <a:r>
                <a:rPr lang="en-GB" sz="900" b="1" dirty="0">
                  <a:solidFill>
                    <a:schemeClr val="bg1"/>
                  </a:solidFill>
                </a:rPr>
                <a:t> ja </a:t>
              </a:r>
              <a:r>
                <a:rPr lang="en-GB" sz="900" b="1" dirty="0" err="1">
                  <a:solidFill>
                    <a:schemeClr val="bg1"/>
                  </a:solidFill>
                </a:rPr>
                <a:t>mahdolli-suudet</a:t>
              </a:r>
              <a:endParaRPr lang="en-GB" sz="900" b="1" dirty="0">
                <a:solidFill>
                  <a:schemeClr val="bg1"/>
                </a:solidFill>
              </a:endParaRPr>
            </a:p>
          </p:txBody>
        </p:sp>
      </p:grpSp>
      <p:grpSp>
        <p:nvGrpSpPr>
          <p:cNvPr id="83" name="Ryhmä 82"/>
          <p:cNvGrpSpPr/>
          <p:nvPr/>
        </p:nvGrpSpPr>
        <p:grpSpPr>
          <a:xfrm>
            <a:off x="4102139" y="1305605"/>
            <a:ext cx="870356" cy="808294"/>
            <a:chOff x="3345710" y="1083713"/>
            <a:chExt cx="870356" cy="808294"/>
          </a:xfrm>
        </p:grpSpPr>
        <p:sp>
          <p:nvSpPr>
            <p:cNvPr id="84" name="Ellipsi 83"/>
            <p:cNvSpPr/>
            <p:nvPr/>
          </p:nvSpPr>
          <p:spPr>
            <a:xfrm>
              <a:off x="3372606" y="1083713"/>
              <a:ext cx="808294" cy="8082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900">
                <a:solidFill>
                  <a:schemeClr val="tx2">
                    <a:lumMod val="75000"/>
                  </a:schemeClr>
                </a:solidFill>
              </a:endParaRPr>
            </a:p>
          </p:txBody>
        </p:sp>
        <p:sp>
          <p:nvSpPr>
            <p:cNvPr id="85" name="Suorakulmio 84"/>
            <p:cNvSpPr/>
            <p:nvPr/>
          </p:nvSpPr>
          <p:spPr>
            <a:xfrm>
              <a:off x="3345710" y="1158017"/>
              <a:ext cx="870356" cy="503984"/>
            </a:xfrm>
            <a:prstGeom prst="rect">
              <a:avLst/>
            </a:prstGeom>
          </p:spPr>
          <p:txBody>
            <a:bodyPr wrap="square">
              <a:spAutoFit/>
            </a:bodyPr>
            <a:lstStyle/>
            <a:p>
              <a:pPr algn="ctr">
                <a:lnSpc>
                  <a:spcPts val="1100"/>
                </a:lnSpc>
                <a:defRPr/>
              </a:pPr>
              <a:endParaRPr lang="en-GB" sz="900" b="1" dirty="0">
                <a:solidFill>
                  <a:schemeClr val="bg1"/>
                </a:solidFill>
              </a:endParaRPr>
            </a:p>
            <a:p>
              <a:pPr algn="ctr">
                <a:lnSpc>
                  <a:spcPts val="1100"/>
                </a:lnSpc>
                <a:defRPr/>
              </a:pPr>
              <a:r>
                <a:rPr lang="en-GB" sz="900" b="1" dirty="0" err="1">
                  <a:solidFill>
                    <a:schemeClr val="bg1"/>
                  </a:solidFill>
                </a:rPr>
                <a:t>Kestävä</a:t>
              </a:r>
              <a:r>
                <a:rPr lang="en-GB" sz="900" b="1" dirty="0">
                  <a:solidFill>
                    <a:schemeClr val="bg1"/>
                  </a:solidFill>
                </a:rPr>
                <a:t> </a:t>
              </a:r>
              <a:r>
                <a:rPr lang="en-GB" sz="900" b="1" dirty="0" err="1">
                  <a:solidFill>
                    <a:schemeClr val="bg1"/>
                  </a:solidFill>
                </a:rPr>
                <a:t>ja</a:t>
              </a:r>
              <a:r>
                <a:rPr lang="en-GB" sz="900" b="1" dirty="0">
                  <a:solidFill>
                    <a:schemeClr val="bg1"/>
                  </a:solidFill>
                </a:rPr>
                <a:t> </a:t>
              </a:r>
              <a:r>
                <a:rPr lang="en-GB" sz="900" b="1" dirty="0" err="1">
                  <a:solidFill>
                    <a:schemeClr val="bg1"/>
                  </a:solidFill>
                </a:rPr>
                <a:t>reilu</a:t>
              </a:r>
              <a:r>
                <a:rPr lang="en-GB" sz="900" b="1" dirty="0">
                  <a:solidFill>
                    <a:schemeClr val="bg1"/>
                  </a:solidFill>
                </a:rPr>
                <a:t> </a:t>
              </a:r>
              <a:r>
                <a:rPr lang="en-GB" sz="900" b="1" dirty="0" err="1">
                  <a:solidFill>
                    <a:schemeClr val="bg1"/>
                  </a:solidFill>
                </a:rPr>
                <a:t>talous</a:t>
              </a:r>
              <a:endParaRPr lang="en-GB" sz="900" b="1" dirty="0">
                <a:solidFill>
                  <a:schemeClr val="bg1"/>
                </a:solidFill>
              </a:endParaRPr>
            </a:p>
          </p:txBody>
        </p:sp>
      </p:grpSp>
      <p:grpSp>
        <p:nvGrpSpPr>
          <p:cNvPr id="86" name="Ryhmä 85"/>
          <p:cNvGrpSpPr/>
          <p:nvPr/>
        </p:nvGrpSpPr>
        <p:grpSpPr>
          <a:xfrm>
            <a:off x="4831672" y="1305605"/>
            <a:ext cx="870356" cy="808294"/>
            <a:chOff x="3345710" y="1083713"/>
            <a:chExt cx="870356" cy="808294"/>
          </a:xfrm>
        </p:grpSpPr>
        <p:sp>
          <p:nvSpPr>
            <p:cNvPr id="87" name="Ellipsi 86"/>
            <p:cNvSpPr/>
            <p:nvPr/>
          </p:nvSpPr>
          <p:spPr>
            <a:xfrm>
              <a:off x="3372606" y="1083713"/>
              <a:ext cx="808294" cy="8082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900">
                <a:solidFill>
                  <a:schemeClr val="tx2">
                    <a:lumMod val="75000"/>
                  </a:schemeClr>
                </a:solidFill>
              </a:endParaRPr>
            </a:p>
          </p:txBody>
        </p:sp>
        <p:sp>
          <p:nvSpPr>
            <p:cNvPr id="88" name="Suorakulmio 87"/>
            <p:cNvSpPr/>
            <p:nvPr/>
          </p:nvSpPr>
          <p:spPr>
            <a:xfrm>
              <a:off x="3345710" y="1158017"/>
              <a:ext cx="870356" cy="362920"/>
            </a:xfrm>
            <a:prstGeom prst="rect">
              <a:avLst/>
            </a:prstGeom>
          </p:spPr>
          <p:txBody>
            <a:bodyPr wrap="square">
              <a:spAutoFit/>
            </a:bodyPr>
            <a:lstStyle/>
            <a:p>
              <a:pPr algn="ctr">
                <a:lnSpc>
                  <a:spcPts val="1100"/>
                </a:lnSpc>
                <a:defRPr/>
              </a:pPr>
              <a:endParaRPr lang="en-GB" sz="900" b="1" dirty="0">
                <a:solidFill>
                  <a:schemeClr val="bg1"/>
                </a:solidFill>
              </a:endParaRPr>
            </a:p>
            <a:p>
              <a:pPr algn="ctr">
                <a:lnSpc>
                  <a:spcPts val="1100"/>
                </a:lnSpc>
                <a:defRPr/>
              </a:pPr>
              <a:r>
                <a:rPr lang="en-GB" sz="900" b="1" dirty="0" err="1">
                  <a:solidFill>
                    <a:schemeClr val="bg1"/>
                  </a:solidFill>
                </a:rPr>
                <a:t>Energia</a:t>
              </a:r>
              <a:endParaRPr lang="en-GB" sz="900" b="1" dirty="0">
                <a:solidFill>
                  <a:schemeClr val="bg1"/>
                </a:solidFill>
              </a:endParaRPr>
            </a:p>
          </p:txBody>
        </p:sp>
      </p:grpSp>
      <p:grpSp>
        <p:nvGrpSpPr>
          <p:cNvPr id="89" name="Ryhmä 88"/>
          <p:cNvGrpSpPr/>
          <p:nvPr/>
        </p:nvGrpSpPr>
        <p:grpSpPr>
          <a:xfrm>
            <a:off x="5561205" y="1305605"/>
            <a:ext cx="870356" cy="808294"/>
            <a:chOff x="3345710" y="1083713"/>
            <a:chExt cx="870356" cy="808294"/>
          </a:xfrm>
        </p:grpSpPr>
        <p:sp>
          <p:nvSpPr>
            <p:cNvPr id="90" name="Ellipsi 89"/>
            <p:cNvSpPr/>
            <p:nvPr/>
          </p:nvSpPr>
          <p:spPr>
            <a:xfrm>
              <a:off x="3372606" y="1083713"/>
              <a:ext cx="808294" cy="8082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900">
                <a:solidFill>
                  <a:schemeClr val="tx2">
                    <a:lumMod val="75000"/>
                  </a:schemeClr>
                </a:solidFill>
              </a:endParaRPr>
            </a:p>
          </p:txBody>
        </p:sp>
        <p:sp>
          <p:nvSpPr>
            <p:cNvPr id="91" name="Suorakulmio 90"/>
            <p:cNvSpPr/>
            <p:nvPr/>
          </p:nvSpPr>
          <p:spPr>
            <a:xfrm>
              <a:off x="3345710" y="1158017"/>
              <a:ext cx="870356" cy="515526"/>
            </a:xfrm>
            <a:prstGeom prst="rect">
              <a:avLst/>
            </a:prstGeom>
          </p:spPr>
          <p:txBody>
            <a:bodyPr wrap="square">
              <a:spAutoFit/>
            </a:bodyPr>
            <a:lstStyle/>
            <a:p>
              <a:pPr algn="ctr">
                <a:lnSpc>
                  <a:spcPts val="1100"/>
                </a:lnSpc>
                <a:defRPr/>
              </a:pPr>
              <a:endParaRPr lang="en-GB" sz="900" b="1" dirty="0">
                <a:solidFill>
                  <a:schemeClr val="bg1"/>
                </a:solidFill>
              </a:endParaRPr>
            </a:p>
            <a:p>
              <a:pPr algn="ctr">
                <a:lnSpc>
                  <a:spcPts val="1100"/>
                </a:lnSpc>
                <a:defRPr/>
              </a:pPr>
              <a:r>
                <a:rPr lang="en-GB" sz="900" b="1" dirty="0" err="1">
                  <a:solidFill>
                    <a:schemeClr val="bg1"/>
                  </a:solidFill>
                </a:rPr>
                <a:t>Ruoka</a:t>
              </a:r>
              <a:r>
                <a:rPr lang="en-GB" sz="900" b="1" dirty="0">
                  <a:solidFill>
                    <a:schemeClr val="bg1"/>
                  </a:solidFill>
                </a:rPr>
                <a:t> ja </a:t>
              </a:r>
              <a:r>
                <a:rPr lang="en-GB" sz="900" b="1" dirty="0" err="1">
                  <a:solidFill>
                    <a:schemeClr val="bg1"/>
                  </a:solidFill>
                </a:rPr>
                <a:t>ravinto</a:t>
              </a:r>
              <a:endParaRPr lang="en-GB" sz="900" b="1" dirty="0">
                <a:solidFill>
                  <a:schemeClr val="bg1"/>
                </a:solidFill>
              </a:endParaRPr>
            </a:p>
          </p:txBody>
        </p:sp>
      </p:grpSp>
      <p:grpSp>
        <p:nvGrpSpPr>
          <p:cNvPr id="92" name="Ryhmä 91"/>
          <p:cNvGrpSpPr/>
          <p:nvPr/>
        </p:nvGrpSpPr>
        <p:grpSpPr>
          <a:xfrm>
            <a:off x="6290738" y="1305605"/>
            <a:ext cx="870356" cy="808294"/>
            <a:chOff x="3345710" y="1083713"/>
            <a:chExt cx="870356" cy="808294"/>
          </a:xfrm>
        </p:grpSpPr>
        <p:sp>
          <p:nvSpPr>
            <p:cNvPr id="93" name="Ellipsi 92"/>
            <p:cNvSpPr/>
            <p:nvPr/>
          </p:nvSpPr>
          <p:spPr>
            <a:xfrm>
              <a:off x="3372606" y="1083713"/>
              <a:ext cx="808294" cy="8082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900">
                <a:solidFill>
                  <a:schemeClr val="tx2">
                    <a:lumMod val="75000"/>
                  </a:schemeClr>
                </a:solidFill>
              </a:endParaRPr>
            </a:p>
          </p:txBody>
        </p:sp>
        <p:sp>
          <p:nvSpPr>
            <p:cNvPr id="94" name="Suorakulmio 93"/>
            <p:cNvSpPr/>
            <p:nvPr/>
          </p:nvSpPr>
          <p:spPr>
            <a:xfrm>
              <a:off x="3345710" y="1231981"/>
              <a:ext cx="870356" cy="515526"/>
            </a:xfrm>
            <a:prstGeom prst="rect">
              <a:avLst/>
            </a:prstGeom>
          </p:spPr>
          <p:txBody>
            <a:bodyPr wrap="square">
              <a:spAutoFit/>
            </a:bodyPr>
            <a:lstStyle/>
            <a:p>
              <a:pPr algn="ctr">
                <a:lnSpc>
                  <a:spcPts val="1100"/>
                </a:lnSpc>
                <a:defRPr/>
              </a:pPr>
              <a:r>
                <a:rPr lang="en-GB" sz="900" b="1" dirty="0" err="1">
                  <a:solidFill>
                    <a:schemeClr val="bg1"/>
                  </a:solidFill>
                </a:rPr>
                <a:t>Kaupunki-seutujen</a:t>
              </a:r>
              <a:r>
                <a:rPr lang="en-GB" sz="900" b="1" dirty="0">
                  <a:solidFill>
                    <a:schemeClr val="bg1"/>
                  </a:solidFill>
                </a:rPr>
                <a:t> </a:t>
              </a:r>
            </a:p>
            <a:p>
              <a:pPr algn="ctr">
                <a:lnSpc>
                  <a:spcPts val="1100"/>
                </a:lnSpc>
                <a:defRPr/>
              </a:pPr>
              <a:r>
                <a:rPr lang="en-GB" sz="900" b="1" dirty="0" err="1">
                  <a:solidFill>
                    <a:schemeClr val="bg1"/>
                  </a:solidFill>
                </a:rPr>
                <a:t>kestävyys</a:t>
              </a:r>
              <a:endParaRPr lang="en-GB" sz="900" b="1" dirty="0">
                <a:solidFill>
                  <a:schemeClr val="bg1"/>
                </a:solidFill>
              </a:endParaRPr>
            </a:p>
          </p:txBody>
        </p:sp>
      </p:grpSp>
      <p:grpSp>
        <p:nvGrpSpPr>
          <p:cNvPr id="95" name="Ryhmä 94"/>
          <p:cNvGrpSpPr/>
          <p:nvPr/>
        </p:nvGrpSpPr>
        <p:grpSpPr>
          <a:xfrm>
            <a:off x="6959755" y="1305605"/>
            <a:ext cx="971203" cy="808294"/>
            <a:chOff x="3285193" y="1083713"/>
            <a:chExt cx="971203" cy="808294"/>
          </a:xfrm>
        </p:grpSpPr>
        <p:sp>
          <p:nvSpPr>
            <p:cNvPr id="96" name="Ellipsi 95"/>
            <p:cNvSpPr/>
            <p:nvPr/>
          </p:nvSpPr>
          <p:spPr>
            <a:xfrm>
              <a:off x="3372606" y="1083713"/>
              <a:ext cx="808294" cy="8082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900">
                <a:solidFill>
                  <a:schemeClr val="tx2">
                    <a:lumMod val="75000"/>
                  </a:schemeClr>
                </a:solidFill>
              </a:endParaRPr>
            </a:p>
          </p:txBody>
        </p:sp>
        <p:sp>
          <p:nvSpPr>
            <p:cNvPr id="97" name="Suorakulmio 96"/>
            <p:cNvSpPr/>
            <p:nvPr/>
          </p:nvSpPr>
          <p:spPr>
            <a:xfrm>
              <a:off x="3285193" y="1218533"/>
              <a:ext cx="971203" cy="515526"/>
            </a:xfrm>
            <a:prstGeom prst="rect">
              <a:avLst/>
            </a:prstGeom>
          </p:spPr>
          <p:txBody>
            <a:bodyPr wrap="square">
              <a:spAutoFit/>
            </a:bodyPr>
            <a:lstStyle/>
            <a:p>
              <a:pPr algn="ctr">
                <a:lnSpc>
                  <a:spcPts val="1100"/>
                </a:lnSpc>
                <a:defRPr/>
              </a:pPr>
              <a:r>
                <a:rPr lang="en-GB" sz="900" b="1" dirty="0" err="1">
                  <a:solidFill>
                    <a:schemeClr val="bg1"/>
                  </a:solidFill>
                </a:rPr>
                <a:t>Globaalit</a:t>
              </a:r>
              <a:r>
                <a:rPr lang="en-GB" sz="900" b="1" dirty="0">
                  <a:solidFill>
                    <a:schemeClr val="bg1"/>
                  </a:solidFill>
                </a:rPr>
                <a:t> </a:t>
              </a:r>
            </a:p>
            <a:p>
              <a:pPr algn="ctr">
                <a:lnSpc>
                  <a:spcPts val="1100"/>
                </a:lnSpc>
                <a:defRPr/>
              </a:pPr>
              <a:r>
                <a:rPr lang="en-GB" sz="900" b="1" dirty="0" err="1">
                  <a:solidFill>
                    <a:schemeClr val="bg1"/>
                  </a:solidFill>
                </a:rPr>
                <a:t>luonnon-järjestelmät</a:t>
              </a:r>
              <a:endParaRPr lang="en-GB" sz="900" b="1" dirty="0">
                <a:solidFill>
                  <a:schemeClr val="bg1"/>
                </a:solidFill>
              </a:endParaRPr>
            </a:p>
          </p:txBody>
        </p:sp>
      </p:grpSp>
    </p:spTree>
    <p:extLst>
      <p:ext uri="{BB962C8B-B14F-4D97-AF65-F5344CB8AC3E}">
        <p14:creationId xmlns:p14="http://schemas.microsoft.com/office/powerpoint/2010/main" val="941263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fi-FI" dirty="0"/>
          </a:p>
          <a:p>
            <a:pPr marL="0" indent="0">
              <a:buNone/>
            </a:pPr>
            <a:r>
              <a:rPr lang="fi-FI" dirty="0"/>
              <a:t> </a:t>
            </a:r>
          </a:p>
        </p:txBody>
      </p:sp>
      <p:pic>
        <p:nvPicPr>
          <p:cNvPr id="4" name="Kuva 3">
            <a:extLst>
              <a:ext uri="{FF2B5EF4-FFF2-40B4-BE49-F238E27FC236}">
                <a16:creationId xmlns:a16="http://schemas.microsoft.com/office/drawing/2014/main" id="{CD33EA6C-BA25-47E8-A6A8-E707F043D505}"/>
              </a:ext>
            </a:extLst>
          </p:cNvPr>
          <p:cNvPicPr>
            <a:picLocks noChangeAspect="1"/>
          </p:cNvPicPr>
          <p:nvPr/>
        </p:nvPicPr>
        <p:blipFill>
          <a:blip r:embed="rId2"/>
          <a:stretch>
            <a:fillRect/>
          </a:stretch>
        </p:blipFill>
        <p:spPr>
          <a:xfrm>
            <a:off x="898795" y="359553"/>
            <a:ext cx="3009887" cy="4291371"/>
          </a:xfrm>
          <a:prstGeom prst="rect">
            <a:avLst/>
          </a:prstGeom>
        </p:spPr>
      </p:pic>
      <p:sp>
        <p:nvSpPr>
          <p:cNvPr id="5" name="Ellipsi 4">
            <a:extLst>
              <a:ext uri="{FF2B5EF4-FFF2-40B4-BE49-F238E27FC236}">
                <a16:creationId xmlns:a16="http://schemas.microsoft.com/office/drawing/2014/main" id="{EF142097-06BD-416F-9C77-C349A55961B6}"/>
              </a:ext>
            </a:extLst>
          </p:cNvPr>
          <p:cNvSpPr/>
          <p:nvPr/>
        </p:nvSpPr>
        <p:spPr>
          <a:xfrm>
            <a:off x="4067944" y="327764"/>
            <a:ext cx="3600400" cy="15085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bg1"/>
                </a:solidFill>
              </a:rPr>
              <a:t>Suomalaisten yhteinen etu on maapallon elinkelpoisuuden säilyttäminen.</a:t>
            </a:r>
          </a:p>
        </p:txBody>
      </p:sp>
      <p:sp>
        <p:nvSpPr>
          <p:cNvPr id="6" name="Ellipsi 5">
            <a:extLst>
              <a:ext uri="{FF2B5EF4-FFF2-40B4-BE49-F238E27FC236}">
                <a16:creationId xmlns:a16="http://schemas.microsoft.com/office/drawing/2014/main" id="{E9793FEE-5D85-434A-BEE3-7CBDC7A6709E}"/>
              </a:ext>
            </a:extLst>
          </p:cNvPr>
          <p:cNvSpPr/>
          <p:nvPr/>
        </p:nvSpPr>
        <p:spPr>
          <a:xfrm>
            <a:off x="5940152" y="1887905"/>
            <a:ext cx="3046202" cy="18279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bg1"/>
                </a:solidFill>
              </a:rPr>
              <a:t>Kestävyysmurrokseen osallistuminen on tehtävä kansalaisille sujuvaksi ja taloudellisesti houkuttelevaksi.</a:t>
            </a:r>
          </a:p>
        </p:txBody>
      </p:sp>
      <p:sp>
        <p:nvSpPr>
          <p:cNvPr id="7" name="Ellipsi 6">
            <a:extLst>
              <a:ext uri="{FF2B5EF4-FFF2-40B4-BE49-F238E27FC236}">
                <a16:creationId xmlns:a16="http://schemas.microsoft.com/office/drawing/2014/main" id="{F9007127-CA08-4443-9ED2-A6A54DD0FBF0}"/>
              </a:ext>
            </a:extLst>
          </p:cNvPr>
          <p:cNvSpPr/>
          <p:nvPr/>
        </p:nvSpPr>
        <p:spPr>
          <a:xfrm>
            <a:off x="4067944" y="3345879"/>
            <a:ext cx="2808312" cy="165963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bg1"/>
                </a:solidFill>
              </a:rPr>
              <a:t>Kestävyysmurros pitää ottaa valtion, kuntien ja yritysten johtamisen päätavoitteeksi.</a:t>
            </a:r>
          </a:p>
        </p:txBody>
      </p:sp>
    </p:spTree>
    <p:extLst>
      <p:ext uri="{BB962C8B-B14F-4D97-AF65-F5344CB8AC3E}">
        <p14:creationId xmlns:p14="http://schemas.microsoft.com/office/powerpoint/2010/main" val="325256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39E91E-FEC1-44A1-9165-6CB8076AE2E4}"/>
              </a:ext>
            </a:extLst>
          </p:cNvPr>
          <p:cNvSpPr>
            <a:spLocks noGrp="1"/>
          </p:cNvSpPr>
          <p:nvPr>
            <p:ph type="title"/>
          </p:nvPr>
        </p:nvSpPr>
        <p:spPr>
          <a:xfrm>
            <a:off x="3707904" y="347048"/>
            <a:ext cx="1728192" cy="857250"/>
          </a:xfrm>
        </p:spPr>
        <p:txBody>
          <a:bodyPr/>
          <a:lstStyle/>
          <a:p>
            <a:r>
              <a:rPr lang="fi-FI" dirty="0"/>
              <a:t>Kiitos! </a:t>
            </a:r>
          </a:p>
        </p:txBody>
      </p:sp>
      <p:sp>
        <p:nvSpPr>
          <p:cNvPr id="3" name="Sisällön paikkamerkki 2">
            <a:extLst>
              <a:ext uri="{FF2B5EF4-FFF2-40B4-BE49-F238E27FC236}">
                <a16:creationId xmlns:a16="http://schemas.microsoft.com/office/drawing/2014/main" id="{66B557A8-BA56-405F-8ACD-0E1DC5F5AA9A}"/>
              </a:ext>
            </a:extLst>
          </p:cNvPr>
          <p:cNvSpPr>
            <a:spLocks noGrp="1"/>
          </p:cNvSpPr>
          <p:nvPr>
            <p:ph sz="half" idx="1"/>
          </p:nvPr>
        </p:nvSpPr>
        <p:spPr>
          <a:xfrm>
            <a:off x="899592" y="1995685"/>
            <a:ext cx="7807358" cy="2598937"/>
          </a:xfrm>
        </p:spPr>
        <p:txBody>
          <a:bodyPr/>
          <a:lstStyle/>
          <a:p>
            <a:pPr marL="0" indent="0" algn="ctr">
              <a:buNone/>
            </a:pPr>
            <a:r>
              <a:rPr lang="fi-FI" dirty="0"/>
              <a:t>Yksityiskohtaisemmat evästykset löytyvät </a:t>
            </a:r>
            <a:br>
              <a:rPr lang="fi-FI" dirty="0"/>
            </a:br>
            <a:r>
              <a:rPr lang="fi-FI" dirty="0"/>
              <a:t>Kestävyyspaneelin sivuilta</a:t>
            </a:r>
          </a:p>
          <a:p>
            <a:pPr marL="0" indent="0" algn="ctr">
              <a:buNone/>
            </a:pPr>
            <a:r>
              <a:rPr lang="fi-FI" dirty="0">
                <a:hlinkClick r:id="rId2"/>
              </a:rPr>
              <a:t>www.kestavyyspaneeli.fi</a:t>
            </a:r>
            <a:endParaRPr lang="fi-FI" dirty="0"/>
          </a:p>
          <a:p>
            <a:pPr marL="0" indent="0" algn="ctr">
              <a:buNone/>
            </a:pPr>
            <a:endParaRPr lang="fi-FI" dirty="0"/>
          </a:p>
          <a:p>
            <a:pPr marL="0" indent="0" algn="ctr">
              <a:buNone/>
            </a:pPr>
            <a:r>
              <a:rPr lang="fi-FI" dirty="0"/>
              <a:t>Ja yhteenveto seuraavilta kalvoilta</a:t>
            </a:r>
          </a:p>
          <a:p>
            <a:pPr marL="0" indent="0">
              <a:buNone/>
            </a:pPr>
            <a:endParaRPr lang="fi-FI" dirty="0"/>
          </a:p>
        </p:txBody>
      </p:sp>
    </p:spTree>
    <p:extLst>
      <p:ext uri="{BB962C8B-B14F-4D97-AF65-F5344CB8AC3E}">
        <p14:creationId xmlns:p14="http://schemas.microsoft.com/office/powerpoint/2010/main" val="333994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F7F987-5A12-483D-81BE-26B69924EADE}"/>
              </a:ext>
            </a:extLst>
          </p:cNvPr>
          <p:cNvSpPr>
            <a:spLocks noGrp="1"/>
          </p:cNvSpPr>
          <p:nvPr>
            <p:ph type="title"/>
          </p:nvPr>
        </p:nvSpPr>
        <p:spPr>
          <a:xfrm>
            <a:off x="452604" y="285334"/>
            <a:ext cx="8363272" cy="576064"/>
          </a:xfrm>
        </p:spPr>
        <p:txBody>
          <a:bodyPr>
            <a:normAutofit fontScale="90000"/>
          </a:bodyPr>
          <a:lstStyle/>
          <a:p>
            <a:pPr algn="l"/>
            <a:r>
              <a:rPr lang="fi-FI" dirty="0">
                <a:solidFill>
                  <a:schemeClr val="accent6"/>
                </a:solidFill>
              </a:rPr>
              <a:t>Paneelien evästykset </a:t>
            </a:r>
            <a:br>
              <a:rPr lang="fi-FI" dirty="0"/>
            </a:br>
            <a:r>
              <a:rPr lang="fi-FI" dirty="0"/>
              <a:t>                        </a:t>
            </a:r>
          </a:p>
        </p:txBody>
      </p:sp>
      <p:pic>
        <p:nvPicPr>
          <p:cNvPr id="3" name="Kuva 2">
            <a:extLst>
              <a:ext uri="{FF2B5EF4-FFF2-40B4-BE49-F238E27FC236}">
                <a16:creationId xmlns:a16="http://schemas.microsoft.com/office/drawing/2014/main" id="{0BFFD763-FA2D-4B5B-81E5-EF994F0E2CC3}"/>
              </a:ext>
            </a:extLst>
          </p:cNvPr>
          <p:cNvPicPr>
            <a:picLocks noChangeAspect="1"/>
          </p:cNvPicPr>
          <p:nvPr/>
        </p:nvPicPr>
        <p:blipFill>
          <a:blip r:embed="rId2"/>
          <a:stretch>
            <a:fillRect/>
          </a:stretch>
        </p:blipFill>
        <p:spPr>
          <a:xfrm rot="20702878">
            <a:off x="5509491" y="574227"/>
            <a:ext cx="2754804" cy="3927684"/>
          </a:xfrm>
          <a:prstGeom prst="rect">
            <a:avLst/>
          </a:prstGeom>
        </p:spPr>
      </p:pic>
      <p:pic>
        <p:nvPicPr>
          <p:cNvPr id="4" name="Picture 5">
            <a:extLst>
              <a:ext uri="{FF2B5EF4-FFF2-40B4-BE49-F238E27FC236}">
                <a16:creationId xmlns:a16="http://schemas.microsoft.com/office/drawing/2014/main" id="{5ED9EBF4-9D72-41D2-AB83-4FDE5830CF3B}"/>
              </a:ext>
            </a:extLst>
          </p:cNvPr>
          <p:cNvPicPr>
            <a:picLocks noChangeAspect="1"/>
          </p:cNvPicPr>
          <p:nvPr/>
        </p:nvPicPr>
        <p:blipFill>
          <a:blip r:embed="rId3"/>
          <a:stretch>
            <a:fillRect/>
          </a:stretch>
        </p:blipFill>
        <p:spPr>
          <a:xfrm rot="20552245">
            <a:off x="668369" y="748098"/>
            <a:ext cx="2910743" cy="3759979"/>
          </a:xfrm>
          <a:prstGeom prst="rect">
            <a:avLst/>
          </a:prstGeom>
        </p:spPr>
      </p:pic>
      <p:sp>
        <p:nvSpPr>
          <p:cNvPr id="5" name="Nuoli: Oikea 4">
            <a:extLst>
              <a:ext uri="{FF2B5EF4-FFF2-40B4-BE49-F238E27FC236}">
                <a16:creationId xmlns:a16="http://schemas.microsoft.com/office/drawing/2014/main" id="{72005347-27D7-44BF-83BD-9FCE4C9A024C}"/>
              </a:ext>
            </a:extLst>
          </p:cNvPr>
          <p:cNvSpPr/>
          <p:nvPr/>
        </p:nvSpPr>
        <p:spPr>
          <a:xfrm>
            <a:off x="3635896" y="1923678"/>
            <a:ext cx="165618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4F122516-FF7B-4D92-B0B9-E5FDAF7F9300}"/>
              </a:ext>
            </a:extLst>
          </p:cNvPr>
          <p:cNvSpPr txBox="1"/>
          <p:nvPr/>
        </p:nvSpPr>
        <p:spPr>
          <a:xfrm>
            <a:off x="0" y="4745492"/>
            <a:ext cx="4114716" cy="307777"/>
          </a:xfrm>
          <a:prstGeom prst="rect">
            <a:avLst/>
          </a:prstGeom>
          <a:noFill/>
        </p:spPr>
        <p:txBody>
          <a:bodyPr wrap="square" rtlCol="0">
            <a:spAutoFit/>
          </a:bodyPr>
          <a:lstStyle/>
          <a:p>
            <a:r>
              <a:rPr lang="fi-FI" sz="1400" dirty="0">
                <a:hlinkClick r:id="rId4"/>
              </a:rPr>
              <a:t>https://sustainabledevelopment.un.org/gsdr2019</a:t>
            </a:r>
            <a:r>
              <a:rPr lang="fi-FI" sz="1400" dirty="0"/>
              <a:t> </a:t>
            </a:r>
          </a:p>
        </p:txBody>
      </p:sp>
      <p:sp>
        <p:nvSpPr>
          <p:cNvPr id="11" name="Tekstiruutu 10">
            <a:extLst>
              <a:ext uri="{FF2B5EF4-FFF2-40B4-BE49-F238E27FC236}">
                <a16:creationId xmlns:a16="http://schemas.microsoft.com/office/drawing/2014/main" id="{6ABC6126-4014-43C1-AD5D-827EBB1D7623}"/>
              </a:ext>
            </a:extLst>
          </p:cNvPr>
          <p:cNvSpPr txBox="1"/>
          <p:nvPr/>
        </p:nvSpPr>
        <p:spPr>
          <a:xfrm>
            <a:off x="5364088" y="4770474"/>
            <a:ext cx="4086564" cy="307777"/>
          </a:xfrm>
          <a:prstGeom prst="rect">
            <a:avLst/>
          </a:prstGeom>
          <a:noFill/>
        </p:spPr>
        <p:txBody>
          <a:bodyPr wrap="square" rtlCol="0">
            <a:spAutoFit/>
          </a:bodyPr>
          <a:lstStyle/>
          <a:p>
            <a:r>
              <a:rPr lang="fi-FI" sz="1400" dirty="0">
                <a:hlinkClick r:id="rId4"/>
              </a:rPr>
              <a:t>www.kestavyyspaneeli.fi</a:t>
            </a:r>
            <a:r>
              <a:rPr lang="fi-FI" sz="1400" dirty="0"/>
              <a:t> </a:t>
            </a:r>
          </a:p>
        </p:txBody>
      </p:sp>
    </p:spTree>
    <p:extLst>
      <p:ext uri="{BB962C8B-B14F-4D97-AF65-F5344CB8AC3E}">
        <p14:creationId xmlns:p14="http://schemas.microsoft.com/office/powerpoint/2010/main" val="420908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äivämäärän paikkamerkki 3"/>
          <p:cNvSpPr txBox="1">
            <a:spLocks/>
          </p:cNvSpPr>
          <p:nvPr/>
        </p:nvSpPr>
        <p:spPr>
          <a:xfrm rot="5400000">
            <a:off x="8292485" y="4008855"/>
            <a:ext cx="538163" cy="130925"/>
          </a:xfrm>
          <a:prstGeom prst="rect">
            <a:avLst/>
          </a:prstGeom>
        </p:spPr>
        <p:txBody>
          <a:bodyPr vert="horz" lIns="0" tIns="0" rIns="0" bIns="0" rtlCol="0" anchor="t"/>
          <a:lstStyle>
            <a:defPPr>
              <a:defRPr lang="fi-FI"/>
            </a:defPPr>
            <a:lvl1pPr marL="0" algn="r" defTabSz="914400" rtl="0" eaLnBrk="1" latinLnBrk="0" hangingPunct="1">
              <a:defRPr sz="800" kern="1200">
                <a:solidFill>
                  <a:schemeClr val="accent1">
                    <a:lumMod val="40000"/>
                    <a:lumOff val="60000"/>
                  </a:schemeClr>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i-FI" dirty="0"/>
          </a:p>
        </p:txBody>
      </p:sp>
      <p:sp>
        <p:nvSpPr>
          <p:cNvPr id="12" name="Otsikko 3"/>
          <p:cNvSpPr txBox="1">
            <a:spLocks/>
          </p:cNvSpPr>
          <p:nvPr/>
        </p:nvSpPr>
        <p:spPr>
          <a:xfrm>
            <a:off x="1035114" y="276263"/>
            <a:ext cx="6838950" cy="791751"/>
          </a:xfrm>
          <a:prstGeom prst="rect">
            <a:avLst/>
          </a:prstGeom>
        </p:spPr>
        <p:txBody>
          <a:bodyPr anchor="t"/>
          <a:lstStyle>
            <a:lvl1pPr algn="l" defTabSz="914400" rtl="0" eaLnBrk="1" latinLnBrk="0" hangingPunct="1">
              <a:lnSpc>
                <a:spcPts val="2600"/>
              </a:lnSpc>
              <a:spcBef>
                <a:spcPct val="0"/>
              </a:spcBef>
              <a:buNone/>
              <a:tabLst>
                <a:tab pos="714375" algn="l"/>
              </a:tabLst>
              <a:defRPr sz="2400" b="1" kern="120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i-FI" dirty="0">
                <a:solidFill>
                  <a:schemeClr val="accent6"/>
                </a:solidFill>
              </a:rPr>
              <a:t>Neljä hälyttävää keskeistä ilmiötä estää Agenda2030:n tavoitteiden toteutumisen</a:t>
            </a:r>
          </a:p>
        </p:txBody>
      </p:sp>
      <p:grpSp>
        <p:nvGrpSpPr>
          <p:cNvPr id="13" name="Ryhmä 12"/>
          <p:cNvGrpSpPr/>
          <p:nvPr/>
        </p:nvGrpSpPr>
        <p:grpSpPr>
          <a:xfrm>
            <a:off x="2937547" y="1558540"/>
            <a:ext cx="1559532" cy="1475702"/>
            <a:chOff x="1139979" y="1235048"/>
            <a:chExt cx="990601" cy="990601"/>
          </a:xfrm>
          <a:solidFill>
            <a:schemeClr val="accent6"/>
          </a:solidFill>
        </p:grpSpPr>
        <p:sp>
          <p:nvSpPr>
            <p:cNvPr id="14" name="Ellipsi 13"/>
            <p:cNvSpPr/>
            <p:nvPr/>
          </p:nvSpPr>
          <p:spPr>
            <a:xfrm>
              <a:off x="1139979" y="1235048"/>
              <a:ext cx="990601" cy="9906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solidFill>
                  <a:schemeClr val="tx2">
                    <a:lumMod val="75000"/>
                  </a:schemeClr>
                </a:solidFill>
              </a:endParaRPr>
            </a:p>
          </p:txBody>
        </p:sp>
        <p:sp>
          <p:nvSpPr>
            <p:cNvPr id="15" name="Suorakulmio 14"/>
            <p:cNvSpPr/>
            <p:nvPr/>
          </p:nvSpPr>
          <p:spPr>
            <a:xfrm>
              <a:off x="1217654" y="1590433"/>
              <a:ext cx="823298" cy="337451"/>
            </a:xfrm>
            <a:prstGeom prst="rect">
              <a:avLst/>
            </a:prstGeom>
            <a:grpFill/>
          </p:spPr>
          <p:txBody>
            <a:bodyPr wrap="square">
              <a:spAutoFit/>
            </a:bodyPr>
            <a:lstStyle/>
            <a:p>
              <a:pPr algn="ctr">
                <a:lnSpc>
                  <a:spcPts val="1600"/>
                </a:lnSpc>
              </a:pPr>
              <a:r>
                <a:rPr lang="fi-FI" sz="1400" b="1" dirty="0">
                  <a:solidFill>
                    <a:schemeClr val="bg1"/>
                  </a:solidFill>
                </a:rPr>
                <a:t>Eriarvoisuus lisääntyy</a:t>
              </a:r>
            </a:p>
          </p:txBody>
        </p:sp>
      </p:grpSp>
      <p:grpSp>
        <p:nvGrpSpPr>
          <p:cNvPr id="16" name="Ryhmä 15"/>
          <p:cNvGrpSpPr/>
          <p:nvPr/>
        </p:nvGrpSpPr>
        <p:grpSpPr>
          <a:xfrm>
            <a:off x="4636000" y="1539829"/>
            <a:ext cx="1494860" cy="1491558"/>
            <a:chOff x="1139979" y="1235048"/>
            <a:chExt cx="990601" cy="990601"/>
          </a:xfrm>
          <a:solidFill>
            <a:schemeClr val="accent6"/>
          </a:solidFill>
        </p:grpSpPr>
        <p:sp>
          <p:nvSpPr>
            <p:cNvPr id="17" name="Ellipsi 16"/>
            <p:cNvSpPr/>
            <p:nvPr/>
          </p:nvSpPr>
          <p:spPr>
            <a:xfrm>
              <a:off x="1139979" y="1235048"/>
              <a:ext cx="990601" cy="9906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solidFill>
                  <a:schemeClr val="tx2">
                    <a:lumMod val="75000"/>
                  </a:schemeClr>
                </a:solidFill>
              </a:endParaRPr>
            </a:p>
          </p:txBody>
        </p:sp>
        <p:sp>
          <p:nvSpPr>
            <p:cNvPr id="18" name="Suorakulmio 17"/>
            <p:cNvSpPr/>
            <p:nvPr/>
          </p:nvSpPr>
          <p:spPr>
            <a:xfrm>
              <a:off x="1240721" y="1530946"/>
              <a:ext cx="811200" cy="470134"/>
            </a:xfrm>
            <a:prstGeom prst="rect">
              <a:avLst/>
            </a:prstGeom>
            <a:grpFill/>
          </p:spPr>
          <p:txBody>
            <a:bodyPr wrap="square">
              <a:spAutoFit/>
            </a:bodyPr>
            <a:lstStyle/>
            <a:p>
              <a:pPr algn="ctr">
                <a:lnSpc>
                  <a:spcPts val="1600"/>
                </a:lnSpc>
              </a:pPr>
              <a:r>
                <a:rPr lang="fi-FI" sz="1400" b="1" dirty="0">
                  <a:solidFill>
                    <a:schemeClr val="bg1"/>
                  </a:solidFill>
                </a:rPr>
                <a:t>Ilmaston-</a:t>
              </a:r>
            </a:p>
            <a:p>
              <a:pPr algn="ctr">
                <a:lnSpc>
                  <a:spcPts val="1600"/>
                </a:lnSpc>
              </a:pPr>
              <a:r>
                <a:rPr lang="fi-FI" sz="1400" b="1" dirty="0">
                  <a:solidFill>
                    <a:schemeClr val="bg1"/>
                  </a:solidFill>
                </a:rPr>
                <a:t>muutos etenee</a:t>
              </a:r>
            </a:p>
          </p:txBody>
        </p:sp>
      </p:grpSp>
      <p:grpSp>
        <p:nvGrpSpPr>
          <p:cNvPr id="19" name="Ryhmä 18"/>
          <p:cNvGrpSpPr/>
          <p:nvPr/>
        </p:nvGrpSpPr>
        <p:grpSpPr>
          <a:xfrm>
            <a:off x="4663133" y="3247509"/>
            <a:ext cx="1601091" cy="1475701"/>
            <a:chOff x="1177398" y="1236360"/>
            <a:chExt cx="1065439" cy="990601"/>
          </a:xfrm>
        </p:grpSpPr>
        <p:sp>
          <p:nvSpPr>
            <p:cNvPr id="20" name="Ellipsi 19"/>
            <p:cNvSpPr/>
            <p:nvPr/>
          </p:nvSpPr>
          <p:spPr>
            <a:xfrm>
              <a:off x="1214817" y="1236360"/>
              <a:ext cx="990601" cy="99060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solidFill>
                  <a:schemeClr val="tx2">
                    <a:lumMod val="75000"/>
                  </a:schemeClr>
                </a:solidFill>
              </a:endParaRPr>
            </a:p>
          </p:txBody>
        </p:sp>
        <p:sp>
          <p:nvSpPr>
            <p:cNvPr id="21" name="Suorakulmio 20"/>
            <p:cNvSpPr/>
            <p:nvPr/>
          </p:nvSpPr>
          <p:spPr>
            <a:xfrm>
              <a:off x="1177398" y="1570057"/>
              <a:ext cx="1065439" cy="337451"/>
            </a:xfrm>
            <a:prstGeom prst="rect">
              <a:avLst/>
            </a:prstGeom>
          </p:spPr>
          <p:txBody>
            <a:bodyPr wrap="square">
              <a:spAutoFit/>
            </a:bodyPr>
            <a:lstStyle/>
            <a:p>
              <a:pPr algn="ctr">
                <a:lnSpc>
                  <a:spcPts val="1600"/>
                </a:lnSpc>
              </a:pPr>
              <a:r>
                <a:rPr lang="fi-FI" sz="1400" b="1" dirty="0" err="1">
                  <a:solidFill>
                    <a:schemeClr val="bg1"/>
                  </a:solidFill>
                </a:rPr>
                <a:t>Biodiversiteetti-kato</a:t>
              </a:r>
              <a:r>
                <a:rPr lang="fi-FI" sz="1400" b="1" dirty="0">
                  <a:solidFill>
                    <a:schemeClr val="bg1"/>
                  </a:solidFill>
                </a:rPr>
                <a:t> jatkuu</a:t>
              </a:r>
            </a:p>
          </p:txBody>
        </p:sp>
      </p:grpSp>
      <p:grpSp>
        <p:nvGrpSpPr>
          <p:cNvPr id="22" name="Ryhmä 21"/>
          <p:cNvGrpSpPr/>
          <p:nvPr/>
        </p:nvGrpSpPr>
        <p:grpSpPr>
          <a:xfrm>
            <a:off x="2957356" y="3169741"/>
            <a:ext cx="1614645" cy="1631235"/>
            <a:chOff x="1139979" y="1235048"/>
            <a:chExt cx="990601" cy="990601"/>
          </a:xfrm>
          <a:solidFill>
            <a:schemeClr val="accent6"/>
          </a:solidFill>
        </p:grpSpPr>
        <p:sp>
          <p:nvSpPr>
            <p:cNvPr id="23" name="Ellipsi 22"/>
            <p:cNvSpPr/>
            <p:nvPr/>
          </p:nvSpPr>
          <p:spPr>
            <a:xfrm>
              <a:off x="1139979" y="1235048"/>
              <a:ext cx="990601" cy="9906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solidFill>
                  <a:schemeClr val="tx2">
                    <a:lumMod val="75000"/>
                  </a:schemeClr>
                </a:solidFill>
              </a:endParaRPr>
            </a:p>
          </p:txBody>
        </p:sp>
        <p:sp>
          <p:nvSpPr>
            <p:cNvPr id="24" name="Suorakulmio 23"/>
            <p:cNvSpPr/>
            <p:nvPr/>
          </p:nvSpPr>
          <p:spPr>
            <a:xfrm>
              <a:off x="1202849" y="1580025"/>
              <a:ext cx="855697" cy="305276"/>
            </a:xfrm>
            <a:prstGeom prst="rect">
              <a:avLst/>
            </a:prstGeom>
            <a:grpFill/>
          </p:spPr>
          <p:txBody>
            <a:bodyPr wrap="square">
              <a:spAutoFit/>
            </a:bodyPr>
            <a:lstStyle/>
            <a:p>
              <a:pPr algn="ctr">
                <a:lnSpc>
                  <a:spcPts val="1600"/>
                </a:lnSpc>
              </a:pPr>
              <a:r>
                <a:rPr lang="fi-FI" sz="1400" b="1" dirty="0">
                  <a:solidFill>
                    <a:schemeClr val="bg1"/>
                  </a:solidFill>
                </a:rPr>
                <a:t>Jäteongelma kasvaa</a:t>
              </a:r>
            </a:p>
          </p:txBody>
        </p:sp>
      </p:grpSp>
      <p:sp>
        <p:nvSpPr>
          <p:cNvPr id="3" name="Tekstiruutu 2"/>
          <p:cNvSpPr txBox="1"/>
          <p:nvPr/>
        </p:nvSpPr>
        <p:spPr>
          <a:xfrm>
            <a:off x="1035114" y="1543799"/>
            <a:ext cx="1833100" cy="1754326"/>
          </a:xfrm>
          <a:prstGeom prst="rect">
            <a:avLst/>
          </a:prstGeom>
          <a:noFill/>
        </p:spPr>
        <p:txBody>
          <a:bodyPr wrap="square" rtlCol="0" anchor="t">
            <a:spAutoFit/>
          </a:bodyPr>
          <a:lstStyle/>
          <a:p>
            <a:pPr marL="171450" indent="-171450">
              <a:buFont typeface="Arial" panose="020B0604020202020204" pitchFamily="34" charset="0"/>
              <a:buChar char="•"/>
            </a:pPr>
            <a:r>
              <a:rPr lang="fi-FI" sz="1200" b="1" dirty="0"/>
              <a:t>1980-2016: köyhimmälle väestöpuoliskolla </a:t>
            </a:r>
            <a:br>
              <a:rPr lang="fi-FI" sz="1200" b="1" dirty="0">
                <a:ea typeface="Tahoma"/>
                <a:cs typeface="Tahoma"/>
              </a:rPr>
            </a:br>
            <a:r>
              <a:rPr lang="fi-FI" sz="1200" b="1" dirty="0"/>
              <a:t>tulonkasvusta 12%</a:t>
            </a:r>
          </a:p>
          <a:p>
            <a:pPr marL="171450" indent="-171450">
              <a:buFont typeface="Arial" panose="020B0604020202020204" pitchFamily="34" charset="0"/>
              <a:buChar char="•"/>
            </a:pPr>
            <a:r>
              <a:rPr lang="fi-FI" sz="1200" b="1" dirty="0"/>
              <a:t>rikkaimman 1%:n väestölle tulonkasvusta 27%</a:t>
            </a:r>
          </a:p>
        </p:txBody>
      </p:sp>
      <p:sp>
        <p:nvSpPr>
          <p:cNvPr id="5" name="Tekstiruutu 4"/>
          <p:cNvSpPr txBox="1"/>
          <p:nvPr/>
        </p:nvSpPr>
        <p:spPr>
          <a:xfrm>
            <a:off x="6359505" y="1741526"/>
            <a:ext cx="2446783" cy="1200329"/>
          </a:xfrm>
          <a:prstGeom prst="rect">
            <a:avLst/>
          </a:prstGeom>
          <a:noFill/>
        </p:spPr>
        <p:txBody>
          <a:bodyPr wrap="square" rtlCol="0">
            <a:spAutoFit/>
          </a:bodyPr>
          <a:lstStyle/>
          <a:p>
            <a:r>
              <a:rPr lang="fi-FI" sz="1200" b="1" dirty="0"/>
              <a:t>1,5 asteen nousu: </a:t>
            </a:r>
            <a:br>
              <a:rPr lang="fi-FI" sz="1200" b="1" dirty="0"/>
            </a:br>
            <a:r>
              <a:rPr lang="fi-FI" sz="1200" b="1" dirty="0"/>
              <a:t>500 milj. kärsii vesistressistä, </a:t>
            </a:r>
            <a:br>
              <a:rPr lang="fi-FI" sz="1200" b="1" dirty="0"/>
            </a:br>
            <a:r>
              <a:rPr lang="fi-FI" sz="1200" b="1" dirty="0"/>
              <a:t>4 miljardia kuumuusaalloista ja 10 miljoonia rannikkotulvista </a:t>
            </a:r>
          </a:p>
        </p:txBody>
      </p:sp>
      <p:sp>
        <p:nvSpPr>
          <p:cNvPr id="8" name="Tekstiruutu 7"/>
          <p:cNvSpPr txBox="1"/>
          <p:nvPr/>
        </p:nvSpPr>
        <p:spPr>
          <a:xfrm>
            <a:off x="1028411" y="3474152"/>
            <a:ext cx="2098623" cy="1384995"/>
          </a:xfrm>
          <a:prstGeom prst="rect">
            <a:avLst/>
          </a:prstGeom>
          <a:noFill/>
        </p:spPr>
        <p:txBody>
          <a:bodyPr wrap="square" rtlCol="0">
            <a:spAutoFit/>
          </a:bodyPr>
          <a:lstStyle/>
          <a:p>
            <a:pPr marL="171450" indent="-171450">
              <a:buFont typeface="Arial" panose="020B0604020202020204" pitchFamily="34" charset="0"/>
              <a:buChar char="•"/>
            </a:pPr>
            <a:r>
              <a:rPr lang="fi-FI" sz="1200" b="1" dirty="0"/>
              <a:t>2016-2030: muovijätteen ennustettu kasvavan    260 -&gt; 460 milj. tn/v </a:t>
            </a:r>
          </a:p>
          <a:p>
            <a:pPr marL="171450" indent="-171450">
              <a:buFont typeface="Arial" panose="020B0604020202020204" pitchFamily="34" charset="0"/>
              <a:buChar char="•"/>
            </a:pPr>
            <a:r>
              <a:rPr lang="fi-FI" sz="1200" b="1" dirty="0"/>
              <a:t>e-jätteestä 60%  myrkkyineen kaatopaikoille </a:t>
            </a:r>
          </a:p>
        </p:txBody>
      </p:sp>
      <p:sp>
        <p:nvSpPr>
          <p:cNvPr id="10" name="Tekstiruutu 9"/>
          <p:cNvSpPr txBox="1"/>
          <p:nvPr/>
        </p:nvSpPr>
        <p:spPr>
          <a:xfrm>
            <a:off x="6373758" y="3235999"/>
            <a:ext cx="2122346" cy="1600438"/>
          </a:xfrm>
          <a:prstGeom prst="rect">
            <a:avLst/>
          </a:prstGeom>
          <a:noFill/>
        </p:spPr>
        <p:txBody>
          <a:bodyPr wrap="square" rtlCol="0" anchor="t">
            <a:spAutoFit/>
          </a:bodyPr>
          <a:lstStyle/>
          <a:p>
            <a:r>
              <a:rPr lang="fi-FI" sz="1200" b="1" dirty="0"/>
              <a:t>Arvio: neljännes eläin- </a:t>
            </a:r>
            <a:br>
              <a:rPr lang="fi-FI" sz="1200" b="1" dirty="0">
                <a:ea typeface="Tahoma"/>
                <a:cs typeface="Tahoma"/>
              </a:rPr>
            </a:br>
            <a:r>
              <a:rPr lang="fi-FI" sz="1200" b="1" dirty="0"/>
              <a:t>ja kasvilajeista katoaa. Maapallon ruokaturva </a:t>
            </a:r>
            <a:br>
              <a:rPr lang="fi-FI" sz="1200" b="1" dirty="0">
                <a:ea typeface="Tahoma"/>
                <a:cs typeface="Tahoma"/>
              </a:rPr>
            </a:br>
            <a:r>
              <a:rPr lang="fi-FI" sz="1200" b="1" dirty="0"/>
              <a:t>on uhattuna, kun biodiversiteetin suoja  tuholaisia, tauteja ja ilmastonmuutosta </a:t>
            </a:r>
            <a:br>
              <a:rPr lang="fi-FI" sz="1200" b="1" dirty="0">
                <a:ea typeface="Tahoma"/>
                <a:cs typeface="Tahoma"/>
              </a:rPr>
            </a:br>
            <a:r>
              <a:rPr lang="fi-FI" sz="1200" b="1" dirty="0"/>
              <a:t>vastaan katoaa</a:t>
            </a:r>
            <a:r>
              <a:rPr lang="fi-FI" sz="1400" b="1" dirty="0"/>
              <a:t> </a:t>
            </a:r>
          </a:p>
        </p:txBody>
      </p:sp>
    </p:spTree>
    <p:extLst>
      <p:ext uri="{BB962C8B-B14F-4D97-AF65-F5344CB8AC3E}">
        <p14:creationId xmlns:p14="http://schemas.microsoft.com/office/powerpoint/2010/main" val="233589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D38CE1-1634-4279-924F-3D36D881608E}"/>
              </a:ext>
            </a:extLst>
          </p:cNvPr>
          <p:cNvSpPr>
            <a:spLocks noGrp="1"/>
          </p:cNvSpPr>
          <p:nvPr>
            <p:ph type="title"/>
          </p:nvPr>
        </p:nvSpPr>
        <p:spPr>
          <a:xfrm>
            <a:off x="899592" y="205979"/>
            <a:ext cx="7787208" cy="857250"/>
          </a:xfrm>
        </p:spPr>
        <p:txBody>
          <a:bodyPr vert="horz" lIns="91440" tIns="45720" rIns="91440" bIns="45720" rtlCol="0" anchor="ctr">
            <a:normAutofit/>
          </a:bodyPr>
          <a:lstStyle/>
          <a:p>
            <a:pPr>
              <a:lnSpc>
                <a:spcPct val="90000"/>
              </a:lnSpc>
            </a:pPr>
            <a:r>
              <a:rPr lang="en-US" sz="2500" kern="1200" dirty="0">
                <a:solidFill>
                  <a:schemeClr val="tx1"/>
                </a:solidFill>
                <a:latin typeface="+mj-lt"/>
                <a:ea typeface="+mj-ea"/>
                <a:cs typeface="+mj-cs"/>
              </a:rPr>
              <a:t> </a:t>
            </a:r>
            <a:endParaRPr lang="en-US" sz="2500" b="1" kern="1200" dirty="0">
              <a:solidFill>
                <a:schemeClr val="tx1"/>
              </a:solidFill>
              <a:latin typeface="+mj-lt"/>
              <a:ea typeface="+mj-ea"/>
              <a:cs typeface="+mj-cs"/>
            </a:endParaRPr>
          </a:p>
        </p:txBody>
      </p:sp>
      <p:sp>
        <p:nvSpPr>
          <p:cNvPr id="9" name="Sisällön paikkamerkki 2">
            <a:extLst>
              <a:ext uri="{FF2B5EF4-FFF2-40B4-BE49-F238E27FC236}">
                <a16:creationId xmlns:a16="http://schemas.microsoft.com/office/drawing/2014/main" id="{F8B43840-1327-49AB-82F9-646BF395603C}"/>
              </a:ext>
            </a:extLst>
          </p:cNvPr>
          <p:cNvSpPr>
            <a:spLocks noGrp="1"/>
          </p:cNvSpPr>
          <p:nvPr>
            <p:ph sz="half" idx="1"/>
          </p:nvPr>
        </p:nvSpPr>
        <p:spPr>
          <a:xfrm>
            <a:off x="2987824" y="1289304"/>
            <a:ext cx="5791134" cy="3394472"/>
          </a:xfrm>
        </p:spPr>
        <p:txBody>
          <a:bodyPr>
            <a:normAutofit fontScale="92500" lnSpcReduction="20000"/>
          </a:bodyPr>
          <a:lstStyle/>
          <a:p>
            <a:r>
              <a:rPr lang="fi-FI" dirty="0"/>
              <a:t>Nykytalous ekologisesti ja sosiaalisesti kestämätöntä</a:t>
            </a:r>
          </a:p>
          <a:p>
            <a:r>
              <a:rPr lang="fi-FI" dirty="0"/>
              <a:t>Taloudellisen toimeliaisuuden suuntaaminen yhdistämällä taloudellisia ohjauskeinoja</a:t>
            </a:r>
          </a:p>
          <a:p>
            <a:pPr lvl="1"/>
            <a:r>
              <a:rPr lang="fi-FI" dirty="0"/>
              <a:t>Uudet palveluiden toimintamallit tukemaan peräkkäistä ja samanaikaista yhteiskäyttöä</a:t>
            </a:r>
          </a:p>
          <a:p>
            <a:pPr lvl="1"/>
            <a:r>
              <a:rPr lang="fi-FI" dirty="0"/>
              <a:t>Pitkäaikaista käyttöä tukevat korjauspalvelut</a:t>
            </a:r>
          </a:p>
          <a:p>
            <a:r>
              <a:rPr lang="fi-FI" dirty="0" err="1"/>
              <a:t>BKTlle</a:t>
            </a:r>
            <a:r>
              <a:rPr lang="fi-FI" dirty="0"/>
              <a:t> vaihtoehtoja </a:t>
            </a:r>
          </a:p>
          <a:p>
            <a:pPr lvl="1"/>
            <a:r>
              <a:rPr lang="fi-FI" dirty="0"/>
              <a:t>Esim. GPI, ISEW</a:t>
            </a:r>
          </a:p>
          <a:p>
            <a:r>
              <a:rPr lang="fi-FI" dirty="0"/>
              <a:t>Globaaleista talouden rahavirroista osa kestäviin investointeihin</a:t>
            </a:r>
          </a:p>
        </p:txBody>
      </p:sp>
      <p:pic>
        <p:nvPicPr>
          <p:cNvPr id="10" name="Kuva 9">
            <a:extLst>
              <a:ext uri="{FF2B5EF4-FFF2-40B4-BE49-F238E27FC236}">
                <a16:creationId xmlns:a16="http://schemas.microsoft.com/office/drawing/2014/main" id="{46B8B51F-7046-4591-B3D0-F526A97A88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721" y="1563638"/>
            <a:ext cx="1665072" cy="1930518"/>
          </a:xfrm>
          <a:prstGeom prst="rect">
            <a:avLst/>
          </a:prstGeom>
        </p:spPr>
      </p:pic>
      <p:sp>
        <p:nvSpPr>
          <p:cNvPr id="11" name="Title 1">
            <a:extLst>
              <a:ext uri="{FF2B5EF4-FFF2-40B4-BE49-F238E27FC236}">
                <a16:creationId xmlns:a16="http://schemas.microsoft.com/office/drawing/2014/main" id="{07B5DBEA-3420-4C17-8403-A6DCE23A9F67}"/>
              </a:ext>
            </a:extLst>
          </p:cNvPr>
          <p:cNvSpPr txBox="1">
            <a:spLocks/>
          </p:cNvSpPr>
          <p:nvPr/>
        </p:nvSpPr>
        <p:spPr>
          <a:xfrm>
            <a:off x="863969" y="181850"/>
            <a:ext cx="7787208"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F39200"/>
                </a:solidFill>
                <a:latin typeface="Tahoma" panose="020B0604030504040204" pitchFamily="34" charset="0"/>
                <a:ea typeface="Tahoma" panose="020B0604030504040204" pitchFamily="34" charset="0"/>
                <a:cs typeface="Tahoma" panose="020B0604030504040204" pitchFamily="34" charset="0"/>
              </a:defRPr>
            </a:lvl1pPr>
          </a:lstStyle>
          <a:p>
            <a:r>
              <a:rPr lang="fi-FI" dirty="0"/>
              <a:t>Kestävä ja oikeudenmukainen talous</a:t>
            </a:r>
          </a:p>
        </p:txBody>
      </p:sp>
    </p:spTree>
    <p:extLst>
      <p:ext uri="{BB962C8B-B14F-4D97-AF65-F5344CB8AC3E}">
        <p14:creationId xmlns:p14="http://schemas.microsoft.com/office/powerpoint/2010/main" val="612550706"/>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K-paneel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b25b787659ae01c678066d46fcd949b">
  <xsd:schema xmlns:xsd="http://www.w3.org/2001/XMLSchema" xmlns:xs="http://www.w3.org/2001/XMLSchema" xmlns:p="http://schemas.microsoft.com/office/2006/metadata/properties" xmlns:ns2="ebb82943-49da-4504-a2f3-a33fb2eb95f1" targetNamespace="http://schemas.microsoft.com/office/2006/metadata/properties" ma:root="true" ma:fieldsID="643c11cf4c13186185f95add12dbb6b8"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160CF1-C604-4AEF-8A0E-465099AE8450}">
  <ds:schemaRefs>
    <ds:schemaRef ds:uri="http://schemas.microsoft.com/sharepoint/v3/contenttype/forms"/>
  </ds:schemaRefs>
</ds:datastoreItem>
</file>

<file path=customXml/itemProps2.xml><?xml version="1.0" encoding="utf-8"?>
<ds:datastoreItem xmlns:ds="http://schemas.openxmlformats.org/officeDocument/2006/customXml" ds:itemID="{0C58B9F6-1F69-4279-B542-12B3A307F69B}">
  <ds:schemaRefs>
    <ds:schemaRef ds:uri="http://purl.org/dc/dcmitype/"/>
    <ds:schemaRef ds:uri="http://www.w3.org/XML/1998/namespace"/>
    <ds:schemaRef ds:uri="http://purl.org/dc/terms/"/>
    <ds:schemaRef ds:uri="ebb82943-49da-4504-a2f3-a33fb2eb95f1"/>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0723217-C282-4652-BF56-012E79551C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6409</TotalTime>
  <Words>845</Words>
  <Application>Microsoft Office PowerPoint</Application>
  <PresentationFormat>Näytössä katseltava esitys (16:9)</PresentationFormat>
  <Paragraphs>192</Paragraphs>
  <Slides>25</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25</vt:i4>
      </vt:variant>
    </vt:vector>
  </HeadingPairs>
  <TitlesOfParts>
    <vt:vector size="30" baseType="lpstr">
      <vt:lpstr>Arial</vt:lpstr>
      <vt:lpstr>Calibri</vt:lpstr>
      <vt:lpstr>Tahoma</vt:lpstr>
      <vt:lpstr>Wingdings</vt:lpstr>
      <vt:lpstr>blank</vt:lpstr>
      <vt:lpstr>Kuusi polkua kestävyyteen    Kestävyyspaneelin evästykset  systeemisen murroksen edistämiseksi Suomessa</vt:lpstr>
      <vt:lpstr>Maailman kestävän kehityksen tila on vakava - muutos vaatii merkittäviä, järjestelmätason murroksia   </vt:lpstr>
      <vt:lpstr> Kestävyyspaneelin Suomelle tunnistamat etenemisaskeleet, jotka huomioivat keskinäiset riippuvuudet</vt:lpstr>
      <vt:lpstr>PowerPoint-esitys</vt:lpstr>
      <vt:lpstr>PowerPoint-esitys</vt:lpstr>
      <vt:lpstr>Kiitos! </vt:lpstr>
      <vt:lpstr>Paneelien evästykset                          </vt:lpstr>
      <vt:lpstr>PowerPoint-esitys</vt:lpstr>
      <vt:lpstr> </vt:lpstr>
      <vt:lpstr> </vt:lpstr>
      <vt:lpstr> </vt:lpstr>
      <vt:lpstr> </vt:lpstr>
      <vt:lpstr>PowerPoint-esitys</vt:lpstr>
      <vt:lpstr>Energia</vt:lpstr>
      <vt:lpstr> </vt:lpstr>
      <vt:lpstr> </vt:lpstr>
      <vt:lpstr>Luonnon järjestelmät</vt:lpstr>
      <vt:lpstr>Luonnon järjestelmät</vt:lpstr>
      <vt:lpstr>Hyvinvointi ja mahdollisuudet</vt:lpstr>
      <vt:lpstr>Hyvinvointi ja mahdollisuudet</vt:lpstr>
      <vt:lpstr>Haaste tutkimukselle</vt:lpstr>
      <vt:lpstr>PowerPoint-esitys</vt:lpstr>
      <vt:lpstr>Paneelin toiminta-ajatus  </vt:lpstr>
      <vt:lpstr>Monitieteinen ja alueellisesti edustava paneeli</vt:lpstr>
      <vt:lpstr>PowerPoint-esitys</vt:lpstr>
    </vt:vector>
  </TitlesOfParts>
  <Company>LUKE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Hyvärinen Jouni</dc:creator>
  <cp:lastModifiedBy>Lyytimäki Jari</cp:lastModifiedBy>
  <cp:revision>162</cp:revision>
  <dcterms:created xsi:type="dcterms:W3CDTF">2019-05-15T07:16:59Z</dcterms:created>
  <dcterms:modified xsi:type="dcterms:W3CDTF">2020-02-26T10:52:38Z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8" name="ContentTypeId">
    <vt:lpwstr>0x010100FC273FBDB1AAC448BDBB3CA1302F22C6</vt:lpwstr>
  </property>
</Properties>
</file>