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4" r:id="rId5"/>
    <p:sldMasterId id="2147483699" r:id="rId6"/>
    <p:sldMasterId id="2147483681" r:id="rId7"/>
  </p:sldMasterIdLst>
  <p:notesMasterIdLst>
    <p:notesMasterId r:id="rId31"/>
  </p:notesMasterIdLst>
  <p:handoutMasterIdLst>
    <p:handoutMasterId r:id="rId32"/>
  </p:handoutMasterIdLst>
  <p:sldIdLst>
    <p:sldId id="396" r:id="rId8"/>
    <p:sldId id="524" r:id="rId9"/>
    <p:sldId id="535" r:id="rId10"/>
    <p:sldId id="530" r:id="rId11"/>
    <p:sldId id="537" r:id="rId12"/>
    <p:sldId id="533" r:id="rId13"/>
    <p:sldId id="538" r:id="rId14"/>
    <p:sldId id="539" r:id="rId15"/>
    <p:sldId id="540" r:id="rId16"/>
    <p:sldId id="541" r:id="rId17"/>
    <p:sldId id="546" r:id="rId18"/>
    <p:sldId id="525" r:id="rId19"/>
    <p:sldId id="444" r:id="rId20"/>
    <p:sldId id="528" r:id="rId21"/>
    <p:sldId id="529" r:id="rId22"/>
    <p:sldId id="527" r:id="rId23"/>
    <p:sldId id="549" r:id="rId24"/>
    <p:sldId id="548" r:id="rId25"/>
    <p:sldId id="544" r:id="rId26"/>
    <p:sldId id="534" r:id="rId27"/>
    <p:sldId id="547" r:id="rId28"/>
    <p:sldId id="526" r:id="rId29"/>
    <p:sldId id="532" r:id="rId30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8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B9D"/>
    <a:srgbClr val="CF378D"/>
    <a:srgbClr val="80025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9017A-940D-49C4-8050-5446E8EDEAA2}" v="2" dt="2018-11-29T10:37:20.69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31" autoAdjust="0"/>
    <p:restoredTop sz="90612" autoAdjust="0"/>
  </p:normalViewPr>
  <p:slideViewPr>
    <p:cSldViewPr showGuides="1">
      <p:cViewPr varScale="1">
        <p:scale>
          <a:sx n="66" d="100"/>
          <a:sy n="66" d="100"/>
        </p:scale>
        <p:origin x="186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20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138"/>
        <p:guide pos="2142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C231-123A-4B91-9BCF-5C858B2B9BFF}" type="datetimeFigureOut">
              <a:rPr lang="fi-FI" sz="800" smtClean="0">
                <a:solidFill>
                  <a:schemeClr val="accent3"/>
                </a:solidFill>
              </a:rPr>
              <a:t>11.12.2018</a:t>
            </a:fld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A1F9-32EF-45F6-B3C5-58D8718F4F7E}" type="slidenum">
              <a:rPr lang="fi-FI" sz="800" smtClean="0">
                <a:solidFill>
                  <a:schemeClr val="accent3"/>
                </a:solidFill>
              </a:rPr>
              <a:t>‹#›</a:t>
            </a:fld>
            <a:endParaRPr lang="fi-FI" sz="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D472360C-8AE7-4210-9BC9-53F74E93C4D1}" type="datetimeFigureOut">
              <a:rPr lang="fi-FI" smtClean="0"/>
              <a:pPr/>
              <a:t>11.12.2018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B6F0C6F-38CE-4872-B0FE-0D14644062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DDE7-127B-450F-BC08-F7BA5ADBC511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Tallennetun</a:t>
            </a:r>
            <a:r>
              <a:rPr lang="fi-FI" baseline="0" dirty="0" smtClean="0"/>
              <a:t> sitoumuksen voi joko tulostaa omaan käyttöön, julkaista sitoumus2050-palvelussa ja/tai jakaa sosiaalisessa mediassa.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83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26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Kampanjan tunnus. Ulkomainos.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73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Bannerimainokset.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42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Abribus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Finland Midi (37 paikkakuntaa, 608 julistetta):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Viikko 52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Helsingin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Helsinki, Espoo, Vantaa, Kauniainen, Hyvinkää, Järvenpää, Kerava, Riihimäki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Tampereen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Turun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Turku, Raisio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Yli 100 000 asukkaan työssäkäyntialueet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Oulu, Kuopio, Jyväskylä, Pori, Joensuu, Lahti, Vaasa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100 000 asukkaan työssäkäyntialueet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Hämeenlinna, Imatra, Jämsä, Kemi, Kokkola, Kotka, Kouvola, Lappeenranta, Lohja, Loimaa,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Mikkeli, Raahe, Rauma, Rovaniemi, Salo, Savonlinna, Seinäjoki, Tornio, Varkaus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24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Abribus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Finland Midi (37 paikkakuntaa, 608 julistetta):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Viikko 52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Helsingin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Helsinki, Espoo, Vantaa, Kauniainen, Hyvinkää, Järvenpää, Kerava, Riihimäki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Tampereen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Turun työssäkäyntialue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Turku, Raisio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Yli 100 000 asukkaan työssäkäyntialueet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Oulu, Kuopio, Jyväskylä, Pori, Joensuu, Lahti, Vaasa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100 000 asukkaan työssäkäyntialueet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Hämeenlinna, Imatra, Jämsä, Kemi, Kokkola, Kotka, Kouvola, Lappeenranta, Lohja, Loimaa,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Mikkeli, Raahe, Rauma, Rovaniemi, Salo, Savonlinna, Seinäjoki, Tornio, Varkaus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131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66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765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Suomen hallitus panostaa kestävään kehitykseen ja erityisesti globaalin kestävän kehityksen toimintaohjelman Agenda2030n toimeenpanoon. </a:t>
            </a:r>
          </a:p>
          <a:p>
            <a:pPr lvl="1"/>
            <a:r>
              <a:rPr lang="fi-FI" dirty="0" smtClean="0"/>
              <a:t>Olimme yksi ensimmäisistä valtioista joka teki suunnitelman ohjelman kansallisesta toteuttamisesta. </a:t>
            </a:r>
          </a:p>
          <a:p>
            <a:pPr lvl="1"/>
            <a:r>
              <a:rPr lang="fi-FI" dirty="0" smtClean="0"/>
              <a:t>Olemme myös ensimmäisiä valtioita jotka ovat ulottaneet Agenda2030 toimet budjettiin saakka. </a:t>
            </a:r>
          </a:p>
          <a:p>
            <a:r>
              <a:rPr lang="fi-FI" dirty="0" smtClean="0"/>
              <a:t>Suomen suunnitelma sisältää kaksi painopistettä</a:t>
            </a:r>
          </a:p>
          <a:p>
            <a:pPr lvl="1"/>
            <a:r>
              <a:rPr lang="fi-FI" dirty="0" smtClean="0"/>
              <a:t>Hiilineutraali ja resurssiviisas Suomi</a:t>
            </a:r>
          </a:p>
          <a:p>
            <a:pPr lvl="1"/>
            <a:r>
              <a:rPr lang="fi-FI" dirty="0" smtClean="0"/>
              <a:t>Yhdenvertainen tasa-arvoinen ja osaava Suomi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3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Ilmastonmuutos on puhuttanut kuluneen syksyn aikana laajasti ja moni pohtii, miten oma elämäntapa vaikuttaa ympäristöömme. Julkaisemme 10. joulukuuta kestävien elämäntapojen palvelun, joka löytyy osoitteesta sitoumus2050.fi/elämäntavat. Palvelu tarjoaa meille jokaiselle arjen ratkaisuja ilmastonmuutoksen hillitsemiseen.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24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Viimeisen neljän vuoden aikana valtioneuvoston Sitoumus2050.fi-palvelussa on tehty kestävän kehityksen toimenpidesitoumuksia jo lähes 1000. Nyt mukaan kutsutaan entistä vahvemmin myös kansalaiset!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79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Henkilökohtaiset ilmastopäästöt syntyvät arjessamme, siitä miten asumme, liikumme, mitä syömme ja millaisia palveluita ja tavaroita kulutamme. Palvelussa tehdään ensin kestävät elämäntavat -testi, jonka tulosten perusteella käyttäjä saa arjen vinkkejä hiilijalanjäljen puolittamiseen. Oman sitoumuksensa avulla jokainen meistä voi entistä helpommin osallistua Suomen ilmastotavoitteiden saavuttamiseen.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11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Kestävät elämäntavat –testi</a:t>
            </a:r>
            <a:r>
              <a:rPr lang="fi-FI" baseline="0" dirty="0" smtClean="0"/>
              <a:t> mittaa 27 kysymyksen avulla arjessamme syntyvät ilmastopäästöt. Testin laskenta ja kysymykset perustuvat keskivertosuomalaisen hiilijalanjälkitietoon.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14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Testin tulosta voi verrata muiden testaajien hiilijalanjälkeen. Palvelu suosittelee</a:t>
            </a:r>
            <a:r>
              <a:rPr lang="fi-FI" baseline="0" dirty="0" smtClean="0"/>
              <a:t> puolittamaan hiilijalanjäljen ja antaa konkreettisia ideoita miten puolittaminen voi onnistua.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78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Käyttäjää kannustetaan kokoamaan</a:t>
            </a:r>
            <a:r>
              <a:rPr lang="fi-FI" baseline="0" dirty="0" smtClean="0"/>
              <a:t> oma suunnitelma sitoutumalla niihin tekoihin, jotka tuntuvat itselle sopivilta. Suunnitelmaan voi merkitä myös ne teot, jotka jo toteutuvat arjessa.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48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Käyttäjää kehotetaan jatkamaan rekisteröitymisen</a:t>
            </a:r>
            <a:r>
              <a:rPr lang="fi-FI" baseline="0" dirty="0" smtClean="0"/>
              <a:t> kautta sitoumuksen tekemiseen.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39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Seuraavaan vaiheeseen</a:t>
            </a:r>
            <a:r>
              <a:rPr lang="fi-FI" baseline="0" dirty="0" smtClean="0"/>
              <a:t> siirtyminen edellyttää joko palveluun rekisteröitymisen tai sisäänkirjautumisen.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0C6F-38CE-4872-B0FE-0D146440623C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2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DF47-4CCD-4FBF-8040-F092DC0F8B65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0337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0A2-99C7-41B1-8907-CD5A06075576}" type="datetime1">
              <a:rPr lang="fi-FI" smtClean="0"/>
              <a:t>11.12.2018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3091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9372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DF47-4CCD-4FBF-8040-F092DC0F8B65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442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974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E034-181E-41BD-ACA3-964CE33EE43A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6076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AB7-DC6C-475C-B6E6-10E62D1E6EE9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01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214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B8E0-A3DD-4679-AF1A-580CB431BCA9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409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862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377-52BA-462E-8FB6-1D39DF02C2B8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0589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7416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4D2-30FC-4B2A-BCBC-2EF1B076F27D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9307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0A2-99C7-41B1-8907-CD5A06075576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1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6624736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Keke_Footter_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4296"/>
            <a:ext cx="914400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625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6624736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3152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5760640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0632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206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27.11.2008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Tekijän Nimi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492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05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038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1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E034-181E-41BD-ACA3-964CE33EE43A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5476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887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09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419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18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490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190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678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71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816000"/>
            <a:ext cx="5328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7272000" y="6488088"/>
            <a:ext cx="36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40000" y="696000"/>
            <a:ext cx="806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white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white"/>
                </a:solidFill>
              </a:rPr>
              <a:t>© </a:t>
            </a:r>
            <a:r>
              <a:rPr lang="en-GB" sz="600" dirty="0" err="1">
                <a:solidFill>
                  <a:prstClr val="white"/>
                </a:solidFill>
              </a:rPr>
              <a:t>Hill+Knowlton</a:t>
            </a:r>
            <a:r>
              <a:rPr lang="en-GB" sz="600" dirty="0">
                <a:solidFill>
                  <a:prstClr val="white"/>
                </a:solidFill>
              </a:rPr>
              <a:t> Strategies</a:t>
            </a:r>
          </a:p>
        </p:txBody>
      </p:sp>
      <p:sp>
        <p:nvSpPr>
          <p:cNvPr id="96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97" name="Freeform 96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0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40000" y="864000"/>
            <a:ext cx="5328000" cy="5280000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7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AB7-DC6C-475C-B6E6-10E62D1E6EE9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257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539750" y="864000"/>
            <a:ext cx="5327650" cy="5280000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6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40000" y="864000"/>
            <a:ext cx="5328000" cy="5280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spcBef>
                <a:spcPts val="5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89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40000" y="864000"/>
            <a:ext cx="5328000" cy="5280000"/>
          </a:xfrm>
        </p:spPr>
        <p:txBody>
          <a:bodyPr numCol="2" spcCol="180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spcBef>
                <a:spcPts val="5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  <a:lvl6pPr>
              <a:spcBef>
                <a:spcPts val="400"/>
              </a:spcBef>
              <a:defRPr sz="1400" baseline="0"/>
            </a:lvl6pPr>
            <a:lvl7pPr>
              <a:spcBef>
                <a:spcPts val="400"/>
              </a:spcBef>
              <a:defRPr sz="1400"/>
            </a:lvl7pPr>
            <a:lvl8pPr>
              <a:spcBef>
                <a:spcPts val="400"/>
              </a:spcBef>
              <a:defRPr sz="1400"/>
            </a:lvl8pPr>
            <a:lvl9pPr>
              <a:spcBef>
                <a:spcPts val="400"/>
              </a:spcBef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067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wo columns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540000" y="1776000"/>
            <a:ext cx="8064250" cy="4370949"/>
          </a:xfrm>
        </p:spPr>
        <p:txBody>
          <a:bodyPr numCol="2" spcCol="180000"/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400"/>
              </a:spcBef>
              <a:defRPr sz="1200"/>
            </a:lvl4pPr>
            <a:lvl5pPr>
              <a:spcBef>
                <a:spcPts val="400"/>
              </a:spcBef>
              <a:defRPr sz="1200"/>
            </a:lvl5pPr>
            <a:lvl6pPr>
              <a:spcBef>
                <a:spcPts val="400"/>
              </a:spcBef>
              <a:defRPr sz="1200" baseline="0"/>
            </a:lvl6pPr>
            <a:lvl7pPr>
              <a:spcBef>
                <a:spcPts val="400"/>
              </a:spcBef>
              <a:defRPr sz="1200"/>
            </a:lvl7pPr>
            <a:lvl8pPr>
              <a:spcBef>
                <a:spcPts val="400"/>
              </a:spcBef>
              <a:defRPr sz="1200"/>
            </a:lvl8pPr>
            <a:lvl9pPr>
              <a:spcBef>
                <a:spcPts val="400"/>
              </a:spcBef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539750" y="864000"/>
            <a:ext cx="8064000" cy="696000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164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540000" y="888000"/>
            <a:ext cx="5327650" cy="5280000"/>
          </a:xfrm>
        </p:spPr>
        <p:txBody>
          <a:bodyPr/>
          <a:lstStyle>
            <a:lvl1pPr>
              <a:lnSpc>
                <a:spcPct val="85000"/>
              </a:lnSpc>
              <a:defRPr sz="1400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7" name="TextBox 96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32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539750" y="864000"/>
            <a:ext cx="5328000" cy="528000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20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40000" y="888000"/>
            <a:ext cx="6012000" cy="5280000"/>
          </a:xfrm>
        </p:spPr>
        <p:txBody>
          <a:bodyPr/>
          <a:lstStyle>
            <a:lvl1pPr>
              <a:lnSpc>
                <a:spcPct val="85000"/>
              </a:lnSpc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7" name="TextBox 96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7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94" name="Freeform 93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8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8141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one image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0000" y="240000"/>
            <a:ext cx="684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9085"/>
            <a:ext cx="6012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/>
              <a:t>11.12.2018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12515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8000"/>
            <a:ext cx="396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44000" y="888000"/>
            <a:ext cx="396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402133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8000"/>
            <a:ext cx="396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44000" y="888000"/>
            <a:ext cx="396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000" y="3624000"/>
            <a:ext cx="396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2533314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three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8000"/>
            <a:ext cx="396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44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000" y="3624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5" name="Freeform 104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9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six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92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40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592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540000" y="696000"/>
            <a:ext cx="601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696000" y="696000"/>
            <a:ext cx="1908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6696076" y="888000"/>
            <a:ext cx="1907925" cy="5281085"/>
          </a:xfrm>
        </p:spPr>
        <p:txBody>
          <a:bodyPr/>
          <a:lstStyle>
            <a:lvl1pPr marL="180000" indent="-180000">
              <a:lnSpc>
                <a:spcPct val="8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000" b="0">
                <a:solidFill>
                  <a:schemeClr val="tx1"/>
                </a:solidFill>
              </a:defRPr>
            </a:lvl1pPr>
            <a:lvl2pPr marL="360000" indent="-180000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2pPr>
            <a:lvl3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b="1"/>
            </a:lvl3pPr>
            <a:lvl4pPr marL="0" indent="0">
              <a:lnSpc>
                <a:spcPct val="85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4pPr>
            <a:lvl5pPr marL="54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 baseline="0"/>
            </a:lvl5pPr>
            <a:lvl6pPr marL="72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6pPr>
            <a:lvl7pPr marL="90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7pPr>
            <a:lvl8pPr marL="10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8pPr>
            <a:lvl9pPr marL="126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04" name="TextBox 103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08" name="Freeform 107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1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 board – 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40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92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696000" y="88800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40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592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44000" y="3625085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696000" y="3622240"/>
            <a:ext cx="1908000" cy="2544000"/>
          </a:xfrm>
          <a:solidFill>
            <a:schemeClr val="bg2"/>
          </a:solid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21605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B8E0-A3DD-4679-AF1A-580CB431BCA9}" type="datetime1">
              <a:rPr lang="fi-FI" smtClean="0"/>
              <a:t>11.12.2018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0798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/>
              <a:t>11.12.2018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831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377-52BA-462E-8FB6-1D39DF02C2B8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7252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4D2-30FC-4B2A-BCBC-2EF1B076F27D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9337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BA8A51-245E-4380-A640-4D2553FB8CF4}" type="datetime1">
              <a:rPr lang="fi-FI" smtClean="0"/>
              <a:t>11.12.2018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KESTÄVÄN KEHITYKSEN YHTEISKUNTASITOUMUS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63" r:id="rId7"/>
    <p:sldLayoutId id="2147483661" r:id="rId8"/>
    <p:sldLayoutId id="2147483662" r:id="rId9"/>
    <p:sldLayoutId id="2147483654" r:id="rId10"/>
    <p:sldLayoutId id="2147483655" r:id="rId11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7476469"/>
            <a:ext cx="1656853" cy="144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BA8A51-245E-4380-A640-4D2553FB8CF4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7476470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7476470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2828-64CF-409C-95E1-946106D1F7CC}" type="datetimeFigureOut">
              <a:rPr lang="fi-FI" smtClean="0"/>
              <a:t>11.12.2018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5.12.2018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3478-2385-4AAA-9330-01CD462504E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4" descr="Kuvahaun tulos haulle sitra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15659"/>
            <a:ext cx="1336070" cy="6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7620" y="5977665"/>
            <a:ext cx="1896108" cy="8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40000" y="240000"/>
            <a:ext cx="68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0000" y="1776000"/>
            <a:ext cx="8064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72000" y="6488088"/>
            <a:ext cx="36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fld id="{130CA15A-B377-495B-BF48-3A3144721AF6}" type="slidenum">
              <a:rPr lang="en-GB" smtClean="0">
                <a:solidFill>
                  <a:prstClr val="black"/>
                </a:solidFill>
              </a:rPr>
              <a:pPr defTabSz="685783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540000" y="696000"/>
            <a:ext cx="806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 userDrawn="1"/>
        </p:nvGrpSpPr>
        <p:grpSpPr bwMode="gray">
          <a:xfrm>
            <a:off x="-196486" y="-261982"/>
            <a:ext cx="9541506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 userDrawn="1"/>
        </p:nvSpPr>
        <p:spPr bwMode="gray">
          <a:xfrm>
            <a:off x="7635786" y="6488088"/>
            <a:ext cx="968214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defTabSz="685783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GB" sz="600" dirty="0">
                <a:solidFill>
                  <a:prstClr val="black"/>
                </a:solidFill>
                <a:sym typeface="Symbol" panose="05050102010706020507" pitchFamily="18" charset="2"/>
              </a:rPr>
              <a:t> </a:t>
            </a:r>
            <a:r>
              <a:rPr lang="en-GB" sz="600" dirty="0">
                <a:solidFill>
                  <a:prstClr val="black"/>
                </a:solidFill>
              </a:rPr>
              <a:t>© </a:t>
            </a:r>
            <a:r>
              <a:rPr lang="en-GB" sz="600" dirty="0" err="1">
                <a:solidFill>
                  <a:prstClr val="black"/>
                </a:solidFill>
              </a:rPr>
              <a:t>Hill+Knowlton</a:t>
            </a:r>
            <a:r>
              <a:rPr lang="en-GB" sz="600" dirty="0">
                <a:solidFill>
                  <a:prstClr val="black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 userDrawn="1"/>
        </p:nvSpPr>
        <p:spPr bwMode="auto">
          <a:xfrm>
            <a:off x="8675906" y="237957"/>
            <a:ext cx="71902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95" name="Freeform 94"/>
          <p:cNvSpPr>
            <a:spLocks/>
          </p:cNvSpPr>
          <p:nvPr userDrawn="1"/>
        </p:nvSpPr>
        <p:spPr bwMode="auto">
          <a:xfrm>
            <a:off x="7957770" y="237957"/>
            <a:ext cx="646234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685783">
              <a:lnSpc>
                <a:spcPct val="85000"/>
              </a:lnSpc>
              <a:buFont typeface="Arial" panose="020B0604020202020204" pitchFamily="34" charset="0"/>
              <a:buNone/>
            </a:pPr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6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hdr="0" ftr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1400"/>
        </a:spcBef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783" rtl="0" eaLnBrk="1" latinLnBrk="0" hangingPunct="1">
        <a:lnSpc>
          <a:spcPct val="85000"/>
        </a:lnSpc>
        <a:spcBef>
          <a:spcPts val="1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783" rtl="0" eaLnBrk="1" latinLnBrk="0" hangingPunct="1">
        <a:lnSpc>
          <a:spcPct val="8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685783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685783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oumus2050.fi/asiantuntijatukea2#/" TargetMode="External"/><Relationship Id="rId2" Type="http://schemas.openxmlformats.org/officeDocument/2006/relationships/hyperlink" Target="https://elamantapatesti.sitra.fi/Sitra-Keskivertosuomalainen-graafit-FI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itoumus2050.fi/usein-kysyttya#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estavakehitys.fi/web/kestava-kehitys/sitoumus2050/materiaalipankk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5574" y="3913427"/>
            <a:ext cx="4176464" cy="275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fi-FI" sz="2800" b="1" dirty="0" smtClean="0"/>
              <a:t>Valtakunnallinen</a:t>
            </a:r>
            <a:endParaRPr lang="fi-FI" sz="2800" b="1" dirty="0"/>
          </a:p>
          <a:p>
            <a:r>
              <a:rPr lang="fi-FI" sz="2800" b="1" dirty="0" smtClean="0"/>
              <a:t>Sitoumus2050-kansalaispalvelun </a:t>
            </a:r>
            <a:r>
              <a:rPr lang="fi-FI" sz="2800" b="1" dirty="0" smtClean="0"/>
              <a:t>lanseeraus</a:t>
            </a:r>
          </a:p>
          <a:p>
            <a:endParaRPr lang="fi-FI" sz="2800" b="1" dirty="0" smtClean="0"/>
          </a:p>
          <a:p>
            <a:r>
              <a:rPr lang="fi-FI" b="1" dirty="0" smtClean="0"/>
              <a:t>5.12.2018</a:t>
            </a:r>
            <a:endParaRPr lang="fi-FI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06" y="188640"/>
            <a:ext cx="4399682" cy="649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5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Tallenna sitoumus ja julkaise se palvelussa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10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160748"/>
            <a:ext cx="4466212" cy="5400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794034"/>
            <a:ext cx="3375886" cy="176671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552" y="3950411"/>
            <a:ext cx="3276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6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Taustamateriaalia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Keskivertosuomalaisen hiilijalanjälki</a:t>
            </a:r>
            <a:r>
              <a:rPr lang="fi-FI" dirty="0" smtClean="0"/>
              <a:t> (Sitra)</a:t>
            </a:r>
          </a:p>
          <a:p>
            <a:r>
              <a:rPr lang="fi-FI" dirty="0" smtClean="0">
                <a:hlinkClick r:id="rId3"/>
              </a:rPr>
              <a:t>Asiantuntijatukea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Usein kysyttyjä kysymyksiä</a:t>
            </a:r>
            <a:endParaRPr lang="fi-FI" dirty="0" smtClean="0"/>
          </a:p>
          <a:p>
            <a:r>
              <a:rPr lang="fi-FI" dirty="0" smtClean="0"/>
              <a:t>Testin taustalaskenta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11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9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9498-C561-4310-974E-3A20CFAF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Miten kutsut henkilöstösi, jäsenesi, asiakkaasi ja yhteistyökumppanisi mukaan </a:t>
            </a:r>
            <a:r>
              <a:rPr lang="fi-FI" dirty="0" smtClean="0">
                <a:solidFill>
                  <a:schemeClr val="tx1"/>
                </a:solidFill>
              </a:rPr>
              <a:t>ilmastotalkoisiin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2016-07F7-45F2-80A7-B8C9449F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Kampanja näkyy </a:t>
            </a:r>
            <a:r>
              <a:rPr lang="fi-FI" sz="2000" dirty="0"/>
              <a:t>mediassa, sosiaalisessa mediassa ja katukuvassa </a:t>
            </a:r>
            <a:br>
              <a:rPr lang="fi-FI" sz="2000" dirty="0"/>
            </a:br>
            <a:r>
              <a:rPr lang="fi-FI" sz="2000" dirty="0"/>
              <a:t>27.12. alkaen läpi koko alkuvuoden 2019. </a:t>
            </a:r>
          </a:p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Yrityksiä, kuntia, järjestöjä,</a:t>
            </a:r>
            <a:r>
              <a:rPr lang="fi-FI" sz="2000" dirty="0"/>
              <a:t> </a:t>
            </a:r>
            <a:r>
              <a:rPr lang="fi-FI" sz="2000" b="1" dirty="0">
                <a:solidFill>
                  <a:srgbClr val="E63B9D"/>
                </a:solidFill>
              </a:rPr>
              <a:t>yhdistyksiä, korkeakouluja, oppilaitoksia, seurakuntia, päiväkoteja ja hallintoa </a:t>
            </a:r>
            <a:r>
              <a:rPr lang="fi-FI" sz="2000" dirty="0"/>
              <a:t>kannustetaan osallistumaan kampanjaan viestimällä siitä henkilöstölleen, jäsenilleen, asiakkailleen ja kumppaneilleen. </a:t>
            </a:r>
          </a:p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Osallistumalla osoitat</a:t>
            </a:r>
            <a:r>
              <a:rPr lang="fi-FI" sz="2000" dirty="0"/>
              <a:t>, että välität omasta organisaatiostasi ja haluatte aidosti olla mukana tekemässä kestävämpää tulevaisuutta.</a:t>
            </a:r>
          </a:p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Viestinnän tueksi </a:t>
            </a:r>
            <a:r>
              <a:rPr lang="fi-FI" sz="2000" dirty="0"/>
              <a:t>on tuotettu valmiita materiaaleja, jotka ovat ladattavissa </a:t>
            </a:r>
            <a:r>
              <a:rPr lang="fi-FI" sz="20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materiaalipankista</a:t>
            </a:r>
            <a:r>
              <a:rPr lang="fi-FI" sz="20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E3E6-B99F-4ECC-AEBC-C7A08347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4156-146A-4F2D-9E2A-6796BCB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85B3-FA61-40DE-B50C-4B42329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12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28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Näin </a:t>
            </a:r>
            <a:r>
              <a:rPr lang="fi-FI" dirty="0" smtClean="0">
                <a:solidFill>
                  <a:schemeClr val="tx1"/>
                </a:solidFill>
              </a:rPr>
              <a:t>osallistut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9563" y="7145181"/>
            <a:ext cx="1656853" cy="144018"/>
          </a:xfrm>
        </p:spPr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7145182"/>
            <a:ext cx="6191250" cy="144016"/>
          </a:xfrm>
        </p:spPr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7145182"/>
            <a:ext cx="370384" cy="144016"/>
          </a:xfrm>
        </p:spPr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4764" y="1020638"/>
            <a:ext cx="620202" cy="620201"/>
          </a:xfrm>
          <a:prstGeom prst="ellipse">
            <a:avLst/>
          </a:prstGeom>
          <a:solidFill>
            <a:srgbClr val="E63B9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1.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4764" y="2016710"/>
            <a:ext cx="620202" cy="620201"/>
          </a:xfrm>
          <a:prstGeom prst="ellipse">
            <a:avLst/>
          </a:prstGeom>
          <a:solidFill>
            <a:srgbClr val="E63B9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 dirty="0">
                <a:solidFill>
                  <a:schemeClr val="bg1"/>
                </a:solidFill>
                <a:latin typeface="Franklin Gothic Book"/>
              </a:rPr>
              <a:t>2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4764" y="3068960"/>
            <a:ext cx="620202" cy="620201"/>
          </a:xfrm>
          <a:prstGeom prst="ellipse">
            <a:avLst/>
          </a:prstGeom>
          <a:solidFill>
            <a:srgbClr val="E63B9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 noProof="0" dirty="0">
                <a:solidFill>
                  <a:schemeClr val="bg1"/>
                </a:solidFill>
                <a:latin typeface="Franklin Gothic Book"/>
              </a:rPr>
              <a:t>3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FBBA3B-2324-45BC-BDC5-C4DFF136BB0C}"/>
              </a:ext>
            </a:extLst>
          </p:cNvPr>
          <p:cNvSpPr/>
          <p:nvPr/>
        </p:nvSpPr>
        <p:spPr>
          <a:xfrm>
            <a:off x="468313" y="4049647"/>
            <a:ext cx="620202" cy="620201"/>
          </a:xfrm>
          <a:prstGeom prst="ellipse">
            <a:avLst/>
          </a:prstGeom>
          <a:solidFill>
            <a:srgbClr val="E63B9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EAA809-BFA4-4C39-BC78-B70CD607567F}"/>
              </a:ext>
            </a:extLst>
          </p:cNvPr>
          <p:cNvSpPr/>
          <p:nvPr/>
        </p:nvSpPr>
        <p:spPr>
          <a:xfrm>
            <a:off x="444764" y="5069799"/>
            <a:ext cx="620202" cy="620201"/>
          </a:xfrm>
          <a:prstGeom prst="ellipse">
            <a:avLst/>
          </a:prstGeom>
          <a:solidFill>
            <a:srgbClr val="E63B9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 noProof="0" dirty="0">
                <a:solidFill>
                  <a:schemeClr val="bg1"/>
                </a:solidFill>
                <a:latin typeface="Franklin Gothic Book"/>
              </a:rPr>
              <a:t>5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3D7B9D-D59D-4E06-8DAF-72A66699BD7A}"/>
              </a:ext>
            </a:extLst>
          </p:cNvPr>
          <p:cNvSpPr txBox="1">
            <a:spLocks/>
          </p:cNvSpPr>
          <p:nvPr/>
        </p:nvSpPr>
        <p:spPr>
          <a:xfrm>
            <a:off x="1186101" y="2161608"/>
            <a:ext cx="7499176" cy="93610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64C6A4-54FE-4CB4-A0BB-5D01B2946EEB}"/>
              </a:ext>
            </a:extLst>
          </p:cNvPr>
          <p:cNvSpPr txBox="1">
            <a:spLocks/>
          </p:cNvSpPr>
          <p:nvPr/>
        </p:nvSpPr>
        <p:spPr>
          <a:xfrm>
            <a:off x="1186101" y="1988840"/>
            <a:ext cx="7499176" cy="4608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>
                <a:solidFill>
                  <a:srgbClr val="E63B9D"/>
                </a:solidFill>
              </a:rPr>
              <a:t>Kerro </a:t>
            </a:r>
            <a:r>
              <a:rPr lang="fi-FI" sz="2000" dirty="0"/>
              <a:t>koko organisaatiollesi kansalaistyökalusta. Kannusta järjestämään haasteita, joilla voitte kirittää ja innostaa toinen toisianne puolittamaan hiilijalanjälkenne.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96B9E8-F996-4D62-8CEA-D680D08A715E}"/>
              </a:ext>
            </a:extLst>
          </p:cNvPr>
          <p:cNvSpPr txBox="1">
            <a:spLocks/>
          </p:cNvSpPr>
          <p:nvPr/>
        </p:nvSpPr>
        <p:spPr>
          <a:xfrm>
            <a:off x="1186101" y="980728"/>
            <a:ext cx="7499176" cy="4608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>
                <a:solidFill>
                  <a:srgbClr val="E63B9D"/>
                </a:solidFill>
              </a:rPr>
              <a:t>Kutsu </a:t>
            </a:r>
            <a:r>
              <a:rPr lang="fi-FI" sz="2000" dirty="0"/>
              <a:t>organisaatiosi</a:t>
            </a:r>
            <a:r>
              <a:rPr lang="fi-FI" sz="2000" b="1" dirty="0">
                <a:solidFill>
                  <a:srgbClr val="E63B9D"/>
                </a:solidFill>
              </a:rPr>
              <a:t> </a:t>
            </a:r>
            <a:r>
              <a:rPr lang="fi-FI" sz="2000" dirty="0"/>
              <a:t>ylin johto mukaan ja kannusta heitä tekemään henkilökohtainen sitoumus oman hiilijalanjäljen puolittamiseksi.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DB6709-C5DE-4D87-8AAB-4E7E28E2F7AD}"/>
              </a:ext>
            </a:extLst>
          </p:cNvPr>
          <p:cNvSpPr txBox="1">
            <a:spLocks/>
          </p:cNvSpPr>
          <p:nvPr/>
        </p:nvSpPr>
        <p:spPr>
          <a:xfrm>
            <a:off x="1186101" y="3068960"/>
            <a:ext cx="7499176" cy="4608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>
                <a:solidFill>
                  <a:srgbClr val="E63B9D"/>
                </a:solidFill>
              </a:rPr>
              <a:t>Laatikaa</a:t>
            </a:r>
            <a:r>
              <a:rPr lang="fi-FI" sz="2000" dirty="0"/>
              <a:t> yhdessä tiimi- tai ryhmäkohtaisia tavoitteita ja tukekaa niitä henkilökohtaisilla sitoumuksilla.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79E766-127F-4FBD-8BFA-023C3B6B5A92}"/>
              </a:ext>
            </a:extLst>
          </p:cNvPr>
          <p:cNvSpPr txBox="1">
            <a:spLocks/>
          </p:cNvSpPr>
          <p:nvPr/>
        </p:nvSpPr>
        <p:spPr>
          <a:xfrm>
            <a:off x="1186101" y="4077072"/>
            <a:ext cx="7499176" cy="4608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>
                <a:solidFill>
                  <a:srgbClr val="E63B9D"/>
                </a:solidFill>
              </a:rPr>
              <a:t>Viesti </a:t>
            </a:r>
            <a:r>
              <a:rPr lang="fi-FI" sz="2000" dirty="0"/>
              <a:t>tavoitteen</a:t>
            </a:r>
            <a:r>
              <a:rPr lang="fi-FI" sz="2000" b="1" dirty="0">
                <a:solidFill>
                  <a:srgbClr val="E63B9D"/>
                </a:solidFill>
              </a:rPr>
              <a:t> </a:t>
            </a:r>
            <a:r>
              <a:rPr lang="fi-FI" sz="2000" dirty="0"/>
              <a:t>asettamisesta ja tehdyistä sitoumuksista. Hyödynnä kampanjamateriaalia tai omia valokuvia ja onnistumistarinoita.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A5F1D50-C664-4C1B-B42F-1F881D30BE2E}"/>
              </a:ext>
            </a:extLst>
          </p:cNvPr>
          <p:cNvSpPr txBox="1">
            <a:spLocks/>
          </p:cNvSpPr>
          <p:nvPr/>
        </p:nvSpPr>
        <p:spPr>
          <a:xfrm>
            <a:off x="1186101" y="5012813"/>
            <a:ext cx="7499176" cy="46116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i-FI" sz="2000" b="1" dirty="0">
                <a:solidFill>
                  <a:srgbClr val="E63B9D"/>
                </a:solidFill>
              </a:rPr>
              <a:t>Viesti </a:t>
            </a:r>
            <a:r>
              <a:rPr lang="fi-FI" sz="2000" dirty="0"/>
              <a:t>pienistä ja isoista askeleista, jotka olette ottaneet yhdessä kohti kestävämpää arkea. Kirjoittakaa kokemuksistanne blogeja, uutisia ja artikkeleita juuri siten kuin teillä on tapana, kun viestitään merkittävistä asioista.</a:t>
            </a:r>
          </a:p>
        </p:txBody>
      </p:sp>
    </p:spTree>
    <p:extLst>
      <p:ext uri="{BB962C8B-B14F-4D97-AF65-F5344CB8AC3E}">
        <p14:creationId xmlns:p14="http://schemas.microsoft.com/office/powerpoint/2010/main" val="294924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14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53" y="182598"/>
            <a:ext cx="4401693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02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15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3898752" cy="576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55" y="549320"/>
            <a:ext cx="38917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DD9498-C561-4310-974E-3A20CFAF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2931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Bannerit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Päivämäärän paikkamerkki 3"/>
          <p:cNvSpPr txBox="1">
            <a:spLocks/>
          </p:cNvSpPr>
          <p:nvPr/>
        </p:nvSpPr>
        <p:spPr>
          <a:xfrm>
            <a:off x="6659563" y="7965502"/>
            <a:ext cx="1656853" cy="144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Alatunnisteen paikkamerkki 4"/>
          <p:cNvSpPr txBox="1">
            <a:spLocks/>
          </p:cNvSpPr>
          <p:nvPr/>
        </p:nvSpPr>
        <p:spPr>
          <a:xfrm>
            <a:off x="468313" y="7965503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6" name="Dian numeron paikkamerkki 5"/>
          <p:cNvSpPr txBox="1">
            <a:spLocks/>
          </p:cNvSpPr>
          <p:nvPr/>
        </p:nvSpPr>
        <p:spPr>
          <a:xfrm>
            <a:off x="8316416" y="7965503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16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B1805757-8E9D-2944-ABE4-CA13EDDC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7" y="1293576"/>
            <a:ext cx="2220600" cy="444120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BC326DD8-0EC8-824A-9427-417E952AF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71817"/>
            <a:ext cx="2697653" cy="224804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3477C75-0490-2441-9685-D23CE5749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65" y="3727595"/>
            <a:ext cx="2408617" cy="2007181"/>
          </a:xfrm>
          <a:prstGeom prst="rect">
            <a:avLst/>
          </a:prstGeom>
        </p:spPr>
      </p:pic>
      <p:sp>
        <p:nvSpPr>
          <p:cNvPr id="20" name="TextBox 18">
            <a:extLst>
              <a:ext uri="{FF2B5EF4-FFF2-40B4-BE49-F238E27FC236}">
                <a16:creationId xmlns:a16="http://schemas.microsoft.com/office/drawing/2014/main" id="{FDEACA9F-1B31-0F4D-B76C-4A83715B4848}"/>
              </a:ext>
            </a:extLst>
          </p:cNvPr>
          <p:cNvSpPr txBox="1"/>
          <p:nvPr/>
        </p:nvSpPr>
        <p:spPr>
          <a:xfrm>
            <a:off x="395536" y="6002421"/>
            <a:ext cx="2484611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Google Ads Display-</a:t>
            </a:r>
            <a:r>
              <a:rPr lang="en-US" sz="1600" dirty="0" err="1">
                <a:solidFill>
                  <a:schemeClr val="accent3"/>
                </a:solidFill>
              </a:rPr>
              <a:t>mainos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300x600 px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85B435DE-24FB-D644-AFE3-30A2AB73E507}"/>
              </a:ext>
            </a:extLst>
          </p:cNvPr>
          <p:cNvSpPr txBox="1"/>
          <p:nvPr/>
        </p:nvSpPr>
        <p:spPr>
          <a:xfrm>
            <a:off x="3238360" y="6002421"/>
            <a:ext cx="2484611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Google Ads Display-</a:t>
            </a:r>
            <a:r>
              <a:rPr lang="en-US" sz="1600" dirty="0" err="1">
                <a:solidFill>
                  <a:schemeClr val="accent3"/>
                </a:solidFill>
              </a:rPr>
              <a:t>mainos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336x280 px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1F32F022-D008-B743-A615-285B90BEC4A8}"/>
              </a:ext>
            </a:extLst>
          </p:cNvPr>
          <p:cNvSpPr txBox="1"/>
          <p:nvPr/>
        </p:nvSpPr>
        <p:spPr>
          <a:xfrm>
            <a:off x="6084168" y="6002421"/>
            <a:ext cx="2484611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Google Ads Display-</a:t>
            </a:r>
            <a:r>
              <a:rPr lang="en-US" sz="1600" dirty="0" err="1">
                <a:solidFill>
                  <a:schemeClr val="accent3"/>
                </a:solidFill>
              </a:rPr>
              <a:t>mainos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300x250 px</a:t>
            </a:r>
          </a:p>
        </p:txBody>
      </p:sp>
    </p:spTree>
    <p:extLst>
      <p:ext uri="{BB962C8B-B14F-4D97-AF65-F5344CB8AC3E}">
        <p14:creationId xmlns:p14="http://schemas.microsoft.com/office/powerpoint/2010/main" val="2366943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13.12.2018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17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720"/>
            <a:ext cx="9144000" cy="609428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fi-FI" dirty="0" smtClean="0"/>
              <a:t>Ulkomainoskampanja 37 paikkakunnalla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39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59" y="1844675"/>
            <a:ext cx="6050082" cy="403225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13.12.2018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18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158555" cy="61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998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19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BDB19-D83D-F44A-917F-B5CDD131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20" y="1740370"/>
            <a:ext cx="3114358" cy="973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5899E7-FC2C-DD4D-9372-168B58BD0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7" y="3866859"/>
            <a:ext cx="7776545" cy="961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D12BC7-D927-F648-8884-40AA931B34E5}"/>
              </a:ext>
            </a:extLst>
          </p:cNvPr>
          <p:cNvSpPr txBox="1"/>
          <p:nvPr/>
        </p:nvSpPr>
        <p:spPr>
          <a:xfrm>
            <a:off x="1592783" y="3001716"/>
            <a:ext cx="6048672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Google Ads Display-</a:t>
            </a:r>
            <a:r>
              <a:rPr lang="en-US" sz="1600" dirty="0" err="1">
                <a:solidFill>
                  <a:schemeClr val="accent3"/>
                </a:solidFill>
              </a:rPr>
              <a:t>mainos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320x100 px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68E65-70D4-AE49-93F3-A2C5A59B09B3}"/>
              </a:ext>
            </a:extLst>
          </p:cNvPr>
          <p:cNvSpPr txBox="1"/>
          <p:nvPr/>
        </p:nvSpPr>
        <p:spPr>
          <a:xfrm>
            <a:off x="1592783" y="5127697"/>
            <a:ext cx="6048672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Google Ads Display-</a:t>
            </a:r>
            <a:r>
              <a:rPr lang="en-US" sz="1600" dirty="0" err="1">
                <a:solidFill>
                  <a:schemeClr val="accent3"/>
                </a:solidFill>
              </a:rPr>
              <a:t>mainos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728x90 px</a:t>
            </a:r>
          </a:p>
        </p:txBody>
      </p:sp>
    </p:spTree>
    <p:extLst>
      <p:ext uri="{BB962C8B-B14F-4D97-AF65-F5344CB8AC3E}">
        <p14:creationId xmlns:p14="http://schemas.microsoft.com/office/powerpoint/2010/main" val="310087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7ED44-63A2-FE47-8E0E-A26892E51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D9498-C561-4310-974E-3A20CFAF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Suomessa </a:t>
            </a:r>
            <a:r>
              <a:rPr lang="fi-FI" dirty="0" smtClean="0">
                <a:solidFill>
                  <a:schemeClr val="tx1"/>
                </a:solidFill>
              </a:rPr>
              <a:t>avataan kansalaispalvelu </a:t>
            </a:r>
            <a:r>
              <a:rPr lang="fi-FI" dirty="0">
                <a:solidFill>
                  <a:schemeClr val="tx1"/>
                </a:solidFill>
              </a:rPr>
              <a:t>ilmastonmuutoksen torjuntaan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2016-07F7-45F2-80A7-B8C9449F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Julkaisemme </a:t>
            </a:r>
            <a:r>
              <a:rPr lang="fi-FI" sz="2000" b="1" dirty="0" smtClean="0">
                <a:solidFill>
                  <a:srgbClr val="E63B9D"/>
                </a:solidFill>
              </a:rPr>
              <a:t>10.12.2018 kestävien </a:t>
            </a:r>
            <a:r>
              <a:rPr lang="fi-FI" sz="2000" b="1" dirty="0">
                <a:solidFill>
                  <a:srgbClr val="E63B9D"/>
                </a:solidFill>
              </a:rPr>
              <a:t>elämäntapojen palvelun</a:t>
            </a:r>
            <a:r>
              <a:rPr lang="fi-FI" sz="2000" dirty="0"/>
              <a:t>, joka löytyy osoitteesta </a:t>
            </a:r>
            <a:r>
              <a:rPr lang="fi-FI" sz="2000" b="1" dirty="0"/>
              <a:t>sitoumus2050.fi/elämäntavat</a:t>
            </a:r>
            <a:r>
              <a:rPr lang="fi-FI" sz="2000" dirty="0"/>
              <a:t>. Palvelu tarjoaa meille jokaiselle arjen ratkaisuja ilmastonmuutoksen hillitsemiseen. </a:t>
            </a:r>
          </a:p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Palvelussa tehdään </a:t>
            </a:r>
            <a:r>
              <a:rPr lang="fi-FI" sz="2000" dirty="0"/>
              <a:t>ensin kestävät elämäntavat -testi, jonka tulosten perusteella käyttäjä saa arjen vinkkejä hiilijalanjäljen puolittamiseen. </a:t>
            </a:r>
          </a:p>
          <a:p>
            <a:pPr>
              <a:spcBef>
                <a:spcPts val="1200"/>
              </a:spcBef>
              <a:buClr>
                <a:srgbClr val="E63B9D"/>
              </a:buClr>
            </a:pPr>
            <a:r>
              <a:rPr lang="fi-FI" sz="2000" b="1" dirty="0">
                <a:solidFill>
                  <a:srgbClr val="E63B9D"/>
                </a:solidFill>
              </a:rPr>
              <a:t>Oman sitoumuksensa </a:t>
            </a:r>
            <a:r>
              <a:rPr lang="fi-FI" sz="2000" dirty="0"/>
              <a:t>avulla jokainen meistä voi entistä helpommin osallistua Suomen ilmastotavoitteiden saavuttamiseen.</a:t>
            </a:r>
          </a:p>
          <a:p>
            <a:pPr marL="0" indent="0">
              <a:spcBef>
                <a:spcPts val="1200"/>
              </a:spcBef>
              <a:buNone/>
            </a:pPr>
            <a:endParaRPr lang="fi-FI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E3E6-B99F-4ECC-AEBC-C7A08347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4156-146A-4F2D-9E2A-6796BCB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85B3-FA61-40DE-B50C-4B42329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DD9498-C561-4310-974E-3A20CFAF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2931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Sosiaalinen media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Päivämäärän paikkamerkki 3"/>
          <p:cNvSpPr txBox="1">
            <a:spLocks/>
          </p:cNvSpPr>
          <p:nvPr/>
        </p:nvSpPr>
        <p:spPr>
          <a:xfrm>
            <a:off x="6659563" y="7476469"/>
            <a:ext cx="1656853" cy="144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Dian numeron paikkamerkki 5"/>
          <p:cNvSpPr txBox="1">
            <a:spLocks/>
          </p:cNvSpPr>
          <p:nvPr/>
        </p:nvSpPr>
        <p:spPr>
          <a:xfrm>
            <a:off x="8316416" y="7476470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20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23ECCF60-90B6-444F-9564-64D85C3A3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6" y="2060848"/>
            <a:ext cx="5212008" cy="2736304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9A4EDF78-8AFB-0641-A7C1-64E6A12DF98C}"/>
              </a:ext>
            </a:extLst>
          </p:cNvPr>
          <p:cNvSpPr txBox="1"/>
          <p:nvPr/>
        </p:nvSpPr>
        <p:spPr>
          <a:xfrm>
            <a:off x="1439316" y="5017940"/>
            <a:ext cx="6301035" cy="601497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3"/>
                </a:solidFill>
              </a:rPr>
              <a:t>Kuva</a:t>
            </a:r>
            <a:r>
              <a:rPr lang="en-US" sz="1600" dirty="0">
                <a:solidFill>
                  <a:schemeClr val="accent3"/>
                </a:solidFill>
              </a:rPr>
              <a:t> Facebook-</a:t>
            </a:r>
            <a:r>
              <a:rPr lang="en-US" sz="1600" dirty="0" err="1">
                <a:solidFill>
                  <a:schemeClr val="accent3"/>
                </a:solidFill>
              </a:rPr>
              <a:t>linkkipostaukseen</a:t>
            </a:r>
            <a:r>
              <a:rPr lang="en-US" sz="1600" dirty="0">
                <a:solidFill>
                  <a:schemeClr val="accent3"/>
                </a:solidFill>
              </a:rPr>
              <a:t> tai -</a:t>
            </a:r>
            <a:r>
              <a:rPr lang="en-US" sz="1600" dirty="0" err="1">
                <a:solidFill>
                  <a:schemeClr val="accent3"/>
                </a:solidFill>
              </a:rPr>
              <a:t>mainokseen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b="1" dirty="0" err="1">
                <a:solidFill>
                  <a:srgbClr val="E63B9D"/>
                </a:solidFill>
              </a:rPr>
              <a:t>Kuvakoko</a:t>
            </a:r>
            <a:r>
              <a:rPr lang="en-US" sz="1600" b="1" dirty="0">
                <a:solidFill>
                  <a:srgbClr val="E63B9D"/>
                </a:solidFill>
              </a:rPr>
              <a:t>: 1200x628 px</a:t>
            </a:r>
          </a:p>
        </p:txBody>
      </p:sp>
    </p:spTree>
    <p:extLst>
      <p:ext uri="{BB962C8B-B14F-4D97-AF65-F5344CB8AC3E}">
        <p14:creationId xmlns:p14="http://schemas.microsoft.com/office/powerpoint/2010/main" val="3323454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Palvelun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Valtioneuvoston kanslia: Marja Innanen, Riina Pursiainen</a:t>
            </a:r>
          </a:p>
          <a:p>
            <a:r>
              <a:rPr lang="fi-FI" dirty="0" smtClean="0"/>
              <a:t>Sitra: Anu Mänty, Emma Hietaniemi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yhteistyössä Soikea Solutions, </a:t>
            </a:r>
            <a:r>
              <a:rPr lang="fi-FI" dirty="0" err="1" smtClean="0"/>
              <a:t>Frantic</a:t>
            </a:r>
            <a:r>
              <a:rPr lang="fi-FI" dirty="0" smtClean="0"/>
              <a:t> Media, </a:t>
            </a:r>
            <a:r>
              <a:rPr lang="fi-FI" dirty="0" err="1" smtClean="0"/>
              <a:t>dMat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21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08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944B2E-E087-0446-8313-55FEFCFD5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D9498-C561-4310-974E-3A20CFAF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8839"/>
            <a:ext cx="9144000" cy="576065"/>
          </a:xfrm>
        </p:spPr>
        <p:txBody>
          <a:bodyPr/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Lisätietoa ja materiaalit: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2016-07F7-45F2-80A7-B8C9449F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4032447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FFFF00"/>
                </a:solidFill>
              </a:rPr>
              <a:t>Kansalaisen Sitoumus2050-palvelu</a:t>
            </a:r>
            <a:r>
              <a:rPr lang="fi-FI" sz="1600" dirty="0">
                <a:solidFill>
                  <a:srgbClr val="FFFF00"/>
                </a:solidFill>
              </a:rPr>
              <a:t>: </a:t>
            </a:r>
            <a:r>
              <a:rPr lang="fi-FI" sz="1600" dirty="0">
                <a:solidFill>
                  <a:schemeClr val="bg1"/>
                </a:solidFill>
              </a:rPr>
              <a:t>sitoumus2050.fi/elämäntavat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FFFF00"/>
                </a:solidFill>
              </a:rPr>
              <a:t>Kampanjamateriaalit</a:t>
            </a:r>
            <a:r>
              <a:rPr lang="fi-FI" sz="1600" dirty="0">
                <a:solidFill>
                  <a:srgbClr val="FFFF00"/>
                </a:solidFill>
              </a:rPr>
              <a:t>: </a:t>
            </a:r>
            <a:r>
              <a:rPr lang="fi-FI" sz="1600" dirty="0" err="1">
                <a:solidFill>
                  <a:schemeClr val="bg1"/>
                </a:solidFill>
              </a:rPr>
              <a:t>kestavakehitys.fi</a:t>
            </a:r>
            <a:r>
              <a:rPr lang="fi-FI" sz="1600" dirty="0">
                <a:solidFill>
                  <a:schemeClr val="bg1"/>
                </a:solidFill>
              </a:rPr>
              <a:t>/sitoumus2050/materiaalipankki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FFFF00"/>
                </a:solidFill>
              </a:rPr>
              <a:t>Aihetunniste</a:t>
            </a:r>
            <a:r>
              <a:rPr lang="fi-FI" sz="1600" dirty="0">
                <a:solidFill>
                  <a:srgbClr val="FFFF00"/>
                </a:solidFill>
              </a:rPr>
              <a:t>: </a:t>
            </a:r>
            <a:r>
              <a:rPr lang="fi-FI" sz="1600" dirty="0">
                <a:solidFill>
                  <a:schemeClr val="bg1"/>
                </a:solidFill>
              </a:rPr>
              <a:t>#</a:t>
            </a:r>
            <a:r>
              <a:rPr lang="fi-FI" sz="1600" dirty="0" err="1">
                <a:solidFill>
                  <a:schemeClr val="bg1"/>
                </a:solidFill>
              </a:rPr>
              <a:t>enemmäntekoja</a:t>
            </a:r>
            <a:endParaRPr lang="fi-FI" sz="16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FFFF00"/>
                </a:solidFill>
              </a:rPr>
              <a:t>Lisätietoja</a:t>
            </a:r>
            <a:r>
              <a:rPr lang="fi-FI" sz="1600" dirty="0">
                <a:solidFill>
                  <a:srgbClr val="FFFF00"/>
                </a:solidFill>
              </a:rPr>
              <a:t>: </a:t>
            </a:r>
            <a:r>
              <a:rPr lang="fi-FI" sz="1600" dirty="0">
                <a:solidFill>
                  <a:schemeClr val="bg1"/>
                </a:solidFill>
              </a:rPr>
              <a:t>Riina Pursiainen, projektisuunnittelija, 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 err="1">
                <a:solidFill>
                  <a:schemeClr val="bg1"/>
                </a:solidFill>
              </a:rPr>
              <a:t>riina.pursiainen@vnk.fi</a:t>
            </a:r>
            <a:r>
              <a:rPr lang="fi-FI" sz="1600" dirty="0">
                <a:solidFill>
                  <a:schemeClr val="bg1"/>
                </a:solidFill>
              </a:rPr>
              <a:t>, 050-4709569 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b="1" dirty="0">
                <a:solidFill>
                  <a:srgbClr val="FFFF00"/>
                </a:solidFill>
                <a:latin typeface="+mj-lt"/>
              </a:rPr>
              <a:t>sitoumus2050.fi/elämäntavat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E3E6-B99F-4ECC-AEBC-C7A08347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4156-146A-4F2D-9E2A-6796BCB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KESTÄVÄN KEHITYKSEN YHTEISKUNTASITOUMUS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85B3-FA61-40DE-B50C-4B42329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22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83738-6415-0842-9EA1-5E15FD045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03184"/>
            <a:ext cx="2298889" cy="880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F3984-1A02-FE4B-AAF6-734DF0687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49" y="5995667"/>
            <a:ext cx="1477659" cy="2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8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23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678"/>
            <a:ext cx="9144000" cy="5485626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1846040" y="5716657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Suomen suunnitelma sisältää kaksi painopistettä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Hiilineutraali ja resurssiviisas Suomi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Yhdenvertainen tasa-arvoinen ja osaava Suomi</a:t>
            </a:r>
          </a:p>
        </p:txBody>
      </p:sp>
      <p:sp>
        <p:nvSpPr>
          <p:cNvPr id="9" name="Suorakulmio 8"/>
          <p:cNvSpPr/>
          <p:nvPr/>
        </p:nvSpPr>
        <p:spPr>
          <a:xfrm>
            <a:off x="549896" y="3565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Suomen hallitus panostaa kestävään kehitykseen ja erityisesti </a:t>
            </a:r>
            <a:endParaRPr lang="fi-FI" b="1" dirty="0" smtClean="0"/>
          </a:p>
          <a:p>
            <a:pPr algn="ctr"/>
            <a:r>
              <a:rPr lang="fi-FI" b="1" dirty="0" smtClean="0"/>
              <a:t>globaalin </a:t>
            </a:r>
            <a:r>
              <a:rPr lang="fi-FI" b="1" dirty="0"/>
              <a:t>kestävän kehityksen toimintaohjelman Agenda2030n toimeenpanoon. </a:t>
            </a:r>
          </a:p>
        </p:txBody>
      </p:sp>
    </p:spTree>
    <p:extLst>
      <p:ext uri="{BB962C8B-B14F-4D97-AF65-F5344CB8AC3E}">
        <p14:creationId xmlns:p14="http://schemas.microsoft.com/office/powerpoint/2010/main" val="3433507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Sitoumus2050.fi/elämäntavat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3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5" y="1340768"/>
            <a:ext cx="6480337" cy="5043246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5292080" y="1484784"/>
            <a:ext cx="576064" cy="504056"/>
          </a:xfrm>
          <a:prstGeom prst="ellipse">
            <a:avLst/>
          </a:prstGeom>
          <a:noFill/>
          <a:ln w="38100">
            <a:solidFill>
              <a:srgbClr val="E63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346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4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9360"/>
            <a:ext cx="8800031" cy="4967952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691680" y="400737"/>
            <a:ext cx="5162164" cy="601497"/>
          </a:xfrm>
          <a:prstGeom prst="rect">
            <a:avLst/>
          </a:prstGeom>
          <a:noFill/>
        </p:spPr>
        <p:txBody>
          <a:bodyPr wrap="none" lIns="72000" tIns="54000" rIns="72000" bIns="54000" rtlCol="0">
            <a:spAutoFit/>
          </a:bodyPr>
          <a:lstStyle/>
          <a:p>
            <a:r>
              <a:rPr lang="fi-FI" sz="3200" b="1" dirty="0"/>
              <a:t>sitoumus2050.fi/elämäntavat</a:t>
            </a:r>
            <a:endParaRPr lang="fi-FI" sz="3200" b="1" dirty="0" smtClean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2856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2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Testaa hiilijalanjälkesi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5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4" y="1340768"/>
            <a:ext cx="812801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8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Vertaa tulostasi muihin testin tehneiden tuloksiin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6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2" y="1427997"/>
            <a:ext cx="7623732" cy="51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Kokoa oma suunnitelma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7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268760"/>
            <a:ext cx="662334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9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Aseta päästövähennystavoite ja sitoudu suunnitelmaan!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8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56769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9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Rekisteröidy palvelun käyttäjäksi tai kirjaudu omilla tunnuksilla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11.12.2018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9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8" y="1654133"/>
            <a:ext cx="8219762" cy="36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9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3_Kestävän Kehityksen Yhteiskuntasitoumus">
  <a:themeElements>
    <a:clrScheme name="Mukautettu 1">
      <a:dk1>
        <a:srgbClr val="000000"/>
      </a:dk1>
      <a:lt1>
        <a:srgbClr val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+K Template - Chapter 5">
  <a:themeElements>
    <a:clrScheme name="H+K Chapter 4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81945D"/>
      </a:accent1>
      <a:accent2>
        <a:srgbClr val="DE256B"/>
      </a:accent2>
      <a:accent3>
        <a:srgbClr val="FFD107"/>
      </a:accent3>
      <a:accent4>
        <a:srgbClr val="DD5026"/>
      </a:accent4>
      <a:accent5>
        <a:srgbClr val="8D191B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+K PPT Template.potx" id="{42E73E63-2AB3-43DB-A817-2B242E6DE209}" vid="{536C7FA7-21F0-492A-8C8E-B9CE4F43B4FC}"/>
    </a:ext>
  </a:extLst>
</a:theme>
</file>

<file path=ppt/theme/theme5.xml><?xml version="1.0" encoding="utf-8"?>
<a:theme xmlns:a="http://schemas.openxmlformats.org/drawingml/2006/main" name="Office Theme">
  <a:themeElements>
    <a:clrScheme name="KEKESIT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KEKESIT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F6B1A641A22409DF9790182D881F0" ma:contentTypeVersion="5" ma:contentTypeDescription="Create a new document." ma:contentTypeScope="" ma:versionID="5d58c1350577dba96bea0246e5728d97">
  <xsd:schema xmlns:xsd="http://www.w3.org/2001/XMLSchema" xmlns:xs="http://www.w3.org/2001/XMLSchema" xmlns:p="http://schemas.microsoft.com/office/2006/metadata/properties" xmlns:ns2="91aeaa6c-5d90-495c-a83c-b07c179f73f7" xmlns:ns3="b62259d9-9cb3-437d-8b9e-48a884867032" targetNamespace="http://schemas.microsoft.com/office/2006/metadata/properties" ma:root="true" ma:fieldsID="201efbfe17cdf59065b6275b377a5f12" ns2:_="" ns3:_="">
    <xsd:import namespace="91aeaa6c-5d90-495c-a83c-b07c179f73f7"/>
    <xsd:import namespace="b62259d9-9cb3-437d-8b9e-48a884867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eaa6c-5d90-495c-a83c-b07c179f7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259d9-9cb3-437d-8b9e-48a884867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1C3498-3AC4-40AA-89B9-94BA4E80AB9C}">
  <ds:schemaRefs>
    <ds:schemaRef ds:uri="http://schemas.microsoft.com/office/2006/documentManagement/types"/>
    <ds:schemaRef ds:uri="91aeaa6c-5d90-495c-a83c-b07c179f73f7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b62259d9-9cb3-437d-8b9e-48a8848670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E2CCCC-A9DA-48D0-9C9D-E0D71D15D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8FDEB-BC1E-4009-84D2-CD15A436E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eaa6c-5d90-495c-a83c-b07c179f73f7"/>
    <ds:schemaRef ds:uri="b62259d9-9cb3-437d-8b9e-48a884867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943</Words>
  <Application>Microsoft Office PowerPoint</Application>
  <PresentationFormat>Näytössä katseltava diaesitys (4:3)</PresentationFormat>
  <Paragraphs>196</Paragraphs>
  <Slides>23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Symbol</vt:lpstr>
      <vt:lpstr>Verdana</vt:lpstr>
      <vt:lpstr>Kestävän Kehityksen Yhteiskuntasitoumus</vt:lpstr>
      <vt:lpstr>13_Kestävän Kehityksen Yhteiskuntasitoumus</vt:lpstr>
      <vt:lpstr>Mukautettu suunnittelumalli</vt:lpstr>
      <vt:lpstr>H+K Template - Chapter 5</vt:lpstr>
      <vt:lpstr>PowerPoint-esitys</vt:lpstr>
      <vt:lpstr>Suomessa avataan kansalaispalvelu ilmastonmuutoksen torjuntaan</vt:lpstr>
      <vt:lpstr>Sitoumus2050.fi/elämäntavat</vt:lpstr>
      <vt:lpstr>PowerPoint-esitys</vt:lpstr>
      <vt:lpstr>Testaa hiilijalanjälkesi</vt:lpstr>
      <vt:lpstr>Vertaa tulostasi muihin testin tehneiden tuloksiin</vt:lpstr>
      <vt:lpstr>Kokoa oma suunnitelma</vt:lpstr>
      <vt:lpstr>Aseta päästövähennystavoite ja sitoudu suunnitelmaan!</vt:lpstr>
      <vt:lpstr>Rekisteröidy palvelun käyttäjäksi tai kirjaudu omilla tunnuksilla</vt:lpstr>
      <vt:lpstr>Tallenna sitoumus ja julkaise se palvelussa</vt:lpstr>
      <vt:lpstr>Taustamateriaalia</vt:lpstr>
      <vt:lpstr>Miten kutsut henkilöstösi, jäsenesi, asiakkaasi ja yhteistyökumppanisi mukaan ilmastotalkoisiin?</vt:lpstr>
      <vt:lpstr>Näin osallistut</vt:lpstr>
      <vt:lpstr>PowerPoint-esitys</vt:lpstr>
      <vt:lpstr>PowerPoint-esitys</vt:lpstr>
      <vt:lpstr>Bannerit</vt:lpstr>
      <vt:lpstr>Ulkomainoskampanja 37 paikkakunnalla</vt:lpstr>
      <vt:lpstr>PowerPoint-esitys</vt:lpstr>
      <vt:lpstr>PowerPoint-esitys</vt:lpstr>
      <vt:lpstr>Sosiaalinen media</vt:lpstr>
      <vt:lpstr>Palvelun tekijät</vt:lpstr>
      <vt:lpstr>Lisätietoa ja materiaalit: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2017-09-05T13:26:31Z</dcterms:created>
  <dcterms:modified xsi:type="dcterms:W3CDTF">2018-12-13T12:02:26Z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0x010100961F6B1A641A22409DF9790182D881F0</vt:lpwstr>
  </property>
</Properties>
</file>