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373" r:id="rId5"/>
    <p:sldId id="412" r:id="rId6"/>
    <p:sldId id="401" r:id="rId7"/>
    <p:sldId id="369" r:id="rId8"/>
    <p:sldId id="405" r:id="rId9"/>
    <p:sldId id="406" r:id="rId10"/>
    <p:sldId id="408" r:id="rId11"/>
    <p:sldId id="378" r:id="rId12"/>
    <p:sldId id="377" r:id="rId13"/>
    <p:sldId id="376" r:id="rId14"/>
    <p:sldId id="402" r:id="rId15"/>
    <p:sldId id="409" r:id="rId16"/>
    <p:sldId id="403" r:id="rId17"/>
    <p:sldId id="344" r:id="rId18"/>
    <p:sldId id="345" r:id="rId19"/>
    <p:sldId id="379" r:id="rId20"/>
    <p:sldId id="387" r:id="rId21"/>
    <p:sldId id="410" r:id="rId22"/>
    <p:sldId id="389" r:id="rId23"/>
    <p:sldId id="390" r:id="rId24"/>
    <p:sldId id="391" r:id="rId25"/>
    <p:sldId id="392" r:id="rId26"/>
    <p:sldId id="383" r:id="rId27"/>
    <p:sldId id="393" r:id="rId28"/>
    <p:sldId id="380" r:id="rId29"/>
    <p:sldId id="399" r:id="rId30"/>
    <p:sldId id="384" r:id="rId31"/>
    <p:sldId id="395" r:id="rId32"/>
    <p:sldId id="381" r:id="rId33"/>
    <p:sldId id="396" r:id="rId34"/>
    <p:sldId id="386" r:id="rId35"/>
    <p:sldId id="397" r:id="rId36"/>
    <p:sldId id="382" r:id="rId37"/>
    <p:sldId id="398" r:id="rId38"/>
    <p:sldId id="385" r:id="rId39"/>
    <p:sldId id="404" r:id="rId40"/>
    <p:sldId id="322" r:id="rId41"/>
    <p:sldId id="319"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410"/>
    <a:srgbClr val="0FB913"/>
    <a:srgbClr val="C2C206"/>
    <a:srgbClr val="478C3C"/>
    <a:srgbClr val="B15917"/>
    <a:srgbClr val="C40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87" autoAdjust="0"/>
  </p:normalViewPr>
  <p:slideViewPr>
    <p:cSldViewPr snapToGrid="0">
      <p:cViewPr varScale="1">
        <p:scale>
          <a:sx n="65" d="100"/>
          <a:sy n="65" d="100"/>
        </p:scale>
        <p:origin x="72" y="68"/>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F2B21-37B8-4F89-A55D-67DAF6ADF42B}" type="datetimeFigureOut">
              <a:rPr lang="fi-FI" smtClean="0"/>
              <a:t>28.11.2022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D0EB4-B6BE-4D04-A0CD-87F985663E94}" type="slidenum">
              <a:rPr lang="fi-FI" smtClean="0"/>
              <a:t>‹#›</a:t>
            </a:fld>
            <a:endParaRPr lang="fi-FI"/>
          </a:p>
        </p:txBody>
      </p:sp>
    </p:spTree>
    <p:extLst>
      <p:ext uri="{BB962C8B-B14F-4D97-AF65-F5344CB8AC3E}">
        <p14:creationId xmlns:p14="http://schemas.microsoft.com/office/powerpoint/2010/main" val="1959823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CC3DC139-7EAA-4EC7-A39E-7FCC5F0A4130}" type="slidenum">
              <a:rPr lang="fi-FI" smtClean="0"/>
              <a:t>2</a:t>
            </a:fld>
            <a:endParaRPr lang="fi-FI"/>
          </a:p>
        </p:txBody>
      </p:sp>
    </p:spTree>
    <p:extLst>
      <p:ext uri="{BB962C8B-B14F-4D97-AF65-F5344CB8AC3E}">
        <p14:creationId xmlns:p14="http://schemas.microsoft.com/office/powerpoint/2010/main" val="37485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a52a3aee1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ca52a3aee1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gca52a3aee1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extLst>
      <p:ext uri="{BB962C8B-B14F-4D97-AF65-F5344CB8AC3E}">
        <p14:creationId xmlns:p14="http://schemas.microsoft.com/office/powerpoint/2010/main" val="2506804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a52a3aee1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ca52a3aee1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gca52a3aee1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spTree>
    <p:extLst>
      <p:ext uri="{BB962C8B-B14F-4D97-AF65-F5344CB8AC3E}">
        <p14:creationId xmlns:p14="http://schemas.microsoft.com/office/powerpoint/2010/main" val="237887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a52a3aee1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ca52a3aee1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gca52a3aee1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a:t>
            </a:fld>
            <a:endParaRPr/>
          </a:p>
        </p:txBody>
      </p:sp>
    </p:spTree>
    <p:extLst>
      <p:ext uri="{BB962C8B-B14F-4D97-AF65-F5344CB8AC3E}">
        <p14:creationId xmlns:p14="http://schemas.microsoft.com/office/powerpoint/2010/main" val="85641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433CE14-C27A-42FB-A7CF-16D08FB8F53C}" type="slidenum">
              <a:rPr lang="fi-FI" smtClean="0"/>
              <a:pPr/>
              <a:t>17</a:t>
            </a:fld>
            <a:endParaRPr lang="fi-FI"/>
          </a:p>
        </p:txBody>
      </p:sp>
    </p:spTree>
    <p:extLst>
      <p:ext uri="{BB962C8B-B14F-4D97-AF65-F5344CB8AC3E}">
        <p14:creationId xmlns:p14="http://schemas.microsoft.com/office/powerpoint/2010/main" val="2368542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E916D786-5900-45B1-9AB5-DFEB88FBC9D8}" type="datetimeFigureOut">
              <a:rPr lang="fi-FI" smtClean="0"/>
              <a:t>28.11.2022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149399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916D786-5900-45B1-9AB5-DFEB88FBC9D8}" type="datetimeFigureOut">
              <a:rPr lang="fi-FI" smtClean="0"/>
              <a:t>28.11.2022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194300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916D786-5900-45B1-9AB5-DFEB88FBC9D8}" type="datetimeFigureOut">
              <a:rPr lang="fi-FI" smtClean="0"/>
              <a:t>28.11.2022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1685778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Otsikko ja sisältö ">
    <p:spTree>
      <p:nvGrpSpPr>
        <p:cNvPr id="1" name=""/>
        <p:cNvGrpSpPr/>
        <p:nvPr/>
      </p:nvGrpSpPr>
      <p:grpSpPr>
        <a:xfrm>
          <a:off x="0" y="0"/>
          <a:ext cx="0" cy="0"/>
          <a:chOff x="0" y="0"/>
          <a:chExt cx="0" cy="0"/>
        </a:xfrm>
      </p:grpSpPr>
      <p:sp>
        <p:nvSpPr>
          <p:cNvPr id="13" name="Alatunnisteen paikkamerkki 4"/>
          <p:cNvSpPr>
            <a:spLocks noGrp="1"/>
          </p:cNvSpPr>
          <p:nvPr userDrawn="1">
            <p:ph type="ftr" sz="quarter" idx="11"/>
          </p:nvPr>
        </p:nvSpPr>
        <p:spPr>
          <a:xfrm>
            <a:off x="7007244" y="6521235"/>
            <a:ext cx="3648405" cy="258163"/>
          </a:xfrm>
          <a:prstGeom prst="rect">
            <a:avLst/>
          </a:prstGeom>
        </p:spPr>
        <p:txBody>
          <a:bodyPr/>
          <a:lstStyle>
            <a:lvl1pPr algn="r">
              <a:defRPr sz="1067">
                <a:solidFill>
                  <a:schemeClr val="tx1">
                    <a:lumMod val="50000"/>
                    <a:lumOff val="50000"/>
                  </a:schemeClr>
                </a:solidFill>
              </a:defRPr>
            </a:lvl1pPr>
          </a:lstStyle>
          <a:p>
            <a:endParaRPr lang="fi-FI" dirty="0"/>
          </a:p>
        </p:txBody>
      </p:sp>
      <p:sp>
        <p:nvSpPr>
          <p:cNvPr id="17" name="Päivämäärän paikkamerkki 3"/>
          <p:cNvSpPr>
            <a:spLocks noGrp="1"/>
          </p:cNvSpPr>
          <p:nvPr userDrawn="1">
            <p:ph type="dt" sz="half" idx="2"/>
          </p:nvPr>
        </p:nvSpPr>
        <p:spPr>
          <a:xfrm>
            <a:off x="11281560" y="6521235"/>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9504BABE-377C-4042-9CE4-D8BB0ACFBA08}" type="datetime1">
              <a:rPr lang="fi-FI" smtClean="0"/>
              <a:pPr/>
              <a:t>28.11.2022</a:t>
            </a:fld>
            <a:endParaRPr lang="fi-FI" dirty="0"/>
          </a:p>
        </p:txBody>
      </p:sp>
      <p:sp>
        <p:nvSpPr>
          <p:cNvPr id="11" name="Dian numeron paikkamerkki 5"/>
          <p:cNvSpPr>
            <a:spLocks noGrp="1"/>
          </p:cNvSpPr>
          <p:nvPr>
            <p:ph type="sldNum" sz="quarter" idx="12"/>
          </p:nvPr>
        </p:nvSpPr>
        <p:spPr>
          <a:xfrm>
            <a:off x="10704513" y="6521236"/>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3" name="Sisällön paikkamerkki"/>
          <p:cNvSpPr>
            <a:spLocks noGrp="1"/>
          </p:cNvSpPr>
          <p:nvPr userDrawn="1">
            <p:ph idx="1"/>
          </p:nvPr>
        </p:nvSpPr>
        <p:spPr>
          <a:xfrm>
            <a:off x="577047" y="1881331"/>
            <a:ext cx="10319487" cy="375591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Otsikko"/>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perustyyl. napsautt.</a:t>
            </a:r>
            <a:endParaRPr lang="fi-FI" dirty="0"/>
          </a:p>
        </p:txBody>
      </p:sp>
      <p:pic>
        <p:nvPicPr>
          <p:cNvPr id="16" name="Picture 15"/>
          <p:cNvPicPr>
            <a:picLocks noChangeAspect="1"/>
          </p:cNvPicPr>
          <p:nvPr userDrawn="1"/>
        </p:nvPicPr>
        <p:blipFill>
          <a:blip r:embed="rId2"/>
          <a:stretch>
            <a:fillRect/>
          </a:stretch>
        </p:blipFill>
        <p:spPr>
          <a:xfrm>
            <a:off x="239349" y="5961228"/>
            <a:ext cx="5184576" cy="689089"/>
          </a:xfrm>
          <a:prstGeom prst="rect">
            <a:avLst/>
          </a:prstGeom>
        </p:spPr>
      </p:pic>
      <p:pic>
        <p:nvPicPr>
          <p:cNvPr id="25" name="Picture 24"/>
          <p:cNvPicPr>
            <a:picLocks noChangeAspect="1"/>
          </p:cNvPicPr>
          <p:nvPr userDrawn="1"/>
        </p:nvPicPr>
        <p:blipFill rotWithShape="1">
          <a:blip r:embed="rId3"/>
          <a:srcRect t="3763" r="7563"/>
          <a:stretch/>
        </p:blipFill>
        <p:spPr>
          <a:xfrm>
            <a:off x="4870853" y="1"/>
            <a:ext cx="7322131" cy="6650316"/>
          </a:xfrm>
          <a:prstGeom prst="rect">
            <a:avLst/>
          </a:prstGeom>
        </p:spPr>
      </p:pic>
    </p:spTree>
    <p:extLst>
      <p:ext uri="{BB962C8B-B14F-4D97-AF65-F5344CB8AC3E}">
        <p14:creationId xmlns:p14="http://schemas.microsoft.com/office/powerpoint/2010/main" val="81272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yhjä(+taust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07674A5-6740-4A6B-A771-1499F4C9F440}"/>
              </a:ext>
              <a:ext uri="{C183D7F6-B498-43B3-948B-1728B52AA6E4}">
                <adec:decorative xmlns=""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4" y="0"/>
            <a:ext cx="12188389" cy="6858000"/>
          </a:xfrm>
          <a:prstGeom prst="rect">
            <a:avLst/>
          </a:prstGeom>
        </p:spPr>
      </p:pic>
      <p:sp>
        <p:nvSpPr>
          <p:cNvPr id="5" name="Dian numeron paikkamerkki 4"/>
          <p:cNvSpPr>
            <a:spLocks noGrp="1"/>
          </p:cNvSpPr>
          <p:nvPr>
            <p:ph type="sldNum" sz="quarter" idx="12"/>
          </p:nvPr>
        </p:nvSpPr>
        <p:spPr/>
        <p:txBody>
          <a:bodyPr/>
          <a:lstStyle/>
          <a:p>
            <a:fld id="{24342B02-74FC-4320-A08D-C58DA89F77A2}" type="slidenum">
              <a:rPr lang="fi-FI" smtClean="0"/>
              <a:pPr/>
              <a:t>‹#›</a:t>
            </a:fld>
            <a:endParaRPr lang="fi-FI"/>
          </a:p>
        </p:txBody>
      </p:sp>
      <p:pic>
        <p:nvPicPr>
          <p:cNvPr id="8" name="Kuva 7" descr="Syke-logo">
            <a:extLst>
              <a:ext uri="{FF2B5EF4-FFF2-40B4-BE49-F238E27FC236}">
                <a16:creationId xmlns:a16="http://schemas.microsoft.com/office/drawing/2014/main" id="{5A3DDD0B-96E2-488D-B9D0-2A13AB0DE4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634" y="5772400"/>
            <a:ext cx="959105" cy="711201"/>
          </a:xfrm>
          <a:prstGeom prst="rect">
            <a:avLst/>
          </a:prstGeom>
        </p:spPr>
      </p:pic>
    </p:spTree>
    <p:extLst>
      <p:ext uri="{BB962C8B-B14F-4D97-AF65-F5344CB8AC3E}">
        <p14:creationId xmlns:p14="http://schemas.microsoft.com/office/powerpoint/2010/main" val="17305428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ANSI, PALLOkuva, petrooli">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 y="1"/>
            <a:ext cx="12188388" cy="6857999"/>
          </a:xfrm>
          <a:prstGeom prst="rect">
            <a:avLst/>
          </a:prstGeom>
        </p:spPr>
      </p:pic>
      <p:sp>
        <p:nvSpPr>
          <p:cNvPr id="8" name="Otsikko 1"/>
          <p:cNvSpPr>
            <a:spLocks noGrp="1"/>
          </p:cNvSpPr>
          <p:nvPr>
            <p:ph type="ctrTitle" hasCustomPrompt="1"/>
          </p:nvPr>
        </p:nvSpPr>
        <p:spPr>
          <a:xfrm>
            <a:off x="1536701" y="698500"/>
            <a:ext cx="5862007" cy="3593752"/>
          </a:xfrm>
        </p:spPr>
        <p:txBody>
          <a:bodyPr>
            <a:noAutofit/>
          </a:bodyPr>
          <a:lstStyle>
            <a:lvl1pPr algn="l">
              <a:lnSpc>
                <a:spcPts val="4533"/>
              </a:lnSpc>
              <a:defRPr sz="4267" b="1" baseline="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r>
              <a:rPr lang="fi-FI" dirty="0"/>
              <a:t>PALLO-KANSI, PETROOLI</a:t>
            </a:r>
            <a:br>
              <a:rPr lang="fi-FI" dirty="0"/>
            </a:br>
            <a:r>
              <a:rPr lang="fi-FI" dirty="0"/>
              <a:t>Tekstin rivitys</a:t>
            </a:r>
            <a:br>
              <a:rPr lang="fi-FI" dirty="0"/>
            </a:br>
            <a:r>
              <a:rPr lang="fi-FI" dirty="0"/>
              <a:t>pallokuvan</a:t>
            </a:r>
            <a:br>
              <a:rPr lang="fi-FI" dirty="0"/>
            </a:br>
            <a:r>
              <a:rPr lang="fi-FI" dirty="0"/>
              <a:t>reunaa </a:t>
            </a:r>
            <a:br>
              <a:rPr lang="fi-FI" dirty="0"/>
            </a:br>
            <a:r>
              <a:rPr lang="fi-FI" dirty="0"/>
              <a:t>muotoillen</a:t>
            </a:r>
          </a:p>
        </p:txBody>
      </p:sp>
      <p:sp>
        <p:nvSpPr>
          <p:cNvPr id="10" name="Alaotsikko 2"/>
          <p:cNvSpPr>
            <a:spLocks noGrp="1"/>
          </p:cNvSpPr>
          <p:nvPr>
            <p:ph type="subTitle" idx="1" hasCustomPrompt="1"/>
          </p:nvPr>
        </p:nvSpPr>
        <p:spPr>
          <a:xfrm>
            <a:off x="1536701" y="4392459"/>
            <a:ext cx="9118599" cy="1398740"/>
          </a:xfrm>
        </p:spPr>
        <p:txBody>
          <a:bodyPr anchor="b" anchorCtr="0">
            <a:noAutofit/>
          </a:bodyPr>
          <a:lstStyle>
            <a:lvl1pPr marL="0" indent="0" algn="l">
              <a:lnSpc>
                <a:spcPts val="2667"/>
              </a:lnSpc>
              <a:buNone/>
              <a:defRPr sz="2400"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Esityksen pitäjä</a:t>
            </a:r>
            <a:br>
              <a:rPr lang="fi-FI" dirty="0"/>
            </a:br>
            <a:r>
              <a:rPr lang="fi-FI" dirty="0"/>
              <a:t>Suomen ympäristökeskus SYKE</a:t>
            </a:r>
            <a:br>
              <a:rPr lang="fi-FI" dirty="0"/>
            </a:br>
            <a:r>
              <a:rPr lang="fi-FI" dirty="0"/>
              <a:t>Tilaisuus &amp; päivämäärä</a:t>
            </a:r>
          </a:p>
        </p:txBody>
      </p:sp>
      <p:sp>
        <p:nvSpPr>
          <p:cNvPr id="7" name="Kuvan paikkamerkki 7"/>
          <p:cNvSpPr>
            <a:spLocks noGrp="1" noChangeAspect="1"/>
          </p:cNvSpPr>
          <p:nvPr>
            <p:ph type="pic" sz="quarter" idx="14" hasCustomPrompt="1"/>
          </p:nvPr>
        </p:nvSpPr>
        <p:spPr>
          <a:xfrm>
            <a:off x="6413326" y="746950"/>
            <a:ext cx="4979375" cy="4979375"/>
          </a:xfrm>
          <a:prstGeom prst="ellipse">
            <a:avLst/>
          </a:prstGeom>
          <a:solidFill>
            <a:schemeClr val="bg1"/>
          </a:solidFill>
          <a:ln w="69850">
            <a:solidFill>
              <a:schemeClr val="bg1"/>
            </a:solidFill>
          </a:ln>
        </p:spPr>
        <p:txBody>
          <a:bodyPr lIns="0" tIns="0" rIns="0" anchor="t" anchorCtr="0"/>
          <a:lstStyle>
            <a:lvl1pPr marL="0" marR="0" indent="0" algn="ctr" defTabSz="1219170" rtl="0" eaLnBrk="1" fontAlgn="auto" latinLnBrk="0" hangingPunct="1">
              <a:lnSpc>
                <a:spcPts val="1733"/>
              </a:lnSpc>
              <a:spcBef>
                <a:spcPts val="0"/>
              </a:spcBef>
              <a:spcAft>
                <a:spcPts val="0"/>
              </a:spcAft>
              <a:buClr>
                <a:schemeClr val="accent1"/>
              </a:buClr>
              <a:buSzTx/>
              <a:buFont typeface="Arial" pitchFamily="34" charset="0"/>
              <a:buNone/>
              <a:tabLst/>
              <a:defRPr sz="1600" b="0" i="1" baseline="0">
                <a:solidFill>
                  <a:srgbClr val="FF0000"/>
                </a:solidFill>
              </a:defRPr>
            </a:lvl1pPr>
          </a:lstStyle>
          <a:p>
            <a:pPr marL="0" marR="0" lvl="0" indent="0" algn="ctr" defTabSz="1219170" rtl="0" eaLnBrk="1" fontAlgn="auto" latinLnBrk="0" hangingPunct="1">
              <a:lnSpc>
                <a:spcPts val="1733"/>
              </a:lnSpc>
              <a:spcBef>
                <a:spcPts val="0"/>
              </a:spcBef>
              <a:spcAft>
                <a:spcPts val="0"/>
              </a:spcAft>
              <a:buClr>
                <a:schemeClr val="accent1"/>
              </a:buClr>
              <a:buSzTx/>
              <a:buFont typeface="Arial" pitchFamily="34" charset="0"/>
              <a:buNone/>
              <a:tabLst/>
              <a:defRPr/>
            </a:pPr>
            <a:r>
              <a:rPr lang="fi-FI" dirty="0"/>
              <a:t>Lisää pallokuva napsauttamalla kuvaketta. </a:t>
            </a:r>
            <a:br>
              <a:rPr lang="fi-FI" dirty="0"/>
            </a:br>
            <a:r>
              <a:rPr lang="fi-FI" dirty="0"/>
              <a:t>Halutessasi muuttaa kuvan rajausta aktivoi kuvalaatikko ja valitse </a:t>
            </a:r>
            <a:r>
              <a:rPr lang="fi-FI" dirty="0" err="1"/>
              <a:t>Muotoile-välilehdeltä</a:t>
            </a:r>
            <a:r>
              <a:rPr lang="fi-FI" dirty="0"/>
              <a:t> ’Rajaa’ työkalu &gt; voit siirtää kuvaa tai skaalata sitä suuremmaksi pallon sisällä. Huomioi että kuvassa on tarkoituksella valkoinen kehys.</a:t>
            </a:r>
            <a:br>
              <a:rPr lang="fi-FI" dirty="0"/>
            </a:br>
            <a:r>
              <a:rPr lang="fi-FI" dirty="0"/>
              <a:t/>
            </a:r>
            <a:br>
              <a:rPr lang="fi-FI" dirty="0"/>
            </a:br>
            <a:r>
              <a:rPr lang="fi-FI" dirty="0"/>
              <a:t/>
            </a:r>
            <a:br>
              <a:rPr lang="fi-FI" dirty="0"/>
            </a:br>
            <a:r>
              <a:rPr lang="fi-FI" dirty="0"/>
              <a:t>Skaalaa kuvaa </a:t>
            </a:r>
            <a:r>
              <a:rPr lang="fi-FI" dirty="0" err="1"/>
              <a:t>shift-näppäin</a:t>
            </a:r>
            <a:r>
              <a:rPr lang="fi-FI" dirty="0"/>
              <a:t> pohjassa kuvan kulmissa olevista vaaleista palloista.</a:t>
            </a:r>
            <a:br>
              <a:rPr lang="fi-FI" dirty="0"/>
            </a:br>
            <a:r>
              <a:rPr lang="fi-FI" dirty="0"/>
              <a:t>Kun rajaus/skaalaus on sopiva, klikkaa kuvan ulkopuolelle.</a:t>
            </a:r>
            <a:br>
              <a:rPr lang="fi-FI" dirty="0"/>
            </a:br>
            <a:r>
              <a:rPr lang="fi-FI" dirty="0"/>
              <a:t/>
            </a:r>
            <a:br>
              <a:rPr lang="fi-FI" dirty="0"/>
            </a:br>
            <a:r>
              <a:rPr lang="fi-FI" dirty="0"/>
              <a:t>Halutessasi vaihtaa kuvan, aktivoi kuva ja poista se </a:t>
            </a:r>
            <a:r>
              <a:rPr lang="fi-FI" dirty="0" err="1"/>
              <a:t>Delete-näppäimellä</a:t>
            </a:r>
            <a:r>
              <a:rPr lang="fi-FI" dirty="0"/>
              <a:t>. Klikkaa kuvaketta lisätäksesi uuden kuvan.</a:t>
            </a:r>
          </a:p>
        </p:txBody>
      </p:sp>
    </p:spTree>
    <p:extLst>
      <p:ext uri="{BB962C8B-B14F-4D97-AF65-F5344CB8AC3E}">
        <p14:creationId xmlns:p14="http://schemas.microsoft.com/office/powerpoint/2010/main" val="35016181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Otsikko ja sisältö">
    <p:spTree>
      <p:nvGrpSpPr>
        <p:cNvPr id="1" name=""/>
        <p:cNvGrpSpPr/>
        <p:nvPr/>
      </p:nvGrpSpPr>
      <p:grpSpPr>
        <a:xfrm>
          <a:off x="0" y="0"/>
          <a:ext cx="0" cy="0"/>
          <a:chOff x="0" y="0"/>
          <a:chExt cx="0" cy="0"/>
        </a:xfrm>
      </p:grpSpPr>
      <p:sp>
        <p:nvSpPr>
          <p:cNvPr id="9" name="Freeform 6"/>
          <p:cNvSpPr>
            <a:spLocks/>
          </p:cNvSpPr>
          <p:nvPr userDrawn="1"/>
        </p:nvSpPr>
        <p:spPr bwMode="auto">
          <a:xfrm rot="5400000">
            <a:off x="10534649" y="5200652"/>
            <a:ext cx="1557867" cy="1756833"/>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tx2">
              <a:lumMod val="20000"/>
              <a:lumOff val="80000"/>
            </a:schemeClr>
          </a:solidFill>
          <a:ln>
            <a:noFill/>
          </a:ln>
          <a:extLst/>
        </p:spPr>
        <p:txBody>
          <a:bodyPr vert="horz" wrap="square" lIns="121920" tIns="60960" rIns="121920" bIns="60960" numCol="1" anchor="t" anchorCtr="0" compatLnSpc="1">
            <a:prstTxWarp prst="textNoShape">
              <a:avLst/>
            </a:prstTxWarp>
          </a:bodyPr>
          <a:lstStyle/>
          <a:p>
            <a:endParaRPr lang="fi-FI" sz="2400">
              <a:solidFill>
                <a:schemeClr val="tx2"/>
              </a:solidFill>
            </a:endParaRPr>
          </a:p>
        </p:txBody>
      </p:sp>
      <p:sp>
        <p:nvSpPr>
          <p:cNvPr id="3" name="Sisällön paikkamerkki 2"/>
          <p:cNvSpPr>
            <a:spLocks noGrp="1"/>
          </p:cNvSpPr>
          <p:nvPr userDrawn="1">
            <p:ph idx="1"/>
          </p:nvPr>
        </p:nvSpPr>
        <p:spPr>
          <a:xfrm>
            <a:off x="577047" y="1881330"/>
            <a:ext cx="10319487" cy="45240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Otsikko 7"/>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perustyyl. napsautt.</a:t>
            </a:r>
            <a:endParaRPr lang="fi-FI" dirty="0"/>
          </a:p>
        </p:txBody>
      </p:sp>
      <p:sp>
        <p:nvSpPr>
          <p:cNvPr id="13" name="Alatunnisteen paikkamerkki 4"/>
          <p:cNvSpPr>
            <a:spLocks noGrp="1"/>
          </p:cNvSpPr>
          <p:nvPr userDrawn="1">
            <p:ph type="ftr" sz="quarter" idx="11"/>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endParaRPr lang="fi-FI" dirty="0"/>
          </a:p>
        </p:txBody>
      </p:sp>
      <p:sp>
        <p:nvSpPr>
          <p:cNvPr id="17" name="Päivämäärän paikkamerkki 3"/>
          <p:cNvSpPr>
            <a:spLocks noGrp="1"/>
          </p:cNvSpPr>
          <p:nvPr userDrawn="1">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9504BABE-377C-4042-9CE4-D8BB0ACFBA08}" type="datetime1">
              <a:rPr lang="fi-FI" smtClean="0"/>
              <a:pPr/>
              <a:t>28.11.2022</a:t>
            </a:fld>
            <a:endParaRPr lang="fi-FI" dirty="0"/>
          </a:p>
        </p:txBody>
      </p:sp>
      <p:sp>
        <p:nvSpPr>
          <p:cNvPr id="11" name="Dian numeron paikkamerkki 5"/>
          <p:cNvSpPr>
            <a:spLocks noGrp="1"/>
          </p:cNvSpPr>
          <p:nvPr>
            <p:ph type="sldNum" sz="quarter" idx="12"/>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Tree>
    <p:extLst>
      <p:ext uri="{BB962C8B-B14F-4D97-AF65-F5344CB8AC3E}">
        <p14:creationId xmlns:p14="http://schemas.microsoft.com/office/powerpoint/2010/main" val="343420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916D786-5900-45B1-9AB5-DFEB88FBC9D8}" type="datetimeFigureOut">
              <a:rPr lang="fi-FI" smtClean="0"/>
              <a:t>28.11.2022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285634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E916D786-5900-45B1-9AB5-DFEB88FBC9D8}" type="datetimeFigureOut">
              <a:rPr lang="fi-FI" smtClean="0"/>
              <a:t>28.11.2022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231307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E916D786-5900-45B1-9AB5-DFEB88FBC9D8}" type="datetimeFigureOut">
              <a:rPr lang="fi-FI" smtClean="0"/>
              <a:t>28.11.2022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119934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E916D786-5900-45B1-9AB5-DFEB88FBC9D8}" type="datetimeFigureOut">
              <a:rPr lang="fi-FI" smtClean="0"/>
              <a:t>28.11.2022</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392016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E916D786-5900-45B1-9AB5-DFEB88FBC9D8}" type="datetimeFigureOut">
              <a:rPr lang="fi-FI" smtClean="0"/>
              <a:t>28.11.2022</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305924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E916D786-5900-45B1-9AB5-DFEB88FBC9D8}" type="datetimeFigureOut">
              <a:rPr lang="fi-FI" smtClean="0"/>
              <a:t>28.11.2022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323851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E916D786-5900-45B1-9AB5-DFEB88FBC9D8}" type="datetimeFigureOut">
              <a:rPr lang="fi-FI" smtClean="0"/>
              <a:t>28.11.2022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9048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E916D786-5900-45B1-9AB5-DFEB88FBC9D8}" type="datetimeFigureOut">
              <a:rPr lang="fi-FI" smtClean="0"/>
              <a:t>28.11.2022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D1432D1-89CE-4085-A89D-96897AAF1940}" type="slidenum">
              <a:rPr lang="fi-FI" smtClean="0"/>
              <a:t>‹#›</a:t>
            </a:fld>
            <a:endParaRPr lang="fi-FI"/>
          </a:p>
        </p:txBody>
      </p:sp>
    </p:spTree>
    <p:extLst>
      <p:ext uri="{BB962C8B-B14F-4D97-AF65-F5344CB8AC3E}">
        <p14:creationId xmlns:p14="http://schemas.microsoft.com/office/powerpoint/2010/main" val="361514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6D786-5900-45B1-9AB5-DFEB88FBC9D8}" type="datetimeFigureOut">
              <a:rPr lang="fi-FI" smtClean="0"/>
              <a:t>28.11.2022</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432D1-89CE-4085-A89D-96897AAF1940}" type="slidenum">
              <a:rPr lang="fi-FI" smtClean="0"/>
              <a:t>‹#›</a:t>
            </a:fld>
            <a:endParaRPr lang="fi-FI"/>
          </a:p>
        </p:txBody>
      </p:sp>
    </p:spTree>
    <p:extLst>
      <p:ext uri="{BB962C8B-B14F-4D97-AF65-F5344CB8AC3E}">
        <p14:creationId xmlns:p14="http://schemas.microsoft.com/office/powerpoint/2010/main" val="3690801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0"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julkaisut.valtioneuvosto.fi/handle/10024/163958" TargetMode="Externa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culture.ec.europa.eu/news/eu-experts-publish-proposals-to-harness-the-power-of-culture-for-sustainable-developmen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prstGeom prst="rect">
            <a:avLst/>
          </a:prstGeom>
        </p:spPr>
        <p:txBody>
          <a:bodyPr/>
          <a:lstStyle/>
          <a:p>
            <a:pPr defTabSz="1219170">
              <a:defRPr/>
            </a:pPr>
            <a:fld id="{9504BABE-377C-4042-9CE4-D8BB0ACFBA08}" type="datetime1">
              <a:rPr lang="fi-FI">
                <a:solidFill>
                  <a:prstClr val="black">
                    <a:lumMod val="50000"/>
                    <a:lumOff val="50000"/>
                  </a:prstClr>
                </a:solidFill>
                <a:latin typeface="Arial"/>
              </a:rPr>
              <a:pPr defTabSz="1219170">
                <a:defRPr/>
              </a:pPr>
              <a:t>28.11.2022</a:t>
            </a:fld>
            <a:endParaRPr lang="fi-FI" dirty="0">
              <a:solidFill>
                <a:prstClr val="black">
                  <a:lumMod val="50000"/>
                  <a:lumOff val="50000"/>
                </a:prstClr>
              </a:solidFill>
              <a:latin typeface="Arial"/>
            </a:endParaRPr>
          </a:p>
        </p:txBody>
      </p:sp>
      <p:sp>
        <p:nvSpPr>
          <p:cNvPr id="5" name="Slide Number Placeholder 4"/>
          <p:cNvSpPr>
            <a:spLocks noGrp="1"/>
          </p:cNvSpPr>
          <p:nvPr>
            <p:ph type="sldNum" sz="quarter" idx="12"/>
          </p:nvPr>
        </p:nvSpPr>
        <p:spPr>
          <a:prstGeom prst="rect">
            <a:avLst/>
          </a:prstGeom>
        </p:spPr>
        <p:txBody>
          <a:bodyPr/>
          <a:lstStyle/>
          <a:p>
            <a:pPr defTabSz="1219170">
              <a:defRPr/>
            </a:pPr>
            <a:fld id="{1EA1DD0D-7089-48C5-B116-A19F892CF1D9}" type="slidenum">
              <a:rPr lang="fi-FI">
                <a:solidFill>
                  <a:prstClr val="black">
                    <a:lumMod val="50000"/>
                    <a:lumOff val="50000"/>
                  </a:prstClr>
                </a:solidFill>
                <a:latin typeface="Arial"/>
              </a:rPr>
              <a:pPr defTabSz="1219170">
                <a:defRPr/>
              </a:pPr>
              <a:t>1</a:t>
            </a:fld>
            <a:r>
              <a:rPr lang="fi-FI">
                <a:solidFill>
                  <a:prstClr val="black">
                    <a:lumMod val="50000"/>
                    <a:lumOff val="50000"/>
                  </a:prstClr>
                </a:solidFill>
                <a:latin typeface="Arial"/>
              </a:rPr>
              <a:t>  </a:t>
            </a:r>
            <a:r>
              <a:rPr lang="fi-FI" b="0">
                <a:solidFill>
                  <a:srgbClr val="FFFFFF">
                    <a:lumMod val="65000"/>
                  </a:srgbClr>
                </a:solidFill>
                <a:latin typeface="Arial"/>
              </a:rPr>
              <a:t>|</a:t>
            </a:r>
            <a:endParaRPr lang="fi-FI" sz="800" b="0" dirty="0">
              <a:solidFill>
                <a:srgbClr val="FFFFFF">
                  <a:lumMod val="65000"/>
                </a:srgbClr>
              </a:solidFill>
              <a:latin typeface="Arial"/>
            </a:endParaRPr>
          </a:p>
        </p:txBody>
      </p:sp>
      <p:sp>
        <p:nvSpPr>
          <p:cNvPr id="8" name="Otsikko 2"/>
          <p:cNvSpPr>
            <a:spLocks noGrp="1"/>
          </p:cNvSpPr>
          <p:nvPr>
            <p:ph type="title"/>
          </p:nvPr>
        </p:nvSpPr>
        <p:spPr>
          <a:xfrm>
            <a:off x="831850" y="1382479"/>
            <a:ext cx="10515600" cy="2852737"/>
          </a:xfrm>
        </p:spPr>
        <p:txBody>
          <a:bodyPr/>
          <a:lstStyle/>
          <a:p>
            <a:r>
              <a:rPr lang="fi-FI" b="1" dirty="0">
                <a:solidFill>
                  <a:srgbClr val="0070C0"/>
                </a:solidFill>
              </a:rPr>
              <a:t>Suomen kestävän kehityksen strategia</a:t>
            </a:r>
            <a:br>
              <a:rPr lang="fi-FI" b="1" dirty="0">
                <a:solidFill>
                  <a:srgbClr val="0070C0"/>
                </a:solidFill>
              </a:rPr>
            </a:br>
            <a:r>
              <a:rPr lang="fi-FI" b="1" dirty="0">
                <a:solidFill>
                  <a:srgbClr val="0070C0"/>
                </a:solidFill>
              </a:rPr>
              <a:t>2022-2030</a:t>
            </a:r>
          </a:p>
        </p:txBody>
      </p:sp>
      <p:sp>
        <p:nvSpPr>
          <p:cNvPr id="9" name="Tekstin paikkamerkki 3"/>
          <p:cNvSpPr txBox="1">
            <a:spLocks/>
          </p:cNvSpPr>
          <p:nvPr/>
        </p:nvSpPr>
        <p:spPr>
          <a:xfrm>
            <a:off x="610469" y="4319956"/>
            <a:ext cx="105156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dirty="0"/>
              <a:t>Eeva Furman, pääsihteeri</a:t>
            </a:r>
          </a:p>
          <a:p>
            <a:pPr marL="0" indent="0">
              <a:buNone/>
            </a:pPr>
            <a:endParaRPr lang="fi-FI" dirty="0"/>
          </a:p>
        </p:txBody>
      </p:sp>
      <p:pic>
        <p:nvPicPr>
          <p:cNvPr id="6" name="Kuva 5" descr="Sininen ympyrä, joissa on kädenjälki, jalanjäli sekä suomen kartta ahvenanmaa mukaan lukien valkoisella." title="Kestävän kehityksen toimikunnan logo"/>
          <p:cNvPicPr>
            <a:picLocks noChangeAspect="1"/>
          </p:cNvPicPr>
          <p:nvPr/>
        </p:nvPicPr>
        <p:blipFill>
          <a:blip r:embed="rId3"/>
          <a:stretch>
            <a:fillRect/>
          </a:stretch>
        </p:blipFill>
        <p:spPr>
          <a:xfrm>
            <a:off x="9369760" y="3489817"/>
            <a:ext cx="2477000" cy="2497991"/>
          </a:xfrm>
          <a:prstGeom prst="rect">
            <a:avLst/>
          </a:prstGeom>
        </p:spPr>
      </p:pic>
    </p:spTree>
    <p:extLst>
      <p:ext uri="{BB962C8B-B14F-4D97-AF65-F5344CB8AC3E}">
        <p14:creationId xmlns:p14="http://schemas.microsoft.com/office/powerpoint/2010/main" val="30754471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a:t>Suomen kestävän kehityksen politiikkakehyksessä on kaksi ulottuvuutta</a:t>
            </a:r>
          </a:p>
        </p:txBody>
      </p:sp>
      <p:sp>
        <p:nvSpPr>
          <p:cNvPr id="4" name="Päivämäärän paikkamerkki 3"/>
          <p:cNvSpPr>
            <a:spLocks noGrp="1"/>
          </p:cNvSpPr>
          <p:nvPr>
            <p:ph type="dt" sz="half" idx="2"/>
          </p:nvPr>
        </p:nvSpPr>
        <p:spPr/>
        <p:txBody>
          <a:bodyPr/>
          <a:lstStyle/>
          <a:p>
            <a:fld id="{9504BABE-377C-4042-9CE4-D8BB0ACFBA08}" type="datetime1">
              <a:rPr lang="fi-FI" smtClean="0"/>
              <a:pPr/>
              <a:t>28.11.2022</a:t>
            </a:fld>
            <a:endParaRPr lang="fi-FI" dirty="0"/>
          </a:p>
        </p:txBody>
      </p:sp>
      <p:sp>
        <p:nvSpPr>
          <p:cNvPr id="5" name="Dian numeron paikkamerkki 4"/>
          <p:cNvSpPr>
            <a:spLocks noGrp="1"/>
          </p:cNvSpPr>
          <p:nvPr>
            <p:ph type="sldNum" sz="quarter" idx="12"/>
          </p:nvPr>
        </p:nvSpPr>
        <p:spPr/>
        <p:txBody>
          <a:bodyPr/>
          <a:lstStyle/>
          <a:p>
            <a:fld id="{1EA1DD0D-7089-48C5-B116-A19F892CF1D9}" type="slidenum">
              <a:rPr lang="fi-FI" smtClean="0"/>
              <a:pPr/>
              <a:t>10</a:t>
            </a:fld>
            <a:r>
              <a:rPr lang="fi-FI"/>
              <a:t>  </a:t>
            </a:r>
            <a:r>
              <a:rPr lang="fi-FI" b="0">
                <a:solidFill>
                  <a:schemeClr val="bg1">
                    <a:lumMod val="65000"/>
                  </a:schemeClr>
                </a:solidFill>
              </a:rPr>
              <a:t>|</a:t>
            </a:r>
            <a:endParaRPr lang="fi-FI" sz="800" b="0" dirty="0">
              <a:solidFill>
                <a:schemeClr val="bg1">
                  <a:lumMod val="65000"/>
                </a:schemeClr>
              </a:solidFill>
            </a:endParaRPr>
          </a:p>
        </p:txBody>
      </p:sp>
      <p:sp>
        <p:nvSpPr>
          <p:cNvPr id="6" name="Ellipsi 5" descr="Sininen soikio, jonka sisällä tekstit &quot;Hallitus&quot; ja &quot;Valtioneuvoston koordinaatioverkosto." title="Sininen soikio"/>
          <p:cNvSpPr/>
          <p:nvPr/>
        </p:nvSpPr>
        <p:spPr>
          <a:xfrm>
            <a:off x="149082" y="1992967"/>
            <a:ext cx="6364540" cy="4384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dirty="0"/>
          </a:p>
        </p:txBody>
      </p:sp>
      <p:sp>
        <p:nvSpPr>
          <p:cNvPr id="8" name="Ellipsi 7" descr="Oranssi soikio. Soikion keskellä suorakulmio, jonka keskellä teksti &quot;Kestävän kehityksen toimikunta&quot;. Sen ympärillä tekstit &quot;Kehityspoliittinen toimikunta&quot;, &quot;Ilmastopolitiikan pyöreä pöytä&quot;, &quot;Kestävyyspaneeli&quot; ja &quot;Nuorten Agenda2030-ryhmä&quot;.&#10;Oranssi soikio menee osittain sinisen soikion päälle ja päällekkäisellä alueella on teksti &quot;Valtioneuvoston kanslia, kestävän kehityksen pääsihteeristö&quot;." title="Oranssi soikio"/>
          <p:cNvSpPr/>
          <p:nvPr/>
        </p:nvSpPr>
        <p:spPr>
          <a:xfrm>
            <a:off x="4455995" y="1924057"/>
            <a:ext cx="6624968" cy="4504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dirty="0"/>
          </a:p>
        </p:txBody>
      </p:sp>
      <p:sp>
        <p:nvSpPr>
          <p:cNvPr id="10" name="Ellipsi 9" descr="Oranssi soikio. Soikion keskellä suorakulmio, jonka keskellä teksti &quot;Kestävän kehityksen toimikunta&quot;. Sen ympärillä tekstit &quot;Kehityspoliittinen toimikunta&quot;, &quot;Ilmastopolitiikan pyöreä pöytä&quot;, &quot;Kestävyyspaneeli&quot; ja &quot;Nuorten Agenda2030-ryhmä&quot;.&#10;Oranssi soikio menee osittain sinisen soikion päälle ja päällekkäisellä alueella on teksti &quot;Valtioneuvoston kanslia, kestävän kehityksen pääsihteeristö&quot;." title="Oranssi soikio"/>
          <p:cNvSpPr/>
          <p:nvPr/>
        </p:nvSpPr>
        <p:spPr>
          <a:xfrm>
            <a:off x="139396" y="1992966"/>
            <a:ext cx="6364540" cy="43847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1" name="Tekstiruutu 10"/>
          <p:cNvSpPr txBox="1"/>
          <p:nvPr/>
        </p:nvSpPr>
        <p:spPr>
          <a:xfrm>
            <a:off x="4779308" y="3221890"/>
            <a:ext cx="1840428" cy="1816266"/>
          </a:xfrm>
          <a:prstGeom prst="rect">
            <a:avLst/>
          </a:prstGeom>
          <a:noFill/>
        </p:spPr>
        <p:txBody>
          <a:bodyPr wrap="square" rtlCol="0">
            <a:spAutoFit/>
          </a:bodyPr>
          <a:lstStyle/>
          <a:p>
            <a:r>
              <a:rPr lang="fi-FI" sz="1867" dirty="0">
                <a:solidFill>
                  <a:srgbClr val="002060"/>
                </a:solidFill>
              </a:rPr>
              <a:t>Valtio-</a:t>
            </a:r>
          </a:p>
          <a:p>
            <a:r>
              <a:rPr lang="fi-FI" sz="1867" dirty="0">
                <a:solidFill>
                  <a:srgbClr val="002060"/>
                </a:solidFill>
              </a:rPr>
              <a:t>neuvoston</a:t>
            </a:r>
          </a:p>
          <a:p>
            <a:r>
              <a:rPr lang="fi-FI" sz="1867" dirty="0">
                <a:solidFill>
                  <a:srgbClr val="002060"/>
                </a:solidFill>
              </a:rPr>
              <a:t>Kanslia, </a:t>
            </a:r>
          </a:p>
          <a:p>
            <a:r>
              <a:rPr lang="fi-FI" sz="1867" dirty="0">
                <a:solidFill>
                  <a:srgbClr val="002060"/>
                </a:solidFill>
              </a:rPr>
              <a:t>Kestävän kehityksen pääsihteeristö</a:t>
            </a:r>
          </a:p>
        </p:txBody>
      </p:sp>
      <p:sp>
        <p:nvSpPr>
          <p:cNvPr id="12" name="Tekstiruutu 11"/>
          <p:cNvSpPr txBox="1"/>
          <p:nvPr/>
        </p:nvSpPr>
        <p:spPr>
          <a:xfrm>
            <a:off x="1643565" y="4238765"/>
            <a:ext cx="2938497" cy="1384995"/>
          </a:xfrm>
          <a:prstGeom prst="rect">
            <a:avLst/>
          </a:prstGeom>
          <a:noFill/>
        </p:spPr>
        <p:txBody>
          <a:bodyPr wrap="none" rtlCol="0">
            <a:spAutoFit/>
          </a:bodyPr>
          <a:lstStyle/>
          <a:p>
            <a:r>
              <a:rPr lang="fi-FI" sz="2400" b="1" dirty="0"/>
              <a:t>Valtioneuvoston </a:t>
            </a:r>
          </a:p>
          <a:p>
            <a:r>
              <a:rPr lang="fi-FI" sz="2400" b="1" dirty="0"/>
              <a:t>Koordinaatioverkosto</a:t>
            </a:r>
          </a:p>
          <a:p>
            <a:pPr marL="342900" indent="-342900">
              <a:buFontTx/>
              <a:buChar char="-"/>
            </a:pPr>
            <a:r>
              <a:rPr lang="fi-FI" dirty="0"/>
              <a:t>Toimeenpanee </a:t>
            </a:r>
          </a:p>
          <a:p>
            <a:r>
              <a:rPr lang="fi-FI" dirty="0"/>
              <a:t>     ja </a:t>
            </a:r>
            <a:r>
              <a:rPr lang="fi-FI" dirty="0" err="1"/>
              <a:t>yhteensovittaa</a:t>
            </a:r>
            <a:endParaRPr lang="fi-FI" dirty="0"/>
          </a:p>
        </p:txBody>
      </p:sp>
      <p:sp>
        <p:nvSpPr>
          <p:cNvPr id="13" name="Tekstiruutu 12"/>
          <p:cNvSpPr txBox="1"/>
          <p:nvPr/>
        </p:nvSpPr>
        <p:spPr>
          <a:xfrm>
            <a:off x="1488471" y="2769133"/>
            <a:ext cx="2505751" cy="1323632"/>
          </a:xfrm>
          <a:prstGeom prst="rect">
            <a:avLst/>
          </a:prstGeom>
          <a:noFill/>
        </p:spPr>
        <p:txBody>
          <a:bodyPr wrap="none" rtlCol="0">
            <a:spAutoFit/>
          </a:bodyPr>
          <a:lstStyle/>
          <a:p>
            <a:r>
              <a:rPr lang="fi-FI" sz="2400" b="1" dirty="0"/>
              <a:t>     Hallitus</a:t>
            </a:r>
          </a:p>
          <a:p>
            <a:pPr marL="380990" indent="-380990">
              <a:buFontTx/>
              <a:buChar char="-"/>
            </a:pPr>
            <a:r>
              <a:rPr lang="fi-FI" sz="1867" dirty="0"/>
              <a:t>Agenda2030 </a:t>
            </a:r>
          </a:p>
          <a:p>
            <a:r>
              <a:rPr lang="fi-FI" sz="1867" dirty="0"/>
              <a:t>toimenpidesuunnitelma</a:t>
            </a:r>
          </a:p>
          <a:p>
            <a:pPr marL="380990" indent="-380990">
              <a:buFontTx/>
              <a:buChar char="-"/>
            </a:pPr>
            <a:r>
              <a:rPr lang="fi-FI" sz="1867" dirty="0"/>
              <a:t>Kestävyystiekartta</a:t>
            </a:r>
          </a:p>
        </p:txBody>
      </p:sp>
      <p:sp>
        <p:nvSpPr>
          <p:cNvPr id="15" name="Tekstiruutu 14"/>
          <p:cNvSpPr txBox="1"/>
          <p:nvPr/>
        </p:nvSpPr>
        <p:spPr>
          <a:xfrm>
            <a:off x="6612104" y="3760802"/>
            <a:ext cx="2849050" cy="830997"/>
          </a:xfrm>
          <a:prstGeom prst="rect">
            <a:avLst/>
          </a:prstGeom>
          <a:noFill/>
        </p:spPr>
        <p:txBody>
          <a:bodyPr wrap="none" rtlCol="0">
            <a:spAutoFit/>
          </a:bodyPr>
          <a:lstStyle/>
          <a:p>
            <a:r>
              <a:rPr lang="fi-FI" sz="2400" b="1" dirty="0"/>
              <a:t>Kestävän kehityksen </a:t>
            </a:r>
          </a:p>
          <a:p>
            <a:r>
              <a:rPr lang="fi-FI" sz="2400" b="1" dirty="0"/>
              <a:t>toimikunta</a:t>
            </a:r>
          </a:p>
        </p:txBody>
      </p:sp>
      <p:sp>
        <p:nvSpPr>
          <p:cNvPr id="16" name="Tekstiruutu 15"/>
          <p:cNvSpPr txBox="1"/>
          <p:nvPr/>
        </p:nvSpPr>
        <p:spPr>
          <a:xfrm>
            <a:off x="6428508" y="5238402"/>
            <a:ext cx="2009461" cy="707886"/>
          </a:xfrm>
          <a:prstGeom prst="rect">
            <a:avLst/>
          </a:prstGeom>
          <a:noFill/>
        </p:spPr>
        <p:txBody>
          <a:bodyPr wrap="none" rtlCol="0">
            <a:spAutoFit/>
          </a:bodyPr>
          <a:lstStyle/>
          <a:p>
            <a:r>
              <a:rPr lang="fi-FI" sz="2000" dirty="0"/>
              <a:t>Kehityspoliittinen</a:t>
            </a:r>
          </a:p>
          <a:p>
            <a:r>
              <a:rPr lang="fi-FI" sz="2000" dirty="0"/>
              <a:t>toimikunta</a:t>
            </a:r>
          </a:p>
        </p:txBody>
      </p:sp>
      <p:sp>
        <p:nvSpPr>
          <p:cNvPr id="17" name="Tekstiruutu 16"/>
          <p:cNvSpPr txBox="1"/>
          <p:nvPr/>
        </p:nvSpPr>
        <p:spPr>
          <a:xfrm>
            <a:off x="6039424" y="2323142"/>
            <a:ext cx="2872838" cy="369332"/>
          </a:xfrm>
          <a:prstGeom prst="rect">
            <a:avLst/>
          </a:prstGeom>
          <a:noFill/>
        </p:spPr>
        <p:txBody>
          <a:bodyPr wrap="none" rtlCol="0">
            <a:spAutoFit/>
          </a:bodyPr>
          <a:lstStyle/>
          <a:p>
            <a:r>
              <a:rPr lang="fi-FI" dirty="0"/>
              <a:t>Nuorten Agenda2030-ryhmä</a:t>
            </a:r>
          </a:p>
        </p:txBody>
      </p:sp>
      <p:sp>
        <p:nvSpPr>
          <p:cNvPr id="18" name="Tekstiruutu 17"/>
          <p:cNvSpPr txBox="1"/>
          <p:nvPr/>
        </p:nvSpPr>
        <p:spPr>
          <a:xfrm>
            <a:off x="7755787" y="2954318"/>
            <a:ext cx="1957524" cy="400110"/>
          </a:xfrm>
          <a:prstGeom prst="rect">
            <a:avLst/>
          </a:prstGeom>
          <a:noFill/>
        </p:spPr>
        <p:txBody>
          <a:bodyPr wrap="none" rtlCol="0">
            <a:spAutoFit/>
          </a:bodyPr>
          <a:lstStyle/>
          <a:p>
            <a:r>
              <a:rPr lang="fi-FI" sz="2000" dirty="0"/>
              <a:t>Kestävyyspaneeli</a:t>
            </a:r>
          </a:p>
        </p:txBody>
      </p:sp>
      <p:sp>
        <p:nvSpPr>
          <p:cNvPr id="19" name="Tekstiruutu 18"/>
          <p:cNvSpPr txBox="1"/>
          <p:nvPr/>
        </p:nvSpPr>
        <p:spPr>
          <a:xfrm>
            <a:off x="8547747" y="4723659"/>
            <a:ext cx="1796197" cy="666977"/>
          </a:xfrm>
          <a:prstGeom prst="rect">
            <a:avLst/>
          </a:prstGeom>
          <a:noFill/>
        </p:spPr>
        <p:txBody>
          <a:bodyPr wrap="none" rtlCol="0">
            <a:spAutoFit/>
          </a:bodyPr>
          <a:lstStyle/>
          <a:p>
            <a:r>
              <a:rPr lang="fi-FI" sz="1867" dirty="0"/>
              <a:t>Ilmastopolitiikan</a:t>
            </a:r>
          </a:p>
          <a:p>
            <a:r>
              <a:rPr lang="fi-FI" sz="1867" dirty="0"/>
              <a:t>Pyöreä pöytä</a:t>
            </a:r>
          </a:p>
        </p:txBody>
      </p:sp>
      <p:sp>
        <p:nvSpPr>
          <p:cNvPr id="2" name="Pyöristetty suorakulmio 1" descr="Keskellä teksti &quot;Kestävän kehityksen toimikunta&quot;." title="Suorakulmio"/>
          <p:cNvSpPr/>
          <p:nvPr/>
        </p:nvSpPr>
        <p:spPr>
          <a:xfrm>
            <a:off x="6333762" y="3636627"/>
            <a:ext cx="3192747" cy="94362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1673950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356134" y="2406317"/>
            <a:ext cx="11511815" cy="3144303"/>
          </a:xfrm>
        </p:spPr>
        <p:txBody>
          <a:bodyPr>
            <a:normAutofit fontScale="92500"/>
          </a:bodyPr>
          <a:lstStyle/>
          <a:p>
            <a:pPr marL="342900" lvl="0" indent="-342900">
              <a:lnSpc>
                <a:spcPct val="120000"/>
              </a:lnSpc>
            </a:pPr>
            <a:r>
              <a:rPr lang="fi-FI" dirty="0">
                <a:solidFill>
                  <a:prstClr val="black"/>
                </a:solidFill>
              </a:rPr>
              <a:t>Suomalaisen yhteiskunnan toimijoita laajasti yhteen kokoava vaikuttajafoorumi </a:t>
            </a:r>
          </a:p>
          <a:p>
            <a:pPr marL="342900" lvl="0" indent="-342900">
              <a:lnSpc>
                <a:spcPct val="120000"/>
              </a:lnSpc>
            </a:pPr>
            <a:r>
              <a:rPr lang="fi-FI" dirty="0">
                <a:solidFill>
                  <a:prstClr val="black"/>
                </a:solidFill>
              </a:rPr>
              <a:t>Perustettu vuonna 1993</a:t>
            </a:r>
          </a:p>
          <a:p>
            <a:pPr marL="342900" lvl="0" indent="-342900">
              <a:lnSpc>
                <a:spcPct val="120000"/>
              </a:lnSpc>
            </a:pPr>
            <a:r>
              <a:rPr lang="fi-FI" dirty="0">
                <a:solidFill>
                  <a:prstClr val="black"/>
                </a:solidFill>
              </a:rPr>
              <a:t>Päätehtävänä on kestävän kehityksen ja Agenda2030:n kansallisen toimeenpanon vauhdittaminen</a:t>
            </a:r>
            <a:endParaRPr lang="fi-FI" dirty="0"/>
          </a:p>
          <a:p>
            <a:pPr marL="342900" lvl="0" indent="-342900">
              <a:lnSpc>
                <a:spcPct val="120000"/>
              </a:lnSpc>
            </a:pPr>
            <a:r>
              <a:rPr lang="fi-FI" dirty="0"/>
              <a:t>Toimikunnalla kevätkokous, syyskokous ja loppuvuoden kokous</a:t>
            </a:r>
          </a:p>
          <a:p>
            <a:pPr marL="0" indent="0">
              <a:lnSpc>
                <a:spcPct val="120000"/>
              </a:lnSpc>
              <a:buNone/>
            </a:pPr>
            <a:endParaRPr lang="fi-FI" dirty="0"/>
          </a:p>
        </p:txBody>
      </p:sp>
      <p:sp>
        <p:nvSpPr>
          <p:cNvPr id="3" name="Otsikko 2"/>
          <p:cNvSpPr>
            <a:spLocks noGrp="1"/>
          </p:cNvSpPr>
          <p:nvPr>
            <p:ph type="title"/>
          </p:nvPr>
        </p:nvSpPr>
        <p:spPr>
          <a:xfrm>
            <a:off x="2056813" y="1198346"/>
            <a:ext cx="8550227" cy="1049154"/>
          </a:xfrm>
        </p:spPr>
        <p:txBody>
          <a:bodyPr>
            <a:noAutofit/>
          </a:bodyPr>
          <a:lstStyle/>
          <a:p>
            <a:pPr>
              <a:lnSpc>
                <a:spcPct val="100000"/>
              </a:lnSpc>
            </a:pPr>
            <a:r>
              <a:rPr lang="fi-FI" sz="3600" b="1" dirty="0">
                <a:solidFill>
                  <a:srgbClr val="0070C0"/>
                </a:solidFill>
                <a:latin typeface="+mn-lt"/>
              </a:rPr>
              <a:t>Suomen kestävän kehityksen toimikunta</a:t>
            </a:r>
            <a:br>
              <a:rPr lang="fi-FI" sz="3600" b="1" dirty="0">
                <a:solidFill>
                  <a:srgbClr val="0070C0"/>
                </a:solidFill>
                <a:latin typeface="+mn-lt"/>
              </a:rPr>
            </a:br>
            <a:r>
              <a:rPr lang="fi-FI" sz="3200" dirty="0">
                <a:solidFill>
                  <a:srgbClr val="0070C0"/>
                </a:solidFill>
                <a:latin typeface="+mn-lt"/>
              </a:rPr>
              <a:t>Kestavakehitys.fi</a:t>
            </a:r>
            <a:r>
              <a:rPr lang="fi-FI" dirty="0">
                <a:solidFill>
                  <a:srgbClr val="0070C0"/>
                </a:solidFill>
              </a:rPr>
              <a:t/>
            </a:r>
            <a:br>
              <a:rPr lang="fi-FI" dirty="0">
                <a:solidFill>
                  <a:srgbClr val="0070C0"/>
                </a:solidFill>
              </a:rPr>
            </a:br>
            <a:endParaRPr lang="fi-FI" dirty="0"/>
          </a:p>
        </p:txBody>
      </p:sp>
      <p:pic>
        <p:nvPicPr>
          <p:cNvPr id="4" name="Kuva 3" descr="Sininen ympyrä, joissa on kädenjälki, jalanjäli sekä suomen kartta ahvenanmaa mukaan lukien valkoisella." title="Kestävän kehityksen toimikunnan logo"/>
          <p:cNvPicPr>
            <a:picLocks noChangeAspect="1"/>
          </p:cNvPicPr>
          <p:nvPr/>
        </p:nvPicPr>
        <p:blipFill>
          <a:blip r:embed="rId2"/>
          <a:stretch>
            <a:fillRect/>
          </a:stretch>
        </p:blipFill>
        <p:spPr>
          <a:xfrm>
            <a:off x="97428" y="209761"/>
            <a:ext cx="1863133" cy="1878922"/>
          </a:xfrm>
          <a:prstGeom prst="rect">
            <a:avLst/>
          </a:prstGeom>
        </p:spPr>
      </p:pic>
    </p:spTree>
    <p:extLst>
      <p:ext uri="{BB962C8B-B14F-4D97-AF65-F5344CB8AC3E}">
        <p14:creationId xmlns:p14="http://schemas.microsoft.com/office/powerpoint/2010/main" val="12358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estävän kehityksen toimikunnan logo. Sininen ympyrä, joissa on kädenjälki, jalanjäli sekä suomen kartta ahvenanmaa mukaan lukien valkoisella." title="Kestävän kehityksen toimikunnan logo"/>
          <p:cNvPicPr>
            <a:picLocks noChangeAspect="1"/>
          </p:cNvPicPr>
          <p:nvPr/>
        </p:nvPicPr>
        <p:blipFill>
          <a:blip r:embed="rId2"/>
          <a:stretch>
            <a:fillRect/>
          </a:stretch>
        </p:blipFill>
        <p:spPr>
          <a:xfrm>
            <a:off x="5110740" y="2176464"/>
            <a:ext cx="2358783" cy="2361677"/>
          </a:xfrm>
          <a:prstGeom prst="rect">
            <a:avLst/>
          </a:prstGeom>
          <a:ln w="76200">
            <a:noFill/>
          </a:ln>
        </p:spPr>
      </p:pic>
      <p:sp>
        <p:nvSpPr>
          <p:cNvPr id="3" name="Pyöristetty kuvatekstisuorakulmio 2"/>
          <p:cNvSpPr/>
          <p:nvPr/>
        </p:nvSpPr>
        <p:spPr>
          <a:xfrm>
            <a:off x="6639095" y="4686468"/>
            <a:ext cx="5142227" cy="1966274"/>
          </a:xfrm>
          <a:prstGeom prst="wedgeRoundRectCallout">
            <a:avLst>
              <a:gd name="adj1" fmla="val -43314"/>
              <a:gd name="adj2" fmla="val -72654"/>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rPr>
              <a:t>Kansalaisyhteiskunta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Vapaa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sivistystyö</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Fingo, Demo,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UNWomen</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Allianssi, Olympiakomitea, Marttaliitto, YK-liitto, Soste, Kynnys, SLL, WWF, Suomen somalialaisten liitto, Kirkkohallitus, OKKA, FEE, Unicef, Kansalaisareena, Väestöliitto,  Suomen latu, Kuluttajaliitto, Plan, MLL, Luonto-liitto, Natur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och</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miljö</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Suomen pakolaisapu, Kirkon ulkomaanapu</a:t>
            </a:r>
          </a:p>
        </p:txBody>
      </p:sp>
      <p:sp>
        <p:nvSpPr>
          <p:cNvPr id="13" name="Pyöristetty kuvatekstisuorakulmio 12"/>
          <p:cNvSpPr/>
          <p:nvPr/>
        </p:nvSpPr>
        <p:spPr>
          <a:xfrm>
            <a:off x="344823" y="5111013"/>
            <a:ext cx="5980829" cy="1541729"/>
          </a:xfrm>
          <a:prstGeom prst="wedgeRoundRectCallout">
            <a:avLst>
              <a:gd name="adj1" fmla="val 39867"/>
              <a:gd name="adj2" fmla="val -99036"/>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rPr>
              <a:t>Elinkeinoelämä ja ammattiliitot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Motiva, Business Finland, EK, MTK, Metsäteollisuus, Rakennusteollisuus, Finanssiala, Energiateollisuus, Kaupan liitto, Lähienergialiitto, FIBS, SLC, Bioenergia, Teknologiateollisuus, FINSIF, Kemianteollisuus,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MaRa</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Perheyritysten liitto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SAK, STTK, OAJ, Akava; SAKKI, SOOL, SLL</a:t>
            </a:r>
          </a:p>
        </p:txBody>
      </p:sp>
      <p:sp>
        <p:nvSpPr>
          <p:cNvPr id="16" name="Pyöristetty kuvatekstisuorakulmio 15"/>
          <p:cNvSpPr/>
          <p:nvPr/>
        </p:nvSpPr>
        <p:spPr>
          <a:xfrm>
            <a:off x="344823" y="4021922"/>
            <a:ext cx="3604079" cy="900884"/>
          </a:xfrm>
          <a:prstGeom prst="wedgeRoundRectCallout">
            <a:avLst>
              <a:gd name="adj1" fmla="val 85178"/>
              <a:gd name="adj2" fmla="val -66284"/>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rPr>
              <a:t>Tiede ja tutkimus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Sitra, Suomen Akatemia, Tulevaisuuden tutkimuskeskus, Kela, THL</a:t>
            </a:r>
          </a:p>
        </p:txBody>
      </p:sp>
      <p:sp>
        <p:nvSpPr>
          <p:cNvPr id="17" name="Pyöristetty kuvatekstisuorakulmio 16"/>
          <p:cNvSpPr/>
          <p:nvPr/>
        </p:nvSpPr>
        <p:spPr>
          <a:xfrm>
            <a:off x="8142973" y="2590257"/>
            <a:ext cx="3532471" cy="1882107"/>
          </a:xfrm>
          <a:prstGeom prst="wedgeRoundRectCallout">
            <a:avLst>
              <a:gd name="adj1" fmla="val -69922"/>
              <a:gd name="adj2" fmla="val -14387"/>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rPr>
              <a:t>Kunnat ja alueet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Kari Häkämies, Varsinais-Suomen liitto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Sini Sallinen, Suomen Kuntaliitto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Pasi Laitala, Espoon kaupunki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Marko Korhonen,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Pohjois</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-Savon liitto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Tommi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Muilu</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Hämeen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ely</a:t>
            </a:r>
            <a:endPar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Pekka Timonen, Lahden kaupunki</a:t>
            </a:r>
          </a:p>
        </p:txBody>
      </p:sp>
      <p:sp>
        <p:nvSpPr>
          <p:cNvPr id="18" name="Pyöristetty kuvatekstisuorakulmio 17"/>
          <p:cNvSpPr/>
          <p:nvPr/>
        </p:nvSpPr>
        <p:spPr>
          <a:xfrm>
            <a:off x="8385335" y="1497550"/>
            <a:ext cx="3213106" cy="879261"/>
          </a:xfrm>
          <a:prstGeom prst="wedgeRoundRectCallout">
            <a:avLst>
              <a:gd name="adj1" fmla="val -85693"/>
              <a:gd name="adj2" fmla="val 83049"/>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rPr>
              <a:t>Valtionhallinto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Kaikki ministeriöt (kp/</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osp</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-tasolla)</a:t>
            </a:r>
          </a:p>
        </p:txBody>
      </p:sp>
      <p:sp>
        <p:nvSpPr>
          <p:cNvPr id="19" name="Pyöristetty kuvatekstisuorakulmio 18"/>
          <p:cNvSpPr/>
          <p:nvPr/>
        </p:nvSpPr>
        <p:spPr>
          <a:xfrm>
            <a:off x="344823" y="1048120"/>
            <a:ext cx="3765164" cy="2799364"/>
          </a:xfrm>
          <a:prstGeom prst="wedgeRoundRectCallout">
            <a:avLst>
              <a:gd name="adj1" fmla="val 76010"/>
              <a:gd name="adj2" fmla="val 23602"/>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rPr>
              <a:t>Eduskunta ja itsehallintoelimet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StV</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Arja Juvonen (Hanna-Leena Mattila)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YmV</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Mari-Leena Talvitie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Mai</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Kivelä)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TyV</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Kim Berg (Antero Laukkanen)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VaV</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Johannes Koskinen (Ville Vähämäki)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UaV</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Jouni Ovaska (Jaana Pelkonen)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TuV</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Mari Holopainen (Joakim Strand)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Ahvenanmaa: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Veronica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Thörnroos</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(Micke Larsson)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Saamelaiskäräjät: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Tuomas Aslak Juuso (Anni Koivisto)</a:t>
            </a:r>
          </a:p>
        </p:txBody>
      </p:sp>
      <p:sp>
        <p:nvSpPr>
          <p:cNvPr id="20" name="Pyöristetty kuvatekstisuorakulmio 19"/>
          <p:cNvSpPr/>
          <p:nvPr/>
        </p:nvSpPr>
        <p:spPr>
          <a:xfrm>
            <a:off x="4257130" y="746155"/>
            <a:ext cx="3885843" cy="1351434"/>
          </a:xfrm>
          <a:prstGeom prst="wedgeRoundRectCallout">
            <a:avLst>
              <a:gd name="adj1" fmla="val -22973"/>
              <a:gd name="adj2" fmla="val 80407"/>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Calibri" panose="020F0502020204030204"/>
                <a:ea typeface="+mn-ea"/>
                <a:cs typeface="+mn-cs"/>
              </a:rPr>
              <a:t>Valtioneuvosto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Puheenjohtajisto: Sanna Marin, Annika </a:t>
            </a:r>
            <a:r>
              <a:rPr kumimoji="0" lang="fi-FI" sz="1500" b="0" i="0" u="none" strike="noStrike" kern="1200" cap="none" spc="0" normalizeH="0" baseline="0" noProof="0" dirty="0" err="1">
                <a:ln>
                  <a:noFill/>
                </a:ln>
                <a:solidFill>
                  <a:prstClr val="black"/>
                </a:solidFill>
                <a:effectLst/>
                <a:uLnTx/>
                <a:uFillTx/>
                <a:latin typeface="Calibri" panose="020F0502020204030204"/>
                <a:ea typeface="+mn-ea"/>
                <a:cs typeface="+mn-cs"/>
              </a:rPr>
              <a:t>Saarikko</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 Marja</a:t>
            </a:r>
            <a:r>
              <a:rPr kumimoji="0" lang="fi-FI" sz="1500" b="0" i="0" u="none" strike="noStrike" kern="1200" cap="none" spc="0" normalizeH="0" noProof="0" dirty="0">
                <a:ln>
                  <a:noFill/>
                </a:ln>
                <a:solidFill>
                  <a:prstClr val="black"/>
                </a:solidFill>
                <a:effectLst/>
                <a:uLnTx/>
                <a:uFillTx/>
                <a:latin typeface="Calibri" panose="020F0502020204030204"/>
                <a:ea typeface="+mn-ea"/>
                <a:cs typeface="+mn-cs"/>
              </a:rPr>
              <a:t> Ohisalo </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Jäsenet: Hanna Sarkkinen, Anna-Maja Henriksson, Antti Kurvinen, Ville Skinnari</a:t>
            </a:r>
          </a:p>
        </p:txBody>
      </p:sp>
      <p:sp>
        <p:nvSpPr>
          <p:cNvPr id="4" name="Otsikko 3"/>
          <p:cNvSpPr>
            <a:spLocks noGrp="1"/>
          </p:cNvSpPr>
          <p:nvPr>
            <p:ph type="title"/>
          </p:nvPr>
        </p:nvSpPr>
        <p:spPr>
          <a:xfrm>
            <a:off x="0" y="165224"/>
            <a:ext cx="12010030" cy="918321"/>
          </a:xfrm>
        </p:spPr>
        <p:txBody>
          <a:bodyPr>
            <a:noAutofit/>
          </a:bodyPr>
          <a:lstStyle/>
          <a:p>
            <a:pPr algn="ctr"/>
            <a:r>
              <a:rPr lang="fi-FI" sz="2800" b="1" dirty="0">
                <a:solidFill>
                  <a:srgbClr val="0070C0"/>
                </a:solidFill>
                <a:latin typeface="Calibri" panose="020F0502020204030204"/>
              </a:rPr>
              <a:t>Kestävän </a:t>
            </a:r>
            <a:r>
              <a:rPr lang="fi-FI" sz="3200" b="1" dirty="0">
                <a:solidFill>
                  <a:srgbClr val="0070C0"/>
                </a:solidFill>
                <a:latin typeface="Calibri" panose="020F0502020204030204"/>
              </a:rPr>
              <a:t>kehityksen</a:t>
            </a:r>
            <a:r>
              <a:rPr lang="fi-FI" sz="2800" b="1" dirty="0">
                <a:solidFill>
                  <a:srgbClr val="0070C0"/>
                </a:solidFill>
                <a:latin typeface="Calibri" panose="020F0502020204030204"/>
              </a:rPr>
              <a:t> </a:t>
            </a:r>
            <a:r>
              <a:rPr lang="fi-FI" sz="3200" b="1" dirty="0">
                <a:solidFill>
                  <a:srgbClr val="0070C0"/>
                </a:solidFill>
                <a:latin typeface="Calibri" panose="020F0502020204030204"/>
              </a:rPr>
              <a:t>toimikunnan</a:t>
            </a:r>
            <a:r>
              <a:rPr lang="fi-FI" sz="2800" b="1" dirty="0">
                <a:solidFill>
                  <a:srgbClr val="0070C0"/>
                </a:solidFill>
                <a:latin typeface="Calibri" panose="020F0502020204030204"/>
              </a:rPr>
              <a:t> kokoonpano 27.2.2020–31.12.2023 </a:t>
            </a:r>
            <a:br>
              <a:rPr lang="fi-FI" sz="2800" b="1" dirty="0">
                <a:solidFill>
                  <a:srgbClr val="0070C0"/>
                </a:solidFill>
                <a:latin typeface="Calibri" panose="020F0502020204030204"/>
              </a:rPr>
            </a:br>
            <a:endParaRPr lang="fi-FI" sz="2800" dirty="0"/>
          </a:p>
        </p:txBody>
      </p:sp>
    </p:spTree>
    <p:extLst>
      <p:ext uri="{BB962C8B-B14F-4D97-AF65-F5344CB8AC3E}">
        <p14:creationId xmlns:p14="http://schemas.microsoft.com/office/powerpoint/2010/main" val="1348218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529389" y="3166712"/>
            <a:ext cx="11511815" cy="1463039"/>
          </a:xfrm>
        </p:spPr>
        <p:txBody>
          <a:bodyPr>
            <a:noAutofit/>
          </a:bodyPr>
          <a:lstStyle/>
          <a:p>
            <a:pPr marL="457200" indent="-457200">
              <a:lnSpc>
                <a:spcPct val="150000"/>
              </a:lnSpc>
            </a:pPr>
            <a:r>
              <a:rPr lang="fi-FI" sz="2600" dirty="0">
                <a:solidFill>
                  <a:prstClr val="black"/>
                </a:solidFill>
              </a:rPr>
              <a:t>Hyväksyttiin toimikunnan kokouksessa maaliskuussa 2022</a:t>
            </a:r>
          </a:p>
          <a:p>
            <a:pPr marL="457200" indent="-457200">
              <a:lnSpc>
                <a:spcPct val="150000"/>
              </a:lnSpc>
            </a:pPr>
            <a:r>
              <a:rPr lang="fi-FI" sz="2600" dirty="0">
                <a:solidFill>
                  <a:prstClr val="black"/>
                </a:solidFill>
              </a:rPr>
              <a:t>Perustuu vuonna 2021 tehtyyn Agenda2030 tiekarttatyöhön ja siinä tunnistettuihin kuuteen muutosalueeseen</a:t>
            </a:r>
          </a:p>
        </p:txBody>
      </p:sp>
      <p:sp>
        <p:nvSpPr>
          <p:cNvPr id="3" name="Otsikko 2"/>
          <p:cNvSpPr>
            <a:spLocks noGrp="1"/>
          </p:cNvSpPr>
          <p:nvPr>
            <p:ph type="title"/>
          </p:nvPr>
        </p:nvSpPr>
        <p:spPr>
          <a:xfrm>
            <a:off x="2326320" y="1658950"/>
            <a:ext cx="8550227" cy="1049154"/>
          </a:xfrm>
        </p:spPr>
        <p:txBody>
          <a:bodyPr>
            <a:noAutofit/>
          </a:bodyPr>
          <a:lstStyle/>
          <a:p>
            <a:pPr>
              <a:lnSpc>
                <a:spcPct val="100000"/>
              </a:lnSpc>
            </a:pPr>
            <a:r>
              <a:rPr lang="fi-FI" sz="3600" b="1" dirty="0">
                <a:solidFill>
                  <a:srgbClr val="0070C0"/>
                </a:solidFill>
                <a:latin typeface="+mn-lt"/>
              </a:rPr>
              <a:t>Toimikunnan strategia 2022-2030		</a:t>
            </a:r>
            <a:br>
              <a:rPr lang="fi-FI" sz="3600" b="1" dirty="0">
                <a:solidFill>
                  <a:srgbClr val="0070C0"/>
                </a:solidFill>
                <a:latin typeface="+mn-lt"/>
              </a:rPr>
            </a:br>
            <a:r>
              <a:rPr lang="fi-FI" sz="2800" i="1" dirty="0">
                <a:solidFill>
                  <a:srgbClr val="0070C0"/>
                </a:solidFill>
              </a:rPr>
              <a:t>”Luonnon kantokyvyn turvaava, hyvinvoiva ja globaalisti vastuullinen Suomi”</a:t>
            </a:r>
            <a:r>
              <a:rPr lang="fi-FI" dirty="0">
                <a:solidFill>
                  <a:srgbClr val="0070C0"/>
                </a:solidFill>
              </a:rPr>
              <a:t/>
            </a:r>
            <a:br>
              <a:rPr lang="fi-FI" dirty="0">
                <a:solidFill>
                  <a:srgbClr val="0070C0"/>
                </a:solidFill>
              </a:rPr>
            </a:br>
            <a:endParaRPr lang="fi-FI" dirty="0"/>
          </a:p>
        </p:txBody>
      </p:sp>
      <p:pic>
        <p:nvPicPr>
          <p:cNvPr id="4" name="Kuva 3" descr="Kestävän kehityksen toimikunnan logo. Sininen ympyrä, joissa on kädenjälki, jalanjäli sekä suomen kartta ahvenanmaa mukaan lukien valkoisella." title="Kestävän kehityksen toimikunnan logo. "/>
          <p:cNvPicPr>
            <a:picLocks noChangeAspect="1"/>
          </p:cNvPicPr>
          <p:nvPr/>
        </p:nvPicPr>
        <p:blipFill>
          <a:blip r:embed="rId2"/>
          <a:stretch>
            <a:fillRect/>
          </a:stretch>
        </p:blipFill>
        <p:spPr>
          <a:xfrm>
            <a:off x="203305" y="829182"/>
            <a:ext cx="1863133" cy="1878922"/>
          </a:xfrm>
          <a:prstGeom prst="rect">
            <a:avLst/>
          </a:prstGeom>
        </p:spPr>
      </p:pic>
    </p:spTree>
    <p:extLst>
      <p:ext uri="{BB962C8B-B14F-4D97-AF65-F5344CB8AC3E}">
        <p14:creationId xmlns:p14="http://schemas.microsoft.com/office/powerpoint/2010/main" val="4229931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harmaa talo, joka jakautuu lattiaan, kattoon ja neljään eri osaan keskellä. Lattialla on luonnonjärjestelmät, ylhäällä hyvinvointi ja mahdollisuudet. Keskellä talousjärjestelmä, ruokajärjestelmä, energia-järjestelmä ja kaupunkijärjestelmä. Näiden neljän välillä on nuoli," title="Kestävyysmurroksen talo">
            <a:extLst>
              <a:ext uri="{FF2B5EF4-FFF2-40B4-BE49-F238E27FC236}">
                <a16:creationId xmlns:a16="http://schemas.microsoft.com/office/drawing/2014/main" id="{0D28307B-F961-4536-B2C1-3CDCB0C0A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9023" y="2006114"/>
            <a:ext cx="6447748" cy="4335928"/>
          </a:xfrm>
          <a:prstGeom prst="rect">
            <a:avLst/>
          </a:prstGeom>
        </p:spPr>
      </p:pic>
      <p:sp>
        <p:nvSpPr>
          <p:cNvPr id="2" name="Otsikko 1"/>
          <p:cNvSpPr>
            <a:spLocks noGrp="1"/>
          </p:cNvSpPr>
          <p:nvPr>
            <p:ph type="title"/>
          </p:nvPr>
        </p:nvSpPr>
        <p:spPr>
          <a:xfrm>
            <a:off x="838200" y="451753"/>
            <a:ext cx="10515600" cy="1325563"/>
          </a:xfrm>
        </p:spPr>
        <p:txBody>
          <a:bodyPr>
            <a:normAutofit fontScale="90000"/>
          </a:bodyPr>
          <a:lstStyle/>
          <a:p>
            <a:r>
              <a:rPr lang="fi-FI" dirty="0">
                <a:solidFill>
                  <a:prstClr val="black"/>
                </a:solidFill>
              </a:rPr>
              <a:t>Strategia keskittyy järjestelmätason muutosten vauhdittamiseen suomalaisessa yhteiskunnassa</a:t>
            </a:r>
            <a:r>
              <a:rPr lang="fi-FI" dirty="0"/>
              <a:t/>
            </a:r>
            <a:br>
              <a:rPr lang="fi-FI" dirty="0"/>
            </a:br>
            <a:endParaRPr lang="fi-FI" b="1" dirty="0"/>
          </a:p>
        </p:txBody>
      </p:sp>
      <p:sp>
        <p:nvSpPr>
          <p:cNvPr id="3" name="Sisällön paikkamerkki 2"/>
          <p:cNvSpPr>
            <a:spLocks noGrp="1"/>
          </p:cNvSpPr>
          <p:nvPr>
            <p:ph idx="1"/>
          </p:nvPr>
        </p:nvSpPr>
        <p:spPr>
          <a:xfrm>
            <a:off x="327259" y="1997872"/>
            <a:ext cx="4735629" cy="4344170"/>
          </a:xfrm>
        </p:spPr>
        <p:txBody>
          <a:bodyPr>
            <a:normAutofit/>
          </a:bodyPr>
          <a:lstStyle/>
          <a:p>
            <a:r>
              <a:rPr lang="sv-FI" sz="2200" dirty="0" err="1"/>
              <a:t>Järjestelmien</a:t>
            </a:r>
            <a:r>
              <a:rPr lang="sv-FI" sz="2200" dirty="0"/>
              <a:t> </a:t>
            </a:r>
            <a:r>
              <a:rPr lang="sv-FI" sz="2200" dirty="0" err="1"/>
              <a:t>kautta</a:t>
            </a:r>
            <a:r>
              <a:rPr lang="sv-FI" sz="2200" dirty="0"/>
              <a:t> </a:t>
            </a:r>
            <a:r>
              <a:rPr lang="sv-FI" sz="2200" dirty="0" err="1"/>
              <a:t>päästään</a:t>
            </a:r>
            <a:r>
              <a:rPr lang="sv-FI" sz="2200" dirty="0"/>
              <a:t> </a:t>
            </a:r>
            <a:r>
              <a:rPr lang="sv-FI" sz="2200" dirty="0" err="1"/>
              <a:t>yksittäisten</a:t>
            </a:r>
            <a:r>
              <a:rPr lang="sv-FI" sz="2200" dirty="0"/>
              <a:t> </a:t>
            </a:r>
            <a:r>
              <a:rPr lang="sv-FI" sz="2200" dirty="0" err="1"/>
              <a:t>kestävyyshaasteiden</a:t>
            </a:r>
            <a:r>
              <a:rPr lang="sv-FI" sz="2200" dirty="0"/>
              <a:t> </a:t>
            </a:r>
            <a:r>
              <a:rPr lang="sv-FI" sz="2200" dirty="0" err="1"/>
              <a:t>sijaan</a:t>
            </a:r>
            <a:r>
              <a:rPr lang="sv-FI" sz="2200" dirty="0"/>
              <a:t> </a:t>
            </a:r>
            <a:r>
              <a:rPr lang="sv-FI" sz="2200" dirty="0" err="1"/>
              <a:t>ottamaan</a:t>
            </a:r>
            <a:r>
              <a:rPr lang="sv-FI" sz="2200" dirty="0"/>
              <a:t> </a:t>
            </a:r>
            <a:r>
              <a:rPr lang="sv-FI" sz="2200" dirty="0" err="1"/>
              <a:t>haltuun</a:t>
            </a:r>
            <a:r>
              <a:rPr lang="sv-FI" sz="2200" dirty="0"/>
              <a:t> </a:t>
            </a:r>
            <a:r>
              <a:rPr lang="sv-FI" sz="2200" dirty="0" err="1"/>
              <a:t>niiden</a:t>
            </a:r>
            <a:r>
              <a:rPr lang="sv-FI" sz="2200" dirty="0"/>
              <a:t> </a:t>
            </a:r>
            <a:r>
              <a:rPr lang="sv-FI" sz="2200" dirty="0" err="1"/>
              <a:t>taustalla</a:t>
            </a:r>
            <a:r>
              <a:rPr lang="sv-FI" sz="2200" dirty="0"/>
              <a:t> </a:t>
            </a:r>
            <a:r>
              <a:rPr lang="sv-FI" sz="2200" dirty="0" err="1"/>
              <a:t>olevia</a:t>
            </a:r>
            <a:r>
              <a:rPr lang="sv-FI" sz="2200" dirty="0"/>
              <a:t> </a:t>
            </a:r>
            <a:r>
              <a:rPr lang="sv-FI" sz="2200" dirty="0" err="1"/>
              <a:t>laajempia</a:t>
            </a:r>
            <a:r>
              <a:rPr lang="sv-FI" sz="2200" dirty="0"/>
              <a:t> </a:t>
            </a:r>
            <a:r>
              <a:rPr lang="sv-FI" sz="2200" dirty="0" err="1"/>
              <a:t>kysymyksiä</a:t>
            </a:r>
            <a:r>
              <a:rPr lang="sv-FI" sz="2200" dirty="0"/>
              <a:t>.</a:t>
            </a:r>
          </a:p>
          <a:p>
            <a:endParaRPr lang="sv-FI" sz="2200" dirty="0"/>
          </a:p>
          <a:p>
            <a:r>
              <a:rPr lang="sv-FI" sz="2200" dirty="0" err="1"/>
              <a:t>Muutosalueet</a:t>
            </a:r>
            <a:r>
              <a:rPr lang="sv-FI" sz="2200" dirty="0"/>
              <a:t> </a:t>
            </a:r>
            <a:r>
              <a:rPr lang="sv-FI" sz="2200" dirty="0" err="1"/>
              <a:t>ovat</a:t>
            </a:r>
            <a:r>
              <a:rPr lang="sv-FI" sz="2200" dirty="0"/>
              <a:t> </a:t>
            </a:r>
            <a:r>
              <a:rPr lang="sv-FI" sz="2200" dirty="0" err="1"/>
              <a:t>kytkeytyneitä</a:t>
            </a:r>
            <a:r>
              <a:rPr lang="sv-FI" sz="2200" dirty="0"/>
              <a:t> </a:t>
            </a:r>
            <a:r>
              <a:rPr lang="sv-FI" sz="2200" dirty="0" err="1"/>
              <a:t>toisiinsa</a:t>
            </a:r>
            <a:r>
              <a:rPr lang="sv-FI" sz="2200" dirty="0"/>
              <a:t>. Ne </a:t>
            </a:r>
            <a:r>
              <a:rPr lang="sv-FI" sz="2200" dirty="0" err="1"/>
              <a:t>ovat</a:t>
            </a:r>
            <a:r>
              <a:rPr lang="sv-FI" sz="2200" dirty="0"/>
              <a:t> </a:t>
            </a:r>
            <a:r>
              <a:rPr lang="sv-FI" sz="2200" dirty="0" err="1"/>
              <a:t>aina</a:t>
            </a:r>
            <a:r>
              <a:rPr lang="sv-FI" sz="2200" dirty="0"/>
              <a:t> osa </a:t>
            </a:r>
            <a:r>
              <a:rPr lang="sv-FI" sz="2200" dirty="0" err="1"/>
              <a:t>suurempaa</a:t>
            </a:r>
            <a:r>
              <a:rPr lang="sv-FI" sz="2200" dirty="0"/>
              <a:t> </a:t>
            </a:r>
            <a:r>
              <a:rPr lang="sv-FI" sz="2200" dirty="0" err="1"/>
              <a:t>kokonaisuutta</a:t>
            </a:r>
            <a:r>
              <a:rPr lang="sv-FI" sz="2200" dirty="0"/>
              <a:t>, </a:t>
            </a:r>
            <a:r>
              <a:rPr lang="sv-FI" sz="2200" dirty="0" err="1"/>
              <a:t>joihon</a:t>
            </a:r>
            <a:r>
              <a:rPr lang="sv-FI" sz="2200" dirty="0"/>
              <a:t> </a:t>
            </a:r>
            <a:r>
              <a:rPr lang="sv-FI" sz="2200" dirty="0" err="1"/>
              <a:t>liittyy</a:t>
            </a:r>
            <a:r>
              <a:rPr lang="sv-FI" sz="2200" dirty="0"/>
              <a:t> </a:t>
            </a:r>
            <a:r>
              <a:rPr lang="sv-FI" sz="2200" dirty="0" err="1"/>
              <a:t>yhteiskunnallisia</a:t>
            </a:r>
            <a:r>
              <a:rPr lang="sv-FI" sz="2200" dirty="0"/>
              <a:t>  </a:t>
            </a:r>
            <a:r>
              <a:rPr lang="sv-FI" sz="2200" dirty="0" err="1"/>
              <a:t>ulottuvuuksia</a:t>
            </a:r>
            <a:r>
              <a:rPr lang="sv-FI" sz="2200" dirty="0"/>
              <a:t>, kuten </a:t>
            </a:r>
            <a:r>
              <a:rPr lang="sv-FI" sz="2200" dirty="0" err="1"/>
              <a:t>sosiaalisia</a:t>
            </a:r>
            <a:r>
              <a:rPr lang="sv-FI" sz="2200" dirty="0"/>
              <a:t>, </a:t>
            </a:r>
            <a:r>
              <a:rPr lang="sv-FI" sz="2200" dirty="0" err="1"/>
              <a:t>kulttuurisia</a:t>
            </a:r>
            <a:r>
              <a:rPr lang="sv-FI" sz="2200" dirty="0"/>
              <a:t>, </a:t>
            </a:r>
            <a:r>
              <a:rPr lang="sv-FI" sz="2200" dirty="0" err="1"/>
              <a:t>teknologisia</a:t>
            </a:r>
            <a:r>
              <a:rPr lang="sv-FI" sz="2200" dirty="0"/>
              <a:t>, </a:t>
            </a:r>
            <a:r>
              <a:rPr lang="sv-FI" sz="2200" dirty="0" err="1"/>
              <a:t>kognitiivisia</a:t>
            </a:r>
            <a:r>
              <a:rPr lang="sv-FI" sz="2200" dirty="0"/>
              <a:t>, </a:t>
            </a:r>
            <a:r>
              <a:rPr lang="sv-FI" sz="2200" dirty="0" err="1"/>
              <a:t>ympäristöllisiä</a:t>
            </a:r>
            <a:r>
              <a:rPr lang="sv-FI" sz="2200" dirty="0"/>
              <a:t> ja </a:t>
            </a:r>
            <a:r>
              <a:rPr lang="sv-FI" sz="2200" dirty="0" err="1"/>
              <a:t>taloudellisia</a:t>
            </a:r>
            <a:r>
              <a:rPr lang="sv-FI" sz="2600" dirty="0"/>
              <a:t>. </a:t>
            </a:r>
          </a:p>
          <a:p>
            <a:endParaRPr lang="sv-FI" dirty="0"/>
          </a:p>
          <a:p>
            <a:endParaRPr lang="sv-FI" dirty="0"/>
          </a:p>
          <a:p>
            <a:endParaRPr lang="fi-FI" dirty="0"/>
          </a:p>
        </p:txBody>
      </p:sp>
    </p:spTree>
    <p:extLst>
      <p:ext uri="{BB962C8B-B14F-4D97-AF65-F5344CB8AC3E}">
        <p14:creationId xmlns:p14="http://schemas.microsoft.com/office/powerpoint/2010/main" val="4075473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i 5"/>
          <p:cNvSpPr/>
          <p:nvPr/>
        </p:nvSpPr>
        <p:spPr>
          <a:xfrm>
            <a:off x="4094017" y="4360341"/>
            <a:ext cx="2723950" cy="1780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Visiot konkretisoitu tavoitteiksi 1-8/ muutosalue</a:t>
            </a:r>
          </a:p>
        </p:txBody>
      </p:sp>
      <p:pic>
        <p:nvPicPr>
          <p:cNvPr id="10" name="Kuva 9" descr="Kestävän kehityksen strategian muutosalueet palloina aseteltuna kestävän kehityksen toimikunnan logon ympärillä. Alhaalla myös tumma pallukka, jossa teksti &quot;Tuki Agenda2030 toteutumiselle globaalisti.&quot; Pallojen päällä nuoli, joka osoittaa oikeaan ylänurkkaan." title="Muutosalueet"/>
          <p:cNvPicPr>
            <a:picLocks noChangeAspect="1"/>
          </p:cNvPicPr>
          <p:nvPr/>
        </p:nvPicPr>
        <p:blipFill>
          <a:blip r:embed="rId2"/>
          <a:stretch>
            <a:fillRect/>
          </a:stretch>
        </p:blipFill>
        <p:spPr>
          <a:xfrm>
            <a:off x="577424" y="4834576"/>
            <a:ext cx="1485415" cy="1711598"/>
          </a:xfrm>
          <a:prstGeom prst="rect">
            <a:avLst/>
          </a:prstGeom>
        </p:spPr>
      </p:pic>
      <p:sp>
        <p:nvSpPr>
          <p:cNvPr id="2" name="Otsikko 1"/>
          <p:cNvSpPr>
            <a:spLocks noGrp="1"/>
          </p:cNvSpPr>
          <p:nvPr>
            <p:ph type="title"/>
          </p:nvPr>
        </p:nvSpPr>
        <p:spPr>
          <a:xfrm>
            <a:off x="1651412" y="246464"/>
            <a:ext cx="10515600" cy="1325563"/>
          </a:xfrm>
        </p:spPr>
        <p:txBody>
          <a:bodyPr/>
          <a:lstStyle/>
          <a:p>
            <a:r>
              <a:rPr lang="fi-FI" dirty="0"/>
              <a:t>Strategian rakennelogiikka</a:t>
            </a:r>
          </a:p>
        </p:txBody>
      </p:sp>
      <p:pic>
        <p:nvPicPr>
          <p:cNvPr id="3" name="Kuva 2" descr="Kestävän kehityksen strategian muutosalueet palloina aseteltuna kestävän kehityksen toimikunnan logon ympärillä. Alhaalla myös tumma pallukka, jossa teksti &quot;Tuki Agenda2030 toteutumiselle globaalisti.&quot;" title="Kestävän kehityksen strategian muutosalueet"/>
          <p:cNvPicPr>
            <a:picLocks noChangeAspect="1"/>
          </p:cNvPicPr>
          <p:nvPr/>
        </p:nvPicPr>
        <p:blipFill>
          <a:blip r:embed="rId2"/>
          <a:stretch>
            <a:fillRect/>
          </a:stretch>
        </p:blipFill>
        <p:spPr>
          <a:xfrm>
            <a:off x="586956" y="2351066"/>
            <a:ext cx="1485415" cy="1711598"/>
          </a:xfrm>
          <a:prstGeom prst="rect">
            <a:avLst/>
          </a:prstGeom>
        </p:spPr>
      </p:pic>
      <p:sp>
        <p:nvSpPr>
          <p:cNvPr id="4" name="Tekstiruutu 3"/>
          <p:cNvSpPr txBox="1"/>
          <p:nvPr/>
        </p:nvSpPr>
        <p:spPr>
          <a:xfrm>
            <a:off x="570489" y="1886017"/>
            <a:ext cx="1503681" cy="369332"/>
          </a:xfrm>
          <a:prstGeom prst="rect">
            <a:avLst/>
          </a:prstGeom>
          <a:noFill/>
        </p:spPr>
        <p:txBody>
          <a:bodyPr wrap="none" rtlCol="0">
            <a:spAutoFit/>
          </a:bodyPr>
          <a:lstStyle/>
          <a:p>
            <a:r>
              <a:rPr lang="fi-FI" dirty="0"/>
              <a:t>Muutosalueet</a:t>
            </a:r>
          </a:p>
        </p:txBody>
      </p:sp>
      <p:sp>
        <p:nvSpPr>
          <p:cNvPr id="5" name="Ellipsi 4"/>
          <p:cNvSpPr/>
          <p:nvPr/>
        </p:nvSpPr>
        <p:spPr>
          <a:xfrm>
            <a:off x="2930913" y="3103331"/>
            <a:ext cx="2326207" cy="1796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Kullekin muutosalueelle visio </a:t>
            </a:r>
          </a:p>
        </p:txBody>
      </p:sp>
      <p:sp>
        <p:nvSpPr>
          <p:cNvPr id="9" name="Nuoli oikealle 8" descr="Nuoli muutosaluepallukoiden päällä, suunta ylöspäin" title="nuoli"/>
          <p:cNvSpPr/>
          <p:nvPr/>
        </p:nvSpPr>
        <p:spPr>
          <a:xfrm rot="19153068">
            <a:off x="229395" y="5583331"/>
            <a:ext cx="2151898" cy="234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p:cNvSpPr txBox="1"/>
          <p:nvPr/>
        </p:nvSpPr>
        <p:spPr>
          <a:xfrm>
            <a:off x="554707" y="4137045"/>
            <a:ext cx="1549911" cy="646331"/>
          </a:xfrm>
          <a:prstGeom prst="rect">
            <a:avLst/>
          </a:prstGeom>
          <a:noFill/>
        </p:spPr>
        <p:txBody>
          <a:bodyPr wrap="none" rtlCol="0">
            <a:spAutoFit/>
          </a:bodyPr>
          <a:lstStyle/>
          <a:p>
            <a:r>
              <a:rPr lang="fi-FI" dirty="0"/>
              <a:t>Läpileikkaavat </a:t>
            </a:r>
          </a:p>
          <a:p>
            <a:r>
              <a:rPr lang="fi-FI" dirty="0"/>
              <a:t>periaatteet</a:t>
            </a:r>
          </a:p>
        </p:txBody>
      </p:sp>
      <p:pic>
        <p:nvPicPr>
          <p:cNvPr id="13" name="Kuva 12" descr="Taulukko siitä, miten muutos tapahtuu" title="Muutos"/>
          <p:cNvPicPr>
            <a:picLocks noChangeAspect="1"/>
          </p:cNvPicPr>
          <p:nvPr/>
        </p:nvPicPr>
        <p:blipFill>
          <a:blip r:embed="rId3"/>
          <a:stretch>
            <a:fillRect/>
          </a:stretch>
        </p:blipFill>
        <p:spPr>
          <a:xfrm>
            <a:off x="7602854" y="3115584"/>
            <a:ext cx="4031831" cy="2634976"/>
          </a:xfrm>
          <a:prstGeom prst="rect">
            <a:avLst/>
          </a:prstGeom>
        </p:spPr>
      </p:pic>
      <p:sp>
        <p:nvSpPr>
          <p:cNvPr id="17" name="Suorakulmio 16" descr="Suorakulmio muutosalueiden ympärillä" title="suorakulmio"/>
          <p:cNvSpPr/>
          <p:nvPr/>
        </p:nvSpPr>
        <p:spPr>
          <a:xfrm>
            <a:off x="414179" y="1790299"/>
            <a:ext cx="1887045" cy="48355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17" descr="Suorakulmio muutosalueiden ympärillä" title="Suorakulmio muutosalueiden ympärillä"/>
          <p:cNvSpPr/>
          <p:nvPr/>
        </p:nvSpPr>
        <p:spPr>
          <a:xfrm>
            <a:off x="2600147" y="1790299"/>
            <a:ext cx="4368435" cy="48355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descr="Suorakulmio muutosalueiden ympärillä" title="Suorakulmio muutosalueiden ympärillä"/>
          <p:cNvSpPr/>
          <p:nvPr/>
        </p:nvSpPr>
        <p:spPr>
          <a:xfrm>
            <a:off x="7295950" y="1790299"/>
            <a:ext cx="4645641" cy="48355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kstiruutu 20"/>
          <p:cNvSpPr txBox="1"/>
          <p:nvPr/>
        </p:nvSpPr>
        <p:spPr>
          <a:xfrm>
            <a:off x="7602854" y="2048905"/>
            <a:ext cx="4173387" cy="430887"/>
          </a:xfrm>
          <a:prstGeom prst="rect">
            <a:avLst/>
          </a:prstGeom>
          <a:noFill/>
        </p:spPr>
        <p:txBody>
          <a:bodyPr wrap="none" rtlCol="0">
            <a:spAutoFit/>
          </a:bodyPr>
          <a:lstStyle/>
          <a:p>
            <a:r>
              <a:rPr lang="fi-FI" sz="2200" dirty="0"/>
              <a:t>Näin muutosta tehdään 2022-2030</a:t>
            </a:r>
          </a:p>
        </p:txBody>
      </p:sp>
      <p:sp>
        <p:nvSpPr>
          <p:cNvPr id="22" name="Tekstiruutu 21"/>
          <p:cNvSpPr txBox="1"/>
          <p:nvPr/>
        </p:nvSpPr>
        <p:spPr>
          <a:xfrm>
            <a:off x="3182677" y="2025471"/>
            <a:ext cx="2273315" cy="430887"/>
          </a:xfrm>
          <a:prstGeom prst="rect">
            <a:avLst/>
          </a:prstGeom>
          <a:noFill/>
        </p:spPr>
        <p:txBody>
          <a:bodyPr wrap="none" rtlCol="0">
            <a:spAutoFit/>
          </a:bodyPr>
          <a:lstStyle/>
          <a:p>
            <a:r>
              <a:rPr lang="fi-FI" sz="2200" dirty="0"/>
              <a:t>Visiot ja tavoitteet</a:t>
            </a:r>
          </a:p>
        </p:txBody>
      </p:sp>
    </p:spTree>
    <p:extLst>
      <p:ext uri="{BB962C8B-B14F-4D97-AF65-F5344CB8AC3E}">
        <p14:creationId xmlns:p14="http://schemas.microsoft.com/office/powerpoint/2010/main" val="3582487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estävän kehityksen strategian muutosalueet palloina aseteltuna kestävän kehityksen toimikunnan logon ympärillä. Alhaalla myös tumma pallukka, jossa teksti &quot;Tuki Agenda2030 toteutumiselle globaalisti.&quot;&#10;Pallojen ympärillä muutosalueita havainnollisesttu kuvin. Alareunassa ihminen, jolla kyltti, jossa lukee &quot;Tervetuloa yhteisiin kestävän kehityksen talkoisiin.&quot;"/>
          <p:cNvPicPr>
            <a:picLocks noChangeAspect="1"/>
          </p:cNvPicPr>
          <p:nvPr/>
        </p:nvPicPr>
        <p:blipFill>
          <a:blip r:embed="rId2"/>
          <a:stretch>
            <a:fillRect/>
          </a:stretch>
        </p:blipFill>
        <p:spPr>
          <a:xfrm>
            <a:off x="23812" y="33337"/>
            <a:ext cx="12144375" cy="6791325"/>
          </a:xfrm>
          <a:prstGeom prst="rect">
            <a:avLst/>
          </a:prstGeom>
        </p:spPr>
      </p:pic>
      <p:sp>
        <p:nvSpPr>
          <p:cNvPr id="2" name="Otsikko 1"/>
          <p:cNvSpPr>
            <a:spLocks noGrp="1"/>
          </p:cNvSpPr>
          <p:nvPr>
            <p:ph type="title"/>
          </p:nvPr>
        </p:nvSpPr>
        <p:spPr>
          <a:xfrm>
            <a:off x="173902" y="219949"/>
            <a:ext cx="11844193" cy="1325563"/>
          </a:xfrm>
        </p:spPr>
        <p:txBody>
          <a:bodyPr>
            <a:noAutofit/>
          </a:bodyPr>
          <a:lstStyle/>
          <a:p>
            <a:pPr algn="ctr">
              <a:lnSpc>
                <a:spcPct val="100000"/>
              </a:lnSpc>
            </a:pPr>
            <a:r>
              <a:rPr lang="fi-FI" sz="3000" b="1" dirty="0">
                <a:solidFill>
                  <a:schemeClr val="accent1"/>
                </a:solidFill>
              </a:rPr>
              <a:t>KESTÄVÄN KEHITYKSEN TOIMIKUNNAN STRATEGIA 2022-2030: LUONNON KANTOKYVYN TURVAAVA, HYVINVOIVA JA GLOBAALISTI VASTUULLINEN SUOMI</a:t>
            </a:r>
          </a:p>
        </p:txBody>
      </p:sp>
    </p:spTree>
    <p:extLst>
      <p:ext uri="{BB962C8B-B14F-4D97-AF65-F5344CB8AC3E}">
        <p14:creationId xmlns:p14="http://schemas.microsoft.com/office/powerpoint/2010/main" val="2426576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tsikko 10"/>
          <p:cNvSpPr>
            <a:spLocks noGrp="1"/>
          </p:cNvSpPr>
          <p:nvPr>
            <p:ph type="title"/>
          </p:nvPr>
        </p:nvSpPr>
        <p:spPr>
          <a:xfrm>
            <a:off x="76035" y="496442"/>
            <a:ext cx="11047933" cy="148986"/>
          </a:xfrm>
        </p:spPr>
        <p:txBody>
          <a:bodyPr>
            <a:normAutofit fontScale="90000"/>
          </a:bodyPr>
          <a:lstStyle/>
          <a:p>
            <a:r>
              <a:rPr lang="fi-FI" sz="3600" b="1" dirty="0">
                <a:latin typeface="+mn-lt"/>
              </a:rPr>
              <a:t>Kestävän kehityksen toimikunnan strategia 2022-2030</a:t>
            </a:r>
            <a:r>
              <a:rPr lang="fi-FI" sz="2800" b="1" dirty="0"/>
              <a:t/>
            </a:r>
            <a:br>
              <a:rPr lang="fi-FI" sz="2800" b="1" dirty="0"/>
            </a:br>
            <a:endParaRPr lang="fi-FI" sz="3600" dirty="0"/>
          </a:p>
        </p:txBody>
      </p:sp>
      <p:sp>
        <p:nvSpPr>
          <p:cNvPr id="2" name="Päivämäärän paikkamerkki 1"/>
          <p:cNvSpPr>
            <a:spLocks noGrp="1"/>
          </p:cNvSpPr>
          <p:nvPr>
            <p:ph type="dt" sz="half" idx="10"/>
          </p:nvPr>
        </p:nvSpPr>
        <p:spPr/>
        <p:txBody>
          <a:bodyPr/>
          <a:lstStyle/>
          <a:p>
            <a:fld id="{9504BABE-377C-4042-9CE4-D8BB0ACFBA08}" type="datetime1">
              <a:rPr lang="fi-FI" smtClean="0"/>
              <a:pPr/>
              <a:t>28.11.2022</a:t>
            </a:fld>
            <a:endParaRPr lang="fi-FI" dirty="0"/>
          </a:p>
        </p:txBody>
      </p:sp>
      <p:sp>
        <p:nvSpPr>
          <p:cNvPr id="3" name="Dian numeron paikkamerkki 2"/>
          <p:cNvSpPr>
            <a:spLocks noGrp="1"/>
          </p:cNvSpPr>
          <p:nvPr>
            <p:ph type="sldNum" sz="quarter" idx="12"/>
          </p:nvPr>
        </p:nvSpPr>
        <p:spPr/>
        <p:txBody>
          <a:bodyPr/>
          <a:lstStyle/>
          <a:p>
            <a:fld id="{1EA1DD0D-7089-48C5-B116-A19F892CF1D9}" type="slidenum">
              <a:rPr lang="fi-FI" smtClean="0"/>
              <a:pPr/>
              <a:t>17</a:t>
            </a:fld>
            <a:r>
              <a:rPr lang="fi-FI"/>
              <a:t>  </a:t>
            </a:r>
            <a:r>
              <a:rPr lang="fi-FI" b="0">
                <a:solidFill>
                  <a:schemeClr val="bg1">
                    <a:lumMod val="65000"/>
                  </a:schemeClr>
                </a:solidFill>
              </a:rPr>
              <a:t>|</a:t>
            </a:r>
            <a:endParaRPr lang="fi-FI" sz="800" dirty="0">
              <a:solidFill>
                <a:schemeClr val="bg1">
                  <a:lumMod val="65000"/>
                </a:schemeClr>
              </a:solidFill>
            </a:endParaRPr>
          </a:p>
        </p:txBody>
      </p:sp>
      <p:pic>
        <p:nvPicPr>
          <p:cNvPr id="4" name="Kuva 3" descr="Kestävän kehityksen strategian muutosalueet palloina aseteltuna kestävän kehityksen toimikunnan logon ympärillä. Alhaalla myös tumma pallukka, jossa teksti &quot;Tuki Agenda2030 toteutumiselle globaalisti.&quot;" title="Kestävän kehityksen strategian muutosalueet"/>
          <p:cNvPicPr>
            <a:picLocks noChangeAspect="1"/>
          </p:cNvPicPr>
          <p:nvPr/>
        </p:nvPicPr>
        <p:blipFill>
          <a:blip r:embed="rId3"/>
          <a:stretch>
            <a:fillRect/>
          </a:stretch>
        </p:blipFill>
        <p:spPr>
          <a:xfrm>
            <a:off x="3718908" y="932390"/>
            <a:ext cx="4946003" cy="5699129"/>
          </a:xfrm>
          <a:prstGeom prst="rect">
            <a:avLst/>
          </a:prstGeom>
        </p:spPr>
      </p:pic>
      <p:sp>
        <p:nvSpPr>
          <p:cNvPr id="5" name="Pyöristetty kuvatekstisuorakulmio 4"/>
          <p:cNvSpPr/>
          <p:nvPr/>
        </p:nvSpPr>
        <p:spPr>
          <a:xfrm>
            <a:off x="8400257" y="892892"/>
            <a:ext cx="3648857" cy="2589439"/>
          </a:xfrm>
          <a:prstGeom prst="wedgeRoundRectCallout">
            <a:avLst>
              <a:gd name="adj1" fmla="val -91548"/>
              <a:gd name="adj2" fmla="val -26023"/>
              <a:gd name="adj3" fmla="val 16667"/>
            </a:avLst>
          </a:prstGeom>
          <a:solidFill>
            <a:schemeClr val="bg1">
              <a:alpha val="82000"/>
            </a:schemeClr>
          </a:solidFill>
          <a:ln w="19050">
            <a:solidFill>
              <a:srgbClr val="C404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600" b="1" dirty="0">
                <a:solidFill>
                  <a:prstClr val="black"/>
                </a:solidFill>
              </a:rPr>
              <a:t>Hyvinvointia edistävä talous ja työ sekä kestävä kulutus</a:t>
            </a:r>
          </a:p>
          <a:p>
            <a:pPr marL="285744" indent="-285744">
              <a:buFont typeface="Wingdings" panose="05000000000000000000" pitchFamily="2" charset="2"/>
              <a:buChar char="Ø"/>
            </a:pPr>
            <a:r>
              <a:rPr lang="fi-FI" sz="1400" dirty="0">
                <a:solidFill>
                  <a:prstClr val="black"/>
                </a:solidFill>
              </a:rPr>
              <a:t>Tuodaan luontopääoma ja inhimillinen pääoma talousajattelun keskiöön</a:t>
            </a:r>
          </a:p>
          <a:p>
            <a:pPr marL="285744" indent="-285744">
              <a:buFont typeface="Wingdings" panose="05000000000000000000" pitchFamily="2" charset="2"/>
              <a:buChar char="Ø"/>
            </a:pPr>
            <a:r>
              <a:rPr lang="fi-FI" sz="1400" dirty="0">
                <a:solidFill>
                  <a:prstClr val="black"/>
                </a:solidFill>
              </a:rPr>
              <a:t>Omaksutaan ja </a:t>
            </a:r>
            <a:r>
              <a:rPr lang="fi-FI" sz="1400" dirty="0" err="1">
                <a:solidFill>
                  <a:prstClr val="black"/>
                </a:solidFill>
              </a:rPr>
              <a:t>valtavirtaistetaan</a:t>
            </a:r>
            <a:r>
              <a:rPr lang="fi-FI" sz="1400" dirty="0">
                <a:solidFill>
                  <a:prstClr val="black"/>
                </a:solidFill>
              </a:rPr>
              <a:t> kestävämpiä kulutus- ja tuotantotapoja</a:t>
            </a:r>
          </a:p>
          <a:p>
            <a:pPr marL="285744" indent="-285744">
              <a:buFont typeface="Wingdings" panose="05000000000000000000" pitchFamily="2" charset="2"/>
              <a:buChar char="Ø"/>
            </a:pPr>
            <a:r>
              <a:rPr lang="fi-FI" sz="1400" dirty="0">
                <a:solidFill>
                  <a:prstClr val="black"/>
                </a:solidFill>
              </a:rPr>
              <a:t>Varmistetaan hyvän työelämän toteutuminen ja osaava työvoima</a:t>
            </a:r>
          </a:p>
        </p:txBody>
      </p:sp>
      <p:sp>
        <p:nvSpPr>
          <p:cNvPr id="6" name="Pyöristetty kuvatekstisuorakulmio 5"/>
          <p:cNvSpPr/>
          <p:nvPr/>
        </p:nvSpPr>
        <p:spPr>
          <a:xfrm>
            <a:off x="9135177" y="4086083"/>
            <a:ext cx="2773331" cy="2545436"/>
          </a:xfrm>
          <a:prstGeom prst="wedgeRoundRectCallout">
            <a:avLst>
              <a:gd name="adj1" fmla="val -77552"/>
              <a:gd name="adj2" fmla="val -34808"/>
              <a:gd name="adj3" fmla="val 16667"/>
            </a:avLst>
          </a:prstGeom>
          <a:solidFill>
            <a:schemeClr val="bg1"/>
          </a:solidFill>
          <a:ln w="19050">
            <a:solidFill>
              <a:srgbClr val="478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600" b="1" dirty="0">
                <a:solidFill>
                  <a:prstClr val="black"/>
                </a:solidFill>
              </a:rPr>
              <a:t>Hyvinvointi, terveys ja yhteiskunnallinen osallisuus</a:t>
            </a:r>
          </a:p>
          <a:p>
            <a:pPr marL="285744" indent="-285744">
              <a:buFont typeface="Wingdings" panose="05000000000000000000" pitchFamily="2" charset="2"/>
              <a:buChar char="Ø"/>
            </a:pPr>
            <a:r>
              <a:rPr lang="fi-FI" sz="1400" dirty="0">
                <a:solidFill>
                  <a:prstClr val="black"/>
                </a:solidFill>
              </a:rPr>
              <a:t>Panostetaan ennaltaehkäiseviin rakenteisiin ja saavutettaviin palveluihin</a:t>
            </a:r>
          </a:p>
          <a:p>
            <a:pPr marL="285744" indent="-285744">
              <a:buFont typeface="Wingdings" panose="05000000000000000000" pitchFamily="2" charset="2"/>
              <a:buChar char="Ø"/>
            </a:pPr>
            <a:r>
              <a:rPr lang="fi-FI" sz="1400" dirty="0">
                <a:solidFill>
                  <a:prstClr val="black"/>
                </a:solidFill>
              </a:rPr>
              <a:t>Vahvistetaan osallisuutta</a:t>
            </a:r>
          </a:p>
          <a:p>
            <a:pPr marL="285744" indent="-285744">
              <a:spcAft>
                <a:spcPts val="600"/>
              </a:spcAft>
              <a:buFont typeface="Wingdings" panose="05000000000000000000" pitchFamily="2" charset="2"/>
              <a:buChar char="Ø"/>
            </a:pPr>
            <a:r>
              <a:rPr lang="fi-FI" sz="1400" dirty="0" err="1">
                <a:solidFill>
                  <a:prstClr val="black"/>
                </a:solidFill>
              </a:rPr>
              <a:t>Valtavirtaistetaan</a:t>
            </a:r>
            <a:r>
              <a:rPr lang="fi-FI" sz="1400" dirty="0">
                <a:solidFill>
                  <a:prstClr val="black"/>
                </a:solidFill>
              </a:rPr>
              <a:t> hyvinvointitalousajattelua</a:t>
            </a:r>
          </a:p>
        </p:txBody>
      </p:sp>
      <p:sp>
        <p:nvSpPr>
          <p:cNvPr id="8" name="Pyöristetty kuvatekstisuorakulmio 7"/>
          <p:cNvSpPr/>
          <p:nvPr/>
        </p:nvSpPr>
        <p:spPr>
          <a:xfrm>
            <a:off x="539016" y="3705727"/>
            <a:ext cx="2483318" cy="2211526"/>
          </a:xfrm>
          <a:prstGeom prst="wedgeRoundRectCallout">
            <a:avLst>
              <a:gd name="adj1" fmla="val 132487"/>
              <a:gd name="adj2" fmla="val 24167"/>
              <a:gd name="adj3" fmla="val 16667"/>
            </a:avLst>
          </a:prstGeom>
          <a:noFill/>
          <a:ln w="19050">
            <a:solidFill>
              <a:srgbClr val="C2C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600" b="1" dirty="0">
                <a:solidFill>
                  <a:schemeClr val="tx1"/>
                </a:solidFill>
              </a:rPr>
              <a:t>Hyvinvointia edistävä ruokajärjestelmä</a:t>
            </a:r>
          </a:p>
          <a:p>
            <a:pPr marL="285744" indent="-285744">
              <a:buFont typeface="Wingdings" panose="05000000000000000000" pitchFamily="2" charset="2"/>
              <a:buChar char="Ø"/>
            </a:pPr>
            <a:r>
              <a:rPr lang="fi-FI" sz="1400" dirty="0">
                <a:solidFill>
                  <a:schemeClr val="tx1"/>
                </a:solidFill>
              </a:rPr>
              <a:t>Parannetaan ruokaketjun ympäristökestävyyttä</a:t>
            </a:r>
          </a:p>
          <a:p>
            <a:pPr marL="285744" indent="-285744">
              <a:buFont typeface="Wingdings" panose="05000000000000000000" pitchFamily="2" charset="2"/>
              <a:buChar char="Ø"/>
            </a:pPr>
            <a:r>
              <a:rPr lang="fi-FI" sz="1400" dirty="0" err="1">
                <a:solidFill>
                  <a:schemeClr val="tx1"/>
                </a:solidFill>
              </a:rPr>
              <a:t>Kestävöitetään</a:t>
            </a:r>
            <a:r>
              <a:rPr lang="fi-FI" sz="1400" dirty="0">
                <a:solidFill>
                  <a:schemeClr val="tx1"/>
                </a:solidFill>
              </a:rPr>
              <a:t> ruoan kulutusta ja kulutustottumuksia</a:t>
            </a:r>
          </a:p>
        </p:txBody>
      </p:sp>
      <p:sp>
        <p:nvSpPr>
          <p:cNvPr id="9" name="Tekstiruutu 8"/>
          <p:cNvSpPr txBox="1"/>
          <p:nvPr/>
        </p:nvSpPr>
        <p:spPr>
          <a:xfrm>
            <a:off x="222728" y="799762"/>
            <a:ext cx="4236513" cy="1077026"/>
          </a:xfrm>
          <a:prstGeom prst="rect">
            <a:avLst/>
          </a:prstGeom>
          <a:noFill/>
        </p:spPr>
        <p:txBody>
          <a:bodyPr wrap="square" rtlCol="0">
            <a:spAutoFit/>
          </a:bodyPr>
          <a:lstStyle/>
          <a:p>
            <a:pPr algn="ctr"/>
            <a:r>
              <a:rPr lang="fi-FI" sz="2133" i="1" dirty="0"/>
              <a:t>”Luonnon kantokyvyn turvaava, hyvinvoiva ja globaalisti vastuullinen Suomi”</a:t>
            </a:r>
            <a:endParaRPr lang="fi-FI" sz="3733" b="1" dirty="0"/>
          </a:p>
        </p:txBody>
      </p:sp>
      <p:pic>
        <p:nvPicPr>
          <p:cNvPr id="10" name="Kuva 9" descr="Kestävän kehityksen toimikunnan logo. Vasemmalla puoliympyrä, oikealla puolella Suomen kestävän kehityksen toimikunta suomeksi, ruotsiksi ja englanniksi."/>
          <p:cNvPicPr>
            <a:picLocks noChangeAspect="1"/>
          </p:cNvPicPr>
          <p:nvPr/>
        </p:nvPicPr>
        <p:blipFill>
          <a:blip r:embed="rId4"/>
          <a:stretch>
            <a:fillRect/>
          </a:stretch>
        </p:blipFill>
        <p:spPr>
          <a:xfrm>
            <a:off x="76035" y="6071587"/>
            <a:ext cx="4529900" cy="668901"/>
          </a:xfrm>
          <a:prstGeom prst="rect">
            <a:avLst/>
          </a:prstGeom>
        </p:spPr>
      </p:pic>
    </p:spTree>
    <p:extLst>
      <p:ext uri="{BB962C8B-B14F-4D97-AF65-F5344CB8AC3E}">
        <p14:creationId xmlns:p14="http://schemas.microsoft.com/office/powerpoint/2010/main" val="4936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estävän kehityksen strategian muutosalueet palloina aseteltuna kestävän kehityksen toimikunnan logon ympärillä. Alhaalla myös tumma pallukka, jossa teksti &quot;Tuki Agenda2030 toteutumiselle globaalisti.&quot;" title="Kestävän kehityksen strategian muutosalueet "/>
          <p:cNvPicPr>
            <a:picLocks noChangeAspect="1"/>
          </p:cNvPicPr>
          <p:nvPr/>
        </p:nvPicPr>
        <p:blipFill>
          <a:blip r:embed="rId2"/>
          <a:stretch>
            <a:fillRect/>
          </a:stretch>
        </p:blipFill>
        <p:spPr>
          <a:xfrm>
            <a:off x="4010223" y="679428"/>
            <a:ext cx="4462668" cy="5142195"/>
          </a:xfrm>
          <a:prstGeom prst="rect">
            <a:avLst/>
          </a:prstGeom>
        </p:spPr>
      </p:pic>
      <p:sp>
        <p:nvSpPr>
          <p:cNvPr id="13" name="Pyöristetty kuvatekstisuorakulmio 12"/>
          <p:cNvSpPr/>
          <p:nvPr/>
        </p:nvSpPr>
        <p:spPr>
          <a:xfrm>
            <a:off x="8472891" y="2618072"/>
            <a:ext cx="3389219" cy="1811985"/>
          </a:xfrm>
          <a:prstGeom prst="wedgeRoundRectCallout">
            <a:avLst>
              <a:gd name="adj1" fmla="val -64752"/>
              <a:gd name="adj2" fmla="val -39328"/>
              <a:gd name="adj3" fmla="val 16667"/>
            </a:avLst>
          </a:prstGeom>
          <a:noFill/>
          <a:ln w="19050">
            <a:solidFill>
              <a:srgbClr val="B15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600" b="1" dirty="0">
                <a:solidFill>
                  <a:prstClr val="black"/>
                </a:solidFill>
              </a:rPr>
              <a:t>Sivistys, osaaminen ja kestävät elämäntavat</a:t>
            </a:r>
          </a:p>
          <a:p>
            <a:pPr marL="285750" lvl="0" indent="-285750">
              <a:buFont typeface="Wingdings" panose="05000000000000000000" pitchFamily="2" charset="2"/>
              <a:buChar char="Ø"/>
            </a:pPr>
            <a:r>
              <a:rPr lang="fi-FI" sz="1400" dirty="0">
                <a:solidFill>
                  <a:prstClr val="black"/>
                </a:solidFill>
              </a:rPr>
              <a:t>Uudistetaan yhteiskunnan arvopohjaa ja </a:t>
            </a:r>
            <a:r>
              <a:rPr lang="fi-FI" sz="1400" dirty="0" err="1">
                <a:solidFill>
                  <a:prstClr val="black"/>
                </a:solidFill>
              </a:rPr>
              <a:t>valtavirtaistetaan</a:t>
            </a:r>
            <a:r>
              <a:rPr lang="fi-FI" sz="1400" dirty="0">
                <a:solidFill>
                  <a:prstClr val="black"/>
                </a:solidFill>
              </a:rPr>
              <a:t> kestävät elämäntavat</a:t>
            </a:r>
          </a:p>
          <a:p>
            <a:pPr marL="285750" lvl="0" indent="-285750">
              <a:buFont typeface="Wingdings" panose="05000000000000000000" pitchFamily="2" charset="2"/>
              <a:buChar char="Ø"/>
            </a:pPr>
            <a:r>
              <a:rPr lang="fi-FI" sz="1400" dirty="0">
                <a:solidFill>
                  <a:prstClr val="black"/>
                </a:solidFill>
              </a:rPr>
              <a:t>Vahvistetaan kestävää kehitystä tukevaa ymmärrystä ja osaamista</a:t>
            </a:r>
          </a:p>
        </p:txBody>
      </p:sp>
      <p:sp>
        <p:nvSpPr>
          <p:cNvPr id="19" name="Pyöristetty kuvatekstisuorakulmio 18"/>
          <p:cNvSpPr/>
          <p:nvPr/>
        </p:nvSpPr>
        <p:spPr>
          <a:xfrm>
            <a:off x="186352" y="3975235"/>
            <a:ext cx="3486230" cy="2386838"/>
          </a:xfrm>
          <a:prstGeom prst="wedgeRoundRectCallout">
            <a:avLst>
              <a:gd name="adj1" fmla="val 66865"/>
              <a:gd name="adj2" fmla="val -38236"/>
              <a:gd name="adj3" fmla="val 16667"/>
            </a:avLst>
          </a:prstGeom>
          <a:noFill/>
          <a:ln w="19050">
            <a:solidFill>
              <a:srgbClr val="0FB9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600" b="1" dirty="0">
                <a:solidFill>
                  <a:prstClr val="black"/>
                </a:solidFill>
              </a:rPr>
              <a:t>Monimuotoisuutta ja hiilineutraaliutta vahvistava metsien, vesien ja maan käyttö </a:t>
            </a:r>
          </a:p>
          <a:p>
            <a:pPr marL="285750" lvl="0" indent="-285750">
              <a:buFont typeface="Wingdings" panose="05000000000000000000" pitchFamily="2" charset="2"/>
              <a:buChar char="Ø"/>
            </a:pPr>
            <a:r>
              <a:rPr lang="fi-FI" sz="1400" dirty="0">
                <a:solidFill>
                  <a:prstClr val="black"/>
                </a:solidFill>
              </a:rPr>
              <a:t>Käytetään johdonmukaisesti julkisen ohjauksen koko keinovalikoimaa </a:t>
            </a:r>
          </a:p>
          <a:p>
            <a:pPr marL="285750" lvl="0" indent="-285750">
              <a:buFont typeface="Wingdings" panose="05000000000000000000" pitchFamily="2" charset="2"/>
              <a:buChar char="Ø"/>
            </a:pPr>
            <a:r>
              <a:rPr lang="fi-FI" sz="1400" dirty="0">
                <a:solidFill>
                  <a:prstClr val="black"/>
                </a:solidFill>
              </a:rPr>
              <a:t>Vahvistetaan tietoa, koulutusta ja monimuotoisuusosaamista</a:t>
            </a:r>
          </a:p>
          <a:p>
            <a:pPr marL="285750" lvl="0" indent="-285750">
              <a:buFont typeface="Wingdings" panose="05000000000000000000" pitchFamily="2" charset="2"/>
              <a:buChar char="Ø"/>
            </a:pPr>
            <a:r>
              <a:rPr lang="fi-FI" sz="1400" dirty="0">
                <a:solidFill>
                  <a:prstClr val="black"/>
                </a:solidFill>
              </a:rPr>
              <a:t>Sitoutetaan kaikki toimijat monimuotoisuuden vahvistamiseen</a:t>
            </a:r>
          </a:p>
        </p:txBody>
      </p:sp>
      <p:sp>
        <p:nvSpPr>
          <p:cNvPr id="20" name="Pyöristetty kuvatekstisuorakulmio 19"/>
          <p:cNvSpPr/>
          <p:nvPr/>
        </p:nvSpPr>
        <p:spPr>
          <a:xfrm>
            <a:off x="186352" y="1241659"/>
            <a:ext cx="2855231" cy="2194560"/>
          </a:xfrm>
          <a:prstGeom prst="wedgeRoundRectCallout">
            <a:avLst>
              <a:gd name="adj1" fmla="val 84771"/>
              <a:gd name="adj2" fmla="val 7811"/>
              <a:gd name="adj3" fmla="val 16667"/>
            </a:avLst>
          </a:prstGeom>
          <a:noFill/>
          <a:ln w="19050">
            <a:solidFill>
              <a:srgbClr val="DED4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1600" b="1" dirty="0">
                <a:solidFill>
                  <a:prstClr val="black"/>
                </a:solidFill>
              </a:rPr>
              <a:t>Kestävä energiajärjestelmä</a:t>
            </a:r>
          </a:p>
          <a:p>
            <a:pPr marL="285750" lvl="0" indent="-285750">
              <a:buFont typeface="Wingdings" panose="05000000000000000000" pitchFamily="2" charset="2"/>
              <a:buChar char="Ø"/>
            </a:pPr>
            <a:r>
              <a:rPr lang="fi-FI" sz="1400" dirty="0">
                <a:solidFill>
                  <a:prstClr val="black"/>
                </a:solidFill>
              </a:rPr>
              <a:t>Vauhditetaan käynnissä olevaa energiamurrosta</a:t>
            </a:r>
          </a:p>
          <a:p>
            <a:pPr marL="285750" lvl="0" indent="-285750">
              <a:buFont typeface="Wingdings" panose="05000000000000000000" pitchFamily="2" charset="2"/>
              <a:buChar char="Ø"/>
            </a:pPr>
            <a:r>
              <a:rPr lang="fi-FI" sz="1400" dirty="0">
                <a:solidFill>
                  <a:prstClr val="black"/>
                </a:solidFill>
              </a:rPr>
              <a:t>Huomioidaan kuluttajien vahvistuva rooli energiajärjestelmässä</a:t>
            </a:r>
          </a:p>
          <a:p>
            <a:pPr marL="285750" lvl="0" indent="-285750">
              <a:buFont typeface="Wingdings" panose="05000000000000000000" pitchFamily="2" charset="2"/>
              <a:buChar char="Ø"/>
            </a:pPr>
            <a:r>
              <a:rPr lang="fi-FI" sz="1400" dirty="0">
                <a:solidFill>
                  <a:prstClr val="black"/>
                </a:solidFill>
              </a:rPr>
              <a:t>Yhtenäistetään ja sujuvoitetaan lupakäytäntöjä</a:t>
            </a:r>
          </a:p>
        </p:txBody>
      </p:sp>
      <p:sp>
        <p:nvSpPr>
          <p:cNvPr id="3" name="Otsikko 2"/>
          <p:cNvSpPr>
            <a:spLocks noGrp="1"/>
          </p:cNvSpPr>
          <p:nvPr>
            <p:ph type="title"/>
          </p:nvPr>
        </p:nvSpPr>
        <p:spPr>
          <a:xfrm>
            <a:off x="0" y="-111200"/>
            <a:ext cx="12192000" cy="1325563"/>
          </a:xfrm>
        </p:spPr>
        <p:txBody>
          <a:bodyPr>
            <a:noAutofit/>
          </a:bodyPr>
          <a:lstStyle/>
          <a:p>
            <a:pPr algn="ctr"/>
            <a:r>
              <a:rPr lang="fi-FI" sz="2400" b="1" dirty="0">
                <a:latin typeface="+mn-lt"/>
              </a:rPr>
              <a:t>Kestävän kehityksen toimikunnan strategia 2022-2030</a:t>
            </a:r>
            <a:r>
              <a:rPr lang="fi-FI" sz="1800" b="1" dirty="0">
                <a:latin typeface="+mn-lt"/>
              </a:rPr>
              <a:t/>
            </a:r>
            <a:br>
              <a:rPr lang="fi-FI" sz="1800" b="1" dirty="0">
                <a:latin typeface="+mn-lt"/>
              </a:rPr>
            </a:br>
            <a:r>
              <a:rPr lang="fi-FI" sz="1800" i="1" dirty="0">
                <a:latin typeface="+mn-lt"/>
              </a:rPr>
              <a:t>”Luonnon kantokyvyn turvaava, hyvinvoiva ja globaalisti vastuullinen Suomi”</a:t>
            </a:r>
            <a:r>
              <a:rPr lang="fi-FI" sz="2800" b="1" dirty="0"/>
              <a:t/>
            </a:r>
            <a:br>
              <a:rPr lang="fi-FI" sz="2800" b="1" dirty="0"/>
            </a:br>
            <a:endParaRPr lang="fi-FI" sz="1800" dirty="0"/>
          </a:p>
        </p:txBody>
      </p:sp>
    </p:spTree>
    <p:extLst>
      <p:ext uri="{BB962C8B-B14F-4D97-AF65-F5344CB8AC3E}">
        <p14:creationId xmlns:p14="http://schemas.microsoft.com/office/powerpoint/2010/main" val="38485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estävän kehityksen strategian muutosalueet palloina aseteltuna kestävän kehityksen toimikunnan logon ympärillä. Alhaalla myös tumma pallukka, jossa teksti &quot;Tuki Agenda2030 toteutumiselle globaalisti.&quot;" title="Kestävän kehityksen strategian muutosalueet"/>
          <p:cNvPicPr>
            <a:picLocks noChangeAspect="1"/>
          </p:cNvPicPr>
          <p:nvPr/>
        </p:nvPicPr>
        <p:blipFill>
          <a:blip r:embed="rId2"/>
          <a:stretch>
            <a:fillRect/>
          </a:stretch>
        </p:blipFill>
        <p:spPr>
          <a:xfrm>
            <a:off x="6935816" y="1203150"/>
            <a:ext cx="4608112" cy="5309786"/>
          </a:xfrm>
          <a:prstGeom prst="rect">
            <a:avLst/>
          </a:prstGeom>
        </p:spPr>
      </p:pic>
      <p:sp>
        <p:nvSpPr>
          <p:cNvPr id="14" name="Pyöristetty kuvatekstisuorakulmio 13"/>
          <p:cNvSpPr/>
          <p:nvPr/>
        </p:nvSpPr>
        <p:spPr>
          <a:xfrm>
            <a:off x="475559" y="5034014"/>
            <a:ext cx="6225385" cy="1478922"/>
          </a:xfrm>
          <a:prstGeom prst="wedgeRoundRectCallout">
            <a:avLst>
              <a:gd name="adj1" fmla="val 22349"/>
              <a:gd name="adj2" fmla="val -51508"/>
              <a:gd name="adj3" fmla="val 16667"/>
            </a:avLst>
          </a:prstGeom>
          <a:solidFill>
            <a:schemeClr val="bg1">
              <a:alpha val="77000"/>
            </a:schemeClr>
          </a:solidFill>
          <a:ln w="19050">
            <a:solidFill>
              <a:srgbClr val="B15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i-FI" sz="2000" b="1" dirty="0">
                <a:solidFill>
                  <a:prstClr val="black"/>
                </a:solidFill>
              </a:rPr>
              <a:t>Tuki Agenda2030:n toteutumiselle globaalisti</a:t>
            </a:r>
          </a:p>
          <a:p>
            <a:pPr marL="285750" lvl="0" indent="-285750">
              <a:buFont typeface="Wingdings" panose="05000000000000000000" pitchFamily="2" charset="2"/>
              <a:buChar char="Ø"/>
            </a:pPr>
            <a:r>
              <a:rPr lang="fi-FI" dirty="0">
                <a:solidFill>
                  <a:prstClr val="black"/>
                </a:solidFill>
              </a:rPr>
              <a:t>Toimitaan tuloksellisesti kansallisessa ulkopolitiikassa ja kehityspolitiikassa sekä vaikutetaan EU:n kautta</a:t>
            </a:r>
          </a:p>
          <a:p>
            <a:pPr marL="285750" lvl="0" indent="-285750">
              <a:buFont typeface="Wingdings" panose="05000000000000000000" pitchFamily="2" charset="2"/>
              <a:buChar char="Ø"/>
            </a:pPr>
            <a:r>
              <a:rPr lang="fi-FI" dirty="0">
                <a:solidFill>
                  <a:prstClr val="black"/>
                </a:solidFill>
              </a:rPr>
              <a:t>Hyödynnetään yksityisen sektorin potentiaali</a:t>
            </a:r>
          </a:p>
        </p:txBody>
      </p:sp>
      <p:sp>
        <p:nvSpPr>
          <p:cNvPr id="7" name="Otsikko 2"/>
          <p:cNvSpPr txBox="1">
            <a:spLocks noGrp="1"/>
          </p:cNvSpPr>
          <p:nvPr>
            <p:ph type="title"/>
          </p:nvPr>
        </p:nvSpPr>
        <p:spPr>
          <a:xfrm>
            <a:off x="1070496" y="8177"/>
            <a:ext cx="10515600" cy="9288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2800" b="1" dirty="0" smtClean="0">
                <a:latin typeface="+mn-lt"/>
              </a:rPr>
              <a:t>Kestävän kehityksen toimikunnan strategia 2022-2030</a:t>
            </a:r>
            <a:endParaRPr lang="fi-FI" sz="1800" dirty="0"/>
          </a:p>
        </p:txBody>
      </p:sp>
      <p:sp>
        <p:nvSpPr>
          <p:cNvPr id="3" name="Suorakulmio 2"/>
          <p:cNvSpPr/>
          <p:nvPr/>
        </p:nvSpPr>
        <p:spPr>
          <a:xfrm>
            <a:off x="2483795" y="769591"/>
            <a:ext cx="8294451" cy="646331"/>
          </a:xfrm>
          <a:prstGeom prst="rect">
            <a:avLst/>
          </a:prstGeom>
        </p:spPr>
        <p:txBody>
          <a:bodyPr wrap="square">
            <a:spAutoFit/>
          </a:bodyPr>
          <a:lstStyle/>
          <a:p>
            <a:r>
              <a:rPr lang="fi-FI" i="1" dirty="0"/>
              <a:t>”Luonnon kantokyvyn turvaava, hyvinvoiva ja globaalisti vastuullinen Suomi”</a:t>
            </a:r>
            <a:r>
              <a:rPr lang="fi-FI" sz="2800" b="1" dirty="0"/>
              <a:t/>
            </a:r>
            <a:br>
              <a:rPr lang="fi-FI" sz="2800" b="1" dirty="0"/>
            </a:br>
            <a:endParaRPr lang="fi-FI" dirty="0"/>
          </a:p>
        </p:txBody>
      </p:sp>
    </p:spTree>
    <p:extLst>
      <p:ext uri="{BB962C8B-B14F-4D97-AF65-F5344CB8AC3E}">
        <p14:creationId xmlns:p14="http://schemas.microsoft.com/office/powerpoint/2010/main" val="15170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tsikko 3"/>
          <p:cNvSpPr txBox="1">
            <a:spLocks/>
          </p:cNvSpPr>
          <p:nvPr/>
        </p:nvSpPr>
        <p:spPr>
          <a:xfrm>
            <a:off x="467053" y="186407"/>
            <a:ext cx="10614929" cy="1028243"/>
          </a:xfrm>
          <a:prstGeom prst="rect">
            <a:avLst/>
          </a:prstGeom>
        </p:spPr>
        <p:txBody>
          <a:bodyPr/>
          <a:lstStyle>
            <a:lvl1pPr algn="l" defTabSz="914400" rtl="0" eaLnBrk="1" latinLnBrk="0" hangingPunct="1">
              <a:lnSpc>
                <a:spcPts val="2600"/>
              </a:lnSpc>
              <a:spcBef>
                <a:spcPct val="0"/>
              </a:spcBef>
              <a:buNone/>
              <a:tabLst>
                <a:tab pos="714375" algn="l"/>
              </a:tabLst>
              <a:defRPr sz="2400" b="1" kern="12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lgn="ctr">
              <a:lnSpc>
                <a:spcPct val="100000"/>
              </a:lnSpc>
            </a:pPr>
            <a:r>
              <a:rPr lang="fi-FI" sz="3200" dirty="0"/>
              <a:t/>
            </a:r>
            <a:br>
              <a:rPr lang="fi-FI" sz="3200" dirty="0"/>
            </a:br>
            <a:r>
              <a:rPr lang="fi-FI" sz="3200" dirty="0"/>
              <a:t> </a:t>
            </a:r>
          </a:p>
        </p:txBody>
      </p:sp>
      <p:pic>
        <p:nvPicPr>
          <p:cNvPr id="3" name="Kuva 2" descr="Keltainen ympyrän mallinen kuvio, jonka sisällä kolme ympyrää. Toisiksi ulointa ympyrää rengastavat kahdeksan laatikkoa, jotka kuvaavat eri kestävän kehityksen tavoitteita. Kaikista sisimmässä ympyrässä on kolme laatikkoa lisää, jotka kuvaavat kestävän kehityksen tavoitteita. Ympyrän aivan keskeltä lähtee kahdeksan nuolta, jotka osoittavat ulompana olevia kestävän kehityksen tavoitteita laatikoissa." title="Antroposeeni"/>
          <p:cNvPicPr>
            <a:picLocks noChangeAspect="1"/>
          </p:cNvPicPr>
          <p:nvPr/>
        </p:nvPicPr>
        <p:blipFill>
          <a:blip r:embed="rId3"/>
          <a:stretch>
            <a:fillRect/>
          </a:stretch>
        </p:blipFill>
        <p:spPr>
          <a:xfrm>
            <a:off x="251736" y="1882172"/>
            <a:ext cx="8211327" cy="4653898"/>
          </a:xfrm>
          <a:prstGeom prst="rect">
            <a:avLst/>
          </a:prstGeom>
        </p:spPr>
      </p:pic>
      <p:sp>
        <p:nvSpPr>
          <p:cNvPr id="2" name="Suorakulmio 1">
            <a:extLst>
              <a:ext uri="{FF2B5EF4-FFF2-40B4-BE49-F238E27FC236}">
                <a16:creationId xmlns:a16="http://schemas.microsoft.com/office/drawing/2014/main" id="{BEFB76B7-473B-4954-BD03-4BC78DDC0C99}"/>
              </a:ext>
            </a:extLst>
          </p:cNvPr>
          <p:cNvSpPr/>
          <p:nvPr/>
        </p:nvSpPr>
        <p:spPr>
          <a:xfrm>
            <a:off x="7857749" y="1511970"/>
            <a:ext cx="4083560" cy="5170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133" dirty="0">
                <a:solidFill>
                  <a:schemeClr val="tx1"/>
                </a:solidFill>
              </a:rPr>
              <a:t>Keskinäisen riippuvuussuhteen ymmärtäminen ja sen vaaliminen vahvistaa kykyämme ennalta ehkäistä kriisejä, pärjätä kriiseissä ja selvitä niistä eteenpäin – yksilötasolta yhteiskuntiin</a:t>
            </a:r>
          </a:p>
        </p:txBody>
      </p:sp>
      <p:sp>
        <p:nvSpPr>
          <p:cNvPr id="6" name="Otsikko 5" descr="Elämme antroposeenissa, siksi teemme kestävyystyötä" title="Elämme antroposeenissa, siksi teemme kestävyystyötä"/>
          <p:cNvSpPr>
            <a:spLocks noGrp="1"/>
          </p:cNvSpPr>
          <p:nvPr>
            <p:ph type="title"/>
          </p:nvPr>
        </p:nvSpPr>
        <p:spPr>
          <a:xfrm>
            <a:off x="844107" y="63578"/>
            <a:ext cx="10515600" cy="1325563"/>
          </a:xfrm>
        </p:spPr>
        <p:txBody>
          <a:bodyPr>
            <a:normAutofit/>
          </a:bodyPr>
          <a:lstStyle/>
          <a:p>
            <a:pPr algn="ctr"/>
            <a:r>
              <a:rPr lang="fi-FI" sz="4000" b="1" dirty="0">
                <a:latin typeface="Arial" panose="020B0604020202020204" pitchFamily="34" charset="0"/>
                <a:cs typeface="Arial" panose="020B0604020202020204" pitchFamily="34" charset="0"/>
              </a:rPr>
              <a:t>Elämme </a:t>
            </a:r>
            <a:r>
              <a:rPr lang="fi-FI" sz="4000" b="1" dirty="0" err="1">
                <a:latin typeface="Arial" panose="020B0604020202020204" pitchFamily="34" charset="0"/>
                <a:cs typeface="Arial" panose="020B0604020202020204" pitchFamily="34" charset="0"/>
              </a:rPr>
              <a:t>antroposeenissa</a:t>
            </a:r>
            <a:r>
              <a:rPr lang="fi-FI" sz="4000" b="1" dirty="0">
                <a:latin typeface="Arial" panose="020B0604020202020204" pitchFamily="34" charset="0"/>
                <a:cs typeface="Arial" panose="020B0604020202020204" pitchFamily="34" charset="0"/>
              </a:rPr>
              <a:t>, siksi teemme kestävyystyötä</a:t>
            </a:r>
          </a:p>
        </p:txBody>
      </p:sp>
    </p:spTree>
    <p:extLst>
      <p:ext uri="{BB962C8B-B14F-4D97-AF65-F5344CB8AC3E}">
        <p14:creationId xmlns:p14="http://schemas.microsoft.com/office/powerpoint/2010/main" val="1705298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01495"/>
            <a:ext cx="10515600" cy="1223043"/>
          </a:xfrm>
          <a:solidFill>
            <a:schemeClr val="accent1">
              <a:lumMod val="20000"/>
              <a:lumOff val="80000"/>
            </a:schemeClr>
          </a:solidFill>
        </p:spPr>
        <p:txBody>
          <a:bodyPr>
            <a:normAutofit/>
          </a:bodyPr>
          <a:lstStyle/>
          <a:p>
            <a:r>
              <a:rPr lang="fi-FI" sz="4000" dirty="0"/>
              <a:t>Muutosvisioihin yhdistetään läpileikkaavat periaatteet: esimerkkejä</a:t>
            </a:r>
            <a:endParaRPr lang="fi-FI" dirty="0"/>
          </a:p>
        </p:txBody>
      </p:sp>
      <p:sp>
        <p:nvSpPr>
          <p:cNvPr id="3" name="Sisällön paikkamerkki 2"/>
          <p:cNvSpPr>
            <a:spLocks noGrp="1"/>
          </p:cNvSpPr>
          <p:nvPr>
            <p:ph idx="1"/>
          </p:nvPr>
        </p:nvSpPr>
        <p:spPr>
          <a:xfrm>
            <a:off x="530191" y="1809550"/>
            <a:ext cx="11280006" cy="5486400"/>
          </a:xfrm>
        </p:spPr>
        <p:txBody>
          <a:bodyPr>
            <a:noAutofit/>
          </a:bodyPr>
          <a:lstStyle/>
          <a:p>
            <a:pPr>
              <a:lnSpc>
                <a:spcPct val="70000"/>
              </a:lnSpc>
            </a:pPr>
            <a:r>
              <a:rPr lang="fi-FI" sz="2000" b="1" dirty="0">
                <a:solidFill>
                  <a:srgbClr val="002060"/>
                </a:solidFill>
              </a:rPr>
              <a:t>Koko yhteiskunnan osallistaminen ja osallisuus</a:t>
            </a:r>
          </a:p>
          <a:p>
            <a:pPr lvl="1">
              <a:lnSpc>
                <a:spcPct val="70000"/>
              </a:lnSpc>
            </a:pPr>
            <a:r>
              <a:rPr lang="fi-FI" sz="2000" dirty="0"/>
              <a:t>Varmistetaan saamelaisten oikeudet ja mahdollisuudet harjoittaa kulttuuriaan ja elinkeinoaan.</a:t>
            </a:r>
            <a:endParaRPr lang="fi-FI" sz="2000" b="1" dirty="0">
              <a:solidFill>
                <a:srgbClr val="002060"/>
              </a:solidFill>
            </a:endParaRPr>
          </a:p>
          <a:p>
            <a:pPr>
              <a:lnSpc>
                <a:spcPct val="70000"/>
              </a:lnSpc>
            </a:pPr>
            <a:r>
              <a:rPr lang="fi-FI" sz="2000" b="1" dirty="0">
                <a:solidFill>
                  <a:srgbClr val="002060"/>
                </a:solidFill>
              </a:rPr>
              <a:t>Oikeudenmukaisuuden, yhdenvertaisuuden ja sukupuolten tasa-arvon varmistaminen</a:t>
            </a:r>
            <a:endParaRPr lang="fi-FI" sz="2000" dirty="0"/>
          </a:p>
          <a:p>
            <a:pPr lvl="1">
              <a:lnSpc>
                <a:spcPct val="70000"/>
              </a:lnSpc>
            </a:pPr>
            <a:r>
              <a:rPr lang="fi-FI" sz="2000" dirty="0"/>
              <a:t>Kestävyysmurroksia ja tulevaisuutta kuvataan positiivisesti tavalla, joka kannustaa kansalaisia toimimaan kestävämmän yhteiskunnan puolesta. </a:t>
            </a:r>
          </a:p>
          <a:p>
            <a:pPr lvl="1">
              <a:lnSpc>
                <a:spcPct val="70000"/>
              </a:lnSpc>
            </a:pPr>
            <a:endParaRPr lang="fi-FI" sz="2000" b="1" dirty="0">
              <a:solidFill>
                <a:srgbClr val="002060"/>
              </a:solidFill>
            </a:endParaRPr>
          </a:p>
          <a:p>
            <a:pPr lvl="0" defTabSz="488950">
              <a:lnSpc>
                <a:spcPct val="70000"/>
              </a:lnSpc>
              <a:spcBef>
                <a:spcPct val="0"/>
              </a:spcBef>
            </a:pPr>
            <a:r>
              <a:rPr lang="fi-FI" sz="2000" b="1" dirty="0">
                <a:solidFill>
                  <a:srgbClr val="002060"/>
                </a:solidFill>
              </a:rPr>
              <a:t>Heikoimmassa asemassa olevien korostettu huomioiminen (</a:t>
            </a:r>
            <a:r>
              <a:rPr lang="fi-FI" sz="2000" b="1" dirty="0" err="1">
                <a:solidFill>
                  <a:srgbClr val="002060"/>
                </a:solidFill>
              </a:rPr>
              <a:t>Leave</a:t>
            </a:r>
            <a:r>
              <a:rPr lang="fi-FI" sz="2000" b="1" dirty="0">
                <a:solidFill>
                  <a:srgbClr val="002060"/>
                </a:solidFill>
              </a:rPr>
              <a:t> no-</a:t>
            </a:r>
            <a:r>
              <a:rPr lang="fi-FI" sz="2000" b="1" dirty="0" err="1">
                <a:solidFill>
                  <a:srgbClr val="002060"/>
                </a:solidFill>
              </a:rPr>
              <a:t>one</a:t>
            </a:r>
            <a:r>
              <a:rPr lang="fi-FI" sz="2000" b="1" dirty="0">
                <a:solidFill>
                  <a:srgbClr val="002060"/>
                </a:solidFill>
              </a:rPr>
              <a:t> </a:t>
            </a:r>
            <a:r>
              <a:rPr lang="fi-FI" sz="2000" b="1" dirty="0" err="1">
                <a:solidFill>
                  <a:srgbClr val="002060"/>
                </a:solidFill>
              </a:rPr>
              <a:t>behind</a:t>
            </a:r>
            <a:r>
              <a:rPr lang="fi-FI" sz="2000" b="1" dirty="0">
                <a:solidFill>
                  <a:srgbClr val="002060"/>
                </a:solidFill>
              </a:rPr>
              <a:t>)</a:t>
            </a:r>
          </a:p>
          <a:p>
            <a:pPr marL="0" lvl="0" indent="0" defTabSz="488950">
              <a:lnSpc>
                <a:spcPct val="70000"/>
              </a:lnSpc>
              <a:spcBef>
                <a:spcPct val="0"/>
              </a:spcBef>
              <a:buNone/>
            </a:pPr>
            <a:endParaRPr lang="fi-FI" sz="2000" b="1" dirty="0">
              <a:solidFill>
                <a:srgbClr val="002060"/>
              </a:solidFill>
            </a:endParaRPr>
          </a:p>
          <a:p>
            <a:pPr lvl="1" defTabSz="488950">
              <a:lnSpc>
                <a:spcPct val="70000"/>
              </a:lnSpc>
              <a:spcBef>
                <a:spcPct val="0"/>
              </a:spcBef>
            </a:pPr>
            <a:r>
              <a:rPr lang="fi-FI" sz="2000" dirty="0"/>
              <a:t>Turvataan työntekijöiden ja yrittäjien edellytykset pysyä mukana kestävyysmurrosten synnyttämissä työelämän ja elinkeinorakenteen muutoksissa. </a:t>
            </a:r>
          </a:p>
          <a:p>
            <a:pPr defTabSz="488950">
              <a:lnSpc>
                <a:spcPct val="70000"/>
              </a:lnSpc>
              <a:spcBef>
                <a:spcPct val="0"/>
              </a:spcBef>
            </a:pPr>
            <a:endParaRPr lang="fi-FI" sz="2000" b="1" dirty="0">
              <a:solidFill>
                <a:srgbClr val="002060"/>
              </a:solidFill>
            </a:endParaRPr>
          </a:p>
          <a:p>
            <a:pPr defTabSz="488950">
              <a:lnSpc>
                <a:spcPct val="70000"/>
              </a:lnSpc>
              <a:spcBef>
                <a:spcPct val="0"/>
              </a:spcBef>
            </a:pPr>
            <a:r>
              <a:rPr lang="fi-FI" sz="2000" b="1" dirty="0">
                <a:solidFill>
                  <a:srgbClr val="002060"/>
                </a:solidFill>
              </a:rPr>
              <a:t>Pitkäjänteisyyden ja politiikkajohdonmukaisuuden varmistaminen</a:t>
            </a:r>
          </a:p>
          <a:p>
            <a:pPr defTabSz="488950">
              <a:lnSpc>
                <a:spcPct val="70000"/>
              </a:lnSpc>
              <a:spcBef>
                <a:spcPct val="0"/>
              </a:spcBef>
            </a:pPr>
            <a:endParaRPr lang="fi-FI" sz="2000" b="1" dirty="0">
              <a:solidFill>
                <a:srgbClr val="002060"/>
              </a:solidFill>
            </a:endParaRPr>
          </a:p>
          <a:p>
            <a:pPr lvl="1" defTabSz="488950">
              <a:lnSpc>
                <a:spcPct val="70000"/>
              </a:lnSpc>
              <a:spcBef>
                <a:spcPct val="0"/>
              </a:spcBef>
            </a:pPr>
            <a:r>
              <a:rPr lang="fi-FI" sz="2000" dirty="0"/>
              <a:t>Kehitetään uusia mittareita ja tapoja mitata hyvinvointia . </a:t>
            </a:r>
          </a:p>
          <a:p>
            <a:pPr lvl="1" defTabSz="488950">
              <a:lnSpc>
                <a:spcPct val="70000"/>
              </a:lnSpc>
              <a:spcBef>
                <a:spcPct val="0"/>
              </a:spcBef>
            </a:pPr>
            <a:endParaRPr lang="fi-FI" sz="2000" b="1" dirty="0">
              <a:solidFill>
                <a:srgbClr val="002060"/>
              </a:solidFill>
            </a:endParaRPr>
          </a:p>
          <a:p>
            <a:pPr defTabSz="488950">
              <a:lnSpc>
                <a:spcPct val="70000"/>
              </a:lnSpc>
              <a:spcBef>
                <a:spcPct val="0"/>
              </a:spcBef>
            </a:pPr>
            <a:r>
              <a:rPr lang="fi-FI" sz="2000" b="1" dirty="0">
                <a:solidFill>
                  <a:srgbClr val="002060"/>
                </a:solidFill>
              </a:rPr>
              <a:t>Globaalin vastuun kantaminen</a:t>
            </a:r>
          </a:p>
          <a:p>
            <a:pPr lvl="1" defTabSz="488950">
              <a:lnSpc>
                <a:spcPct val="70000"/>
              </a:lnSpc>
              <a:spcBef>
                <a:spcPct val="0"/>
              </a:spcBef>
            </a:pPr>
            <a:endParaRPr lang="fi-FI" sz="2000" dirty="0"/>
          </a:p>
          <a:p>
            <a:pPr lvl="1" defTabSz="488950">
              <a:lnSpc>
                <a:spcPct val="70000"/>
              </a:lnSpc>
              <a:spcBef>
                <a:spcPct val="0"/>
              </a:spcBef>
            </a:pPr>
            <a:r>
              <a:rPr lang="fi-FI" sz="2000" dirty="0"/>
              <a:t>Merkittävä osa suomalaisten yritysten vaikutuksista syntyy ulkomailla. Kannustetaan globaalisti toimivia yrityksiä raaka-aineiden hankintaketjujen ja niihin liittyvien sosiaalisten ja ympäristöllisten vaikutusten arvioimiseen, ja edistetään tämän toteutumista myös lainsäädännöllä. </a:t>
            </a:r>
          </a:p>
          <a:p>
            <a:pPr lvl="1" defTabSz="488950">
              <a:lnSpc>
                <a:spcPct val="70000"/>
              </a:lnSpc>
              <a:spcBef>
                <a:spcPct val="0"/>
              </a:spcBef>
            </a:pPr>
            <a:endParaRPr lang="fi-FI" sz="2000" b="1" dirty="0">
              <a:solidFill>
                <a:srgbClr val="002060"/>
              </a:solidFill>
            </a:endParaRPr>
          </a:p>
          <a:p>
            <a:pPr>
              <a:lnSpc>
                <a:spcPct val="70000"/>
              </a:lnSpc>
            </a:pPr>
            <a:endParaRPr lang="fi-FI" sz="2000" dirty="0"/>
          </a:p>
        </p:txBody>
      </p:sp>
    </p:spTree>
    <p:extLst>
      <p:ext uri="{BB962C8B-B14F-4D97-AF65-F5344CB8AC3E}">
        <p14:creationId xmlns:p14="http://schemas.microsoft.com/office/powerpoint/2010/main" val="37719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estävän kehityksen strategian muutosalueet palloina aseteltuna kestävän kehityksen toimikunnan logon ympärillä. Alhaalla myös tumma pallukka, jossa teksti &quot;Tuki Agenda2030 toteutumiselle globaalisti.&quot;" title="Kestävän kehityksen strategian muutosalueet"/>
          <p:cNvPicPr>
            <a:picLocks noChangeAspect="1"/>
          </p:cNvPicPr>
          <p:nvPr/>
        </p:nvPicPr>
        <p:blipFill>
          <a:blip r:embed="rId2"/>
          <a:stretch>
            <a:fillRect/>
          </a:stretch>
        </p:blipFill>
        <p:spPr>
          <a:xfrm>
            <a:off x="3643398" y="69076"/>
            <a:ext cx="4608112" cy="5309786"/>
          </a:xfrm>
          <a:prstGeom prst="rect">
            <a:avLst/>
          </a:prstGeom>
        </p:spPr>
      </p:pic>
      <p:sp>
        <p:nvSpPr>
          <p:cNvPr id="2" name="Otsikko 1"/>
          <p:cNvSpPr>
            <a:spLocks noGrp="1"/>
          </p:cNvSpPr>
          <p:nvPr>
            <p:ph type="title"/>
          </p:nvPr>
        </p:nvSpPr>
        <p:spPr>
          <a:xfrm>
            <a:off x="1120607" y="3605915"/>
            <a:ext cx="10515600" cy="2852737"/>
          </a:xfrm>
        </p:spPr>
        <p:txBody>
          <a:bodyPr/>
          <a:lstStyle/>
          <a:p>
            <a:r>
              <a:rPr lang="fi-FI" dirty="0"/>
              <a:t>Miten etenemme 2030 kohti?</a:t>
            </a:r>
          </a:p>
        </p:txBody>
      </p:sp>
    </p:spTree>
    <p:extLst>
      <p:ext uri="{BB962C8B-B14F-4D97-AF65-F5344CB8AC3E}">
        <p14:creationId xmlns:p14="http://schemas.microsoft.com/office/powerpoint/2010/main" val="1010183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ssajalat, joissa saappaat. Vuieressä vihanneksia ja marjoja" title="ruok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502" y="-173255"/>
            <a:ext cx="12840502" cy="8560335"/>
          </a:xfrm>
          <a:prstGeom prst="rect">
            <a:avLst/>
          </a:prstGeom>
        </p:spPr>
      </p:pic>
      <p:pic>
        <p:nvPicPr>
          <p:cNvPr id="5" name="Kuva 4" descr="Kletainen pallura, jossa tekstiä ja kuva traktorista, mehiläisestä, viljasta ja kärryistä, joissa on kalaa." title="Hyvinvointia edistävä ruokajärjestelmä"/>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1710" y="208230"/>
            <a:ext cx="4013735" cy="4013735"/>
          </a:xfrm>
          <a:prstGeom prst="rect">
            <a:avLst/>
          </a:prstGeom>
        </p:spPr>
      </p:pic>
      <p:sp>
        <p:nvSpPr>
          <p:cNvPr id="6" name="Otsikko 5"/>
          <p:cNvSpPr>
            <a:spLocks noGrp="1"/>
          </p:cNvSpPr>
          <p:nvPr>
            <p:ph type="ctrTitle"/>
          </p:nvPr>
        </p:nvSpPr>
        <p:spPr/>
        <p:txBody>
          <a:bodyPr/>
          <a:lstStyle/>
          <a:p>
            <a:r>
              <a:rPr lang="fi-FI" dirty="0"/>
              <a:t> </a:t>
            </a:r>
          </a:p>
        </p:txBody>
      </p:sp>
    </p:spTree>
    <p:extLst>
      <p:ext uri="{BB962C8B-B14F-4D97-AF65-F5344CB8AC3E}">
        <p14:creationId xmlns:p14="http://schemas.microsoft.com/office/powerpoint/2010/main" val="1274949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itus muutosalueesta. Kuvassa laatikkoja, joiden avulla havainnoidaan kuvin muutosaluetta. Ylhäällä oikealla muutosalueeseen liittyvät kestävän kehityksen tavoitteet 2, 6, 12, 13, 14 ja 15." title="Hyvinvointia edistävä ruokajärjestelmä"/>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49"/>
            <a:ext cx="12201527" cy="6852651"/>
          </a:xfrm>
          <a:prstGeom prst="rect">
            <a:avLst/>
          </a:prstGeom>
        </p:spPr>
      </p:pic>
      <p:sp>
        <p:nvSpPr>
          <p:cNvPr id="2" name="Otsikko 1"/>
          <p:cNvSpPr>
            <a:spLocks noGrp="1"/>
          </p:cNvSpPr>
          <p:nvPr>
            <p:ph type="title"/>
          </p:nvPr>
        </p:nvSpPr>
        <p:spPr>
          <a:xfrm>
            <a:off x="1565987" y="178513"/>
            <a:ext cx="4909457" cy="1325563"/>
          </a:xfrm>
        </p:spPr>
        <p:txBody>
          <a:bodyPr>
            <a:normAutofit/>
          </a:bodyPr>
          <a:lstStyle/>
          <a:p>
            <a:r>
              <a:rPr lang="fi-FI" sz="2900" b="1" dirty="0" smtClean="0">
                <a:solidFill>
                  <a:schemeClr val="accent4"/>
                </a:solidFill>
                <a:latin typeface="Arial" panose="020B0604020202020204" pitchFamily="34" charset="0"/>
                <a:cs typeface="Arial" panose="020B0604020202020204" pitchFamily="34" charset="0"/>
              </a:rPr>
              <a:t>HYVINVOINTIA EDISTÄVÄ </a:t>
            </a:r>
            <a:r>
              <a:rPr lang="fi-FI" sz="2800" b="1" dirty="0" smtClean="0">
                <a:solidFill>
                  <a:schemeClr val="accent4"/>
                </a:solidFill>
                <a:latin typeface="Arial" panose="020B0604020202020204" pitchFamily="34" charset="0"/>
                <a:cs typeface="Arial" panose="020B0604020202020204" pitchFamily="34" charset="0"/>
              </a:rPr>
              <a:t>RUOKAJÄRJESTELMÄ</a:t>
            </a:r>
            <a:endParaRPr lang="fi-FI" sz="2900" b="1"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347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irppiksellä seisova nainen, joka kantaa pahvilaatikkoa, jossa on vaate, kirjoja ja nalle." title="Nal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99"/>
            <a:ext cx="12358255" cy="8238118"/>
          </a:xfrm>
          <a:prstGeom prst="rect">
            <a:avLst/>
          </a:prstGeom>
        </p:spPr>
      </p:pic>
      <p:pic>
        <p:nvPicPr>
          <p:cNvPr id="5" name="Kuva 4" descr="Punainen pallo, joissa kasi ratasti ja hehkulamppu." title="muutosa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63" y="1876988"/>
            <a:ext cx="4148489" cy="4148489"/>
          </a:xfrm>
          <a:prstGeom prst="rect">
            <a:avLst/>
          </a:prstGeom>
        </p:spPr>
      </p:pic>
      <p:sp>
        <p:nvSpPr>
          <p:cNvPr id="6" name="Otsikko 5"/>
          <p:cNvSpPr>
            <a:spLocks noGrp="1"/>
          </p:cNvSpPr>
          <p:nvPr>
            <p:ph type="title"/>
          </p:nvPr>
        </p:nvSpPr>
        <p:spPr/>
        <p:txBody>
          <a:bodyPr/>
          <a:lstStyle/>
          <a:p>
            <a:r>
              <a:rPr lang="fi-FI" dirty="0"/>
              <a:t> </a:t>
            </a:r>
          </a:p>
        </p:txBody>
      </p:sp>
      <p:sp>
        <p:nvSpPr>
          <p:cNvPr id="7" name="Otsikko 1"/>
          <p:cNvSpPr txBox="1">
            <a:spLocks/>
          </p:cNvSpPr>
          <p:nvPr/>
        </p:nvSpPr>
        <p:spPr>
          <a:xfrm>
            <a:off x="360218" y="0"/>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2600" b="1" dirty="0" smtClean="0">
                <a:solidFill>
                  <a:srgbClr val="C00000"/>
                </a:solidFill>
                <a:latin typeface="Arial" panose="020B0604020202020204" pitchFamily="34" charset="0"/>
                <a:cs typeface="Arial" panose="020B0604020202020204" pitchFamily="34" charset="0"/>
              </a:rPr>
              <a:t>HYVINVOINTIA EDISTÄVÄ TALOUS JA TYÖ SEKÄ KESTÄVÄ KULUTUS</a:t>
            </a:r>
            <a:endParaRPr lang="fi-FI" sz="2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64239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uvitus muutosalueesta. Kuvassa laatikkoja, joiden avulla havainnoidaan kuvin muutosaluetta. Ylhäällä oikealla muutosalueeseen liittyvät kestävän kehityksen tavoitteet 8, 9 ja 12." title="Hyvinvointia edistävä talous ja työ sekä kestävä kulut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
            <a:ext cx="12192000" cy="6855373"/>
          </a:xfrm>
          <a:prstGeom prst="rect">
            <a:avLst/>
          </a:prstGeom>
        </p:spPr>
      </p:pic>
      <p:sp>
        <p:nvSpPr>
          <p:cNvPr id="2" name="Otsikko 1"/>
          <p:cNvSpPr>
            <a:spLocks noGrp="1"/>
          </p:cNvSpPr>
          <p:nvPr>
            <p:ph type="title"/>
          </p:nvPr>
        </p:nvSpPr>
        <p:spPr>
          <a:xfrm>
            <a:off x="1623527" y="197174"/>
            <a:ext cx="7501812" cy="1325563"/>
          </a:xfrm>
        </p:spPr>
        <p:txBody>
          <a:bodyPr>
            <a:noAutofit/>
          </a:bodyPr>
          <a:lstStyle/>
          <a:p>
            <a:r>
              <a:rPr lang="fi-FI" sz="3200" b="1" dirty="0" smtClean="0">
                <a:solidFill>
                  <a:srgbClr val="C00000"/>
                </a:solidFill>
                <a:latin typeface="Arial" panose="020B0604020202020204" pitchFamily="34" charset="0"/>
                <a:cs typeface="Arial" panose="020B0604020202020204" pitchFamily="34" charset="0"/>
              </a:rPr>
              <a:t>HYVINVOINTIA EDISTÄVÄ TALOUS JA TYÖ SEKÄ KESTÄVÄ KULUTUS</a:t>
            </a:r>
            <a:endParaRPr lang="fi-FI"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221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so vesialue, jota jakaa silta ja tie. Yläreunassa vehreää metsää." title="Maa ja ves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43" y="1261451"/>
            <a:ext cx="12301086" cy="6858000"/>
          </a:xfrm>
          <a:prstGeom prst="rect">
            <a:avLst/>
          </a:prstGeom>
        </p:spPr>
      </p:pic>
      <p:pic>
        <p:nvPicPr>
          <p:cNvPr id="5" name="Kuva 4" descr="Vihreä pallo, jossa työmaa nosturi, lintu, kuusi ja maata." title="Muutosa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64" y="2950362"/>
            <a:ext cx="3784980" cy="3784980"/>
          </a:xfrm>
          <a:prstGeom prst="rect">
            <a:avLst/>
          </a:prstGeom>
        </p:spPr>
      </p:pic>
      <p:sp>
        <p:nvSpPr>
          <p:cNvPr id="6" name="Otsikko 5"/>
          <p:cNvSpPr>
            <a:spLocks noGrp="1"/>
          </p:cNvSpPr>
          <p:nvPr>
            <p:ph type="ctrTitle"/>
          </p:nvPr>
        </p:nvSpPr>
        <p:spPr/>
        <p:txBody>
          <a:bodyPr/>
          <a:lstStyle/>
          <a:p>
            <a:r>
              <a:rPr lang="fi-FI" dirty="0"/>
              <a:t> </a:t>
            </a:r>
          </a:p>
        </p:txBody>
      </p:sp>
      <p:sp>
        <p:nvSpPr>
          <p:cNvPr id="7" name="Otsikko 1"/>
          <p:cNvSpPr txBox="1">
            <a:spLocks/>
          </p:cNvSpPr>
          <p:nvPr/>
        </p:nvSpPr>
        <p:spPr>
          <a:xfrm>
            <a:off x="0" y="-272744"/>
            <a:ext cx="1230108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fi-FI" sz="2800" b="1" dirty="0" smtClean="0">
                <a:solidFill>
                  <a:schemeClr val="accent6">
                    <a:lumMod val="75000"/>
                  </a:schemeClr>
                </a:solidFill>
                <a:latin typeface="Arial" panose="020B0604020202020204" pitchFamily="34" charset="0"/>
                <a:cs typeface="Arial" panose="020B0604020202020204" pitchFamily="34" charset="0"/>
              </a:rPr>
              <a:t>MONIMUOTOISUUTTA JA HIILI-NEUTRAALIUTTA VAHVISTAVA </a:t>
            </a:r>
          </a:p>
          <a:p>
            <a:pPr>
              <a:lnSpc>
                <a:spcPct val="100000"/>
              </a:lnSpc>
            </a:pPr>
            <a:r>
              <a:rPr lang="fi-FI" sz="2800" b="1" dirty="0" smtClean="0">
                <a:solidFill>
                  <a:schemeClr val="accent6">
                    <a:lumMod val="75000"/>
                  </a:schemeClr>
                </a:solidFill>
                <a:latin typeface="Arial" panose="020B0604020202020204" pitchFamily="34" charset="0"/>
                <a:cs typeface="Arial" panose="020B0604020202020204" pitchFamily="34" charset="0"/>
              </a:rPr>
              <a:t>METSIEN, VESIEN JA MAANKÄYTTÖ</a:t>
            </a:r>
            <a:endParaRPr lang="fi-FI" sz="28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460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uvitus muutosalueesta. Kuvassa laatikkoja, joiden avulla havainnoidaan kuvin muutosaluetta. Ylhäällä oikealla muutosalueeseen liittyvät kestävän kehityksen tavoitteet 2, 6, 11 ja 15." title="Monimuotoisuutta ja hiilineutraaliutta vahvistava metsien, vesien ja maankäyttö."/>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1603310" y="253157"/>
            <a:ext cx="7372739" cy="1325563"/>
          </a:xfrm>
        </p:spPr>
        <p:txBody>
          <a:bodyPr>
            <a:noAutofit/>
          </a:bodyPr>
          <a:lstStyle/>
          <a:p>
            <a:pPr>
              <a:lnSpc>
                <a:spcPct val="100000"/>
              </a:lnSpc>
            </a:pPr>
            <a:r>
              <a:rPr lang="fi-FI" sz="2900" b="1" dirty="0" smtClean="0">
                <a:solidFill>
                  <a:schemeClr val="accent6">
                    <a:lumMod val="75000"/>
                  </a:schemeClr>
                </a:solidFill>
                <a:latin typeface="Arial" panose="020B0604020202020204" pitchFamily="34" charset="0"/>
                <a:cs typeface="Arial" panose="020B0604020202020204" pitchFamily="34" charset="0"/>
              </a:rPr>
              <a:t>MONIMUOTOISUUTTA JA HIILI-NEUTRAALIUTTA VAHVISTAVA METSIEN, VESIEN JA MAANKÄYTTÖ</a:t>
            </a:r>
            <a:endParaRPr lang="fi-FI" sz="29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83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Neljä himistä ympyrässä. yksi lukee, yksi tekee musitiinpanoja, yksi selittää ja yksi kuuntelee muita." title="Kirjas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2363"/>
            <a:ext cx="12765600" cy="7026442"/>
          </a:xfrm>
          <a:prstGeom prst="rect">
            <a:avLst/>
          </a:prstGeom>
        </p:spPr>
      </p:pic>
      <p:pic>
        <p:nvPicPr>
          <p:cNvPr id="5" name="Kuva 4" descr="Punainen pallero, jossa kirja, pyörä, käsi ja maalausväline." title="Muutosa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12" y="2316163"/>
            <a:ext cx="4207210" cy="4207210"/>
          </a:xfrm>
          <a:prstGeom prst="rect">
            <a:avLst/>
          </a:prstGeom>
        </p:spPr>
      </p:pic>
      <p:sp>
        <p:nvSpPr>
          <p:cNvPr id="6" name="Otsikko 5"/>
          <p:cNvSpPr>
            <a:spLocks noGrp="1"/>
          </p:cNvSpPr>
          <p:nvPr>
            <p:ph type="ctrTitle"/>
          </p:nvPr>
        </p:nvSpPr>
        <p:spPr/>
        <p:txBody>
          <a:bodyPr/>
          <a:lstStyle/>
          <a:p>
            <a:r>
              <a:rPr lang="fi-FI" dirty="0"/>
              <a:t> </a:t>
            </a:r>
          </a:p>
        </p:txBody>
      </p:sp>
      <p:sp>
        <p:nvSpPr>
          <p:cNvPr id="7" name="Otsikko 1"/>
          <p:cNvSpPr txBox="1">
            <a:spLocks/>
          </p:cNvSpPr>
          <p:nvPr/>
        </p:nvSpPr>
        <p:spPr>
          <a:xfrm>
            <a:off x="0" y="-503069"/>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fi-FI" sz="3200" b="1" smtClean="0">
                <a:solidFill>
                  <a:schemeClr val="accent2"/>
                </a:solidFill>
                <a:latin typeface="Arial" panose="020B0604020202020204" pitchFamily="34" charset="0"/>
                <a:cs typeface="Arial" panose="020B0604020202020204" pitchFamily="34" charset="0"/>
              </a:rPr>
              <a:t>SIVISTYS, OSAAMINEN JA KESTÄVÄT ELÄMÄNTAVAT</a:t>
            </a:r>
            <a:endParaRPr lang="fi-FI" sz="32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624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uvitus muutosalueesta. Kuvassa laatikkoja, joiden avulla havainnoidaan kuvin muutosaluetta. Ylhäällä oikealla muutosalueeseen liittyvät kestävän kehityksen tavoitteet 4, 5, 10 ja 13." title="Sivistys, osaaminen ja kestävät elämäntava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1660849" y="253158"/>
            <a:ext cx="6550090" cy="1325563"/>
          </a:xfrm>
        </p:spPr>
        <p:txBody>
          <a:bodyPr>
            <a:normAutofit/>
          </a:bodyPr>
          <a:lstStyle/>
          <a:p>
            <a:pPr>
              <a:lnSpc>
                <a:spcPct val="100000"/>
              </a:lnSpc>
            </a:pPr>
            <a:r>
              <a:rPr lang="fi-FI" sz="3200" b="1" dirty="0" smtClean="0">
                <a:solidFill>
                  <a:schemeClr val="accent2"/>
                </a:solidFill>
                <a:latin typeface="Arial" panose="020B0604020202020204" pitchFamily="34" charset="0"/>
                <a:cs typeface="Arial" panose="020B0604020202020204" pitchFamily="34" charset="0"/>
              </a:rPr>
              <a:t>SIVISTYS, OSAAMINEN JA KESTÄVÄT ELÄMÄNTAVAT</a:t>
            </a:r>
            <a:endParaRPr lang="fi-FI" sz="32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848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pPr lvl="0" algn="ctr">
              <a:defRPr/>
            </a:pPr>
            <a:r>
              <a:rPr lang="fi-FI" sz="3600" dirty="0">
                <a:solidFill>
                  <a:schemeClr val="tx2">
                    <a:lumMod val="50000"/>
                  </a:schemeClr>
                </a:solidFill>
                <a:latin typeface="Calibri" panose="020F0502020204030204" pitchFamily="34" charset="0"/>
                <a:cs typeface="Calibri" panose="020F0502020204030204" pitchFamily="34" charset="0"/>
              </a:rPr>
              <a:t>Kestävä kehitys on ihmisten hyvinvoinnin turvaamista </a:t>
            </a:r>
            <a:br>
              <a:rPr lang="fi-FI" sz="3600" dirty="0">
                <a:solidFill>
                  <a:schemeClr val="tx2">
                    <a:lumMod val="50000"/>
                  </a:schemeClr>
                </a:solidFill>
                <a:latin typeface="Calibri" panose="020F0502020204030204" pitchFamily="34" charset="0"/>
                <a:cs typeface="Calibri" panose="020F0502020204030204" pitchFamily="34" charset="0"/>
              </a:rPr>
            </a:br>
            <a:r>
              <a:rPr lang="fi-FI" sz="3600" dirty="0">
                <a:solidFill>
                  <a:schemeClr val="tx2">
                    <a:lumMod val="50000"/>
                  </a:schemeClr>
                </a:solidFill>
                <a:latin typeface="Calibri" panose="020F0502020204030204" pitchFamily="34" charset="0"/>
                <a:cs typeface="Calibri" panose="020F0502020204030204" pitchFamily="34" charset="0"/>
              </a:rPr>
              <a:t>maapallon kantokyvyn rajoissa</a:t>
            </a:r>
            <a:br>
              <a:rPr lang="fi-FI" sz="3600" dirty="0">
                <a:solidFill>
                  <a:schemeClr val="tx2">
                    <a:lumMod val="50000"/>
                  </a:schemeClr>
                </a:solidFill>
                <a:latin typeface="Calibri" panose="020F0502020204030204" pitchFamily="34" charset="0"/>
                <a:cs typeface="Calibri" panose="020F0502020204030204" pitchFamily="34" charset="0"/>
              </a:rPr>
            </a:br>
            <a:endParaRPr lang="fi-FI" sz="3600" dirty="0"/>
          </a:p>
        </p:txBody>
      </p:sp>
      <p:pic>
        <p:nvPicPr>
          <p:cNvPr id="5" name="Google Shape;193;p20" descr="Vihreä pallo, jonka ympärillä tekstit: Ilmastonmuutos, makean veden käyttö, typen ja fosforin käyttö, valtamerten happamoituminen, ilmakehän pinehiukkaset, kemiallinen saastuminen, yläilmakehän otsonikato, biodiversitettikatto, maankäytön muutokset. Näistä sisempänä oranssi rinkula, jossa lukee ympäristökatto. Tästä sisemmällä lukee &quot;Turvallinen ja oikeudenmukainen toiminta-alue ihmiskunnalle&quot; ja &quot;kestävä taloudellinen kehitys&quot;. Näiden siällä on 11 palluraa. Isommissa palluroissa lukee &quot;yhteisön sopeutumiskyky&quot; ja &quot;yhteiskunnallinen oikeudenmukaisuus&quot;. Pienemmissä palleroissa lukee sukupuolten tasa-arvo, äänioikeus, energia, vesi, yhteiskunallinen oikeudenmukaisuus, työ, terveys, ruoka, koulutus ja tulot."/>
          <p:cNvPicPr preferRelativeResize="0"/>
          <p:nvPr/>
        </p:nvPicPr>
        <p:blipFill>
          <a:blip r:embed="rId2">
            <a:alphaModFix/>
          </a:blip>
          <a:stretch>
            <a:fillRect/>
          </a:stretch>
        </p:blipFill>
        <p:spPr>
          <a:xfrm>
            <a:off x="2684646" y="1405289"/>
            <a:ext cx="6649453" cy="5547593"/>
          </a:xfrm>
          <a:prstGeom prst="rect">
            <a:avLst/>
          </a:prstGeom>
          <a:noFill/>
          <a:ln>
            <a:noFill/>
          </a:ln>
        </p:spPr>
      </p:pic>
    </p:spTree>
    <p:extLst>
      <p:ext uri="{BB962C8B-B14F-4D97-AF65-F5344CB8AC3E}">
        <p14:creationId xmlns:p14="http://schemas.microsoft.com/office/powerpoint/2010/main" val="928611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Tehdastyössä oleva nainen keltaisella suojakypärällä, tekee muistiinpanoja kirjaansa." title="Tehda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1" y="1122363"/>
            <a:ext cx="12272211" cy="8181474"/>
          </a:xfrm>
          <a:prstGeom prst="rect">
            <a:avLst/>
          </a:prstGeom>
        </p:spPr>
      </p:pic>
      <p:pic>
        <p:nvPicPr>
          <p:cNvPr id="5" name="Kuva 4" descr="Keltainen pallura, jossa auringon sisällä johto ja nuoli kulkemassa ympyrää." title="Muutosa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198" y="1972379"/>
            <a:ext cx="4572000" cy="4572000"/>
          </a:xfrm>
          <a:prstGeom prst="rect">
            <a:avLst/>
          </a:prstGeom>
        </p:spPr>
      </p:pic>
      <p:sp>
        <p:nvSpPr>
          <p:cNvPr id="6" name="Otsikko 5"/>
          <p:cNvSpPr>
            <a:spLocks noGrp="1"/>
          </p:cNvSpPr>
          <p:nvPr>
            <p:ph type="ctrTitle"/>
          </p:nvPr>
        </p:nvSpPr>
        <p:spPr/>
        <p:txBody>
          <a:bodyPr/>
          <a:lstStyle/>
          <a:p>
            <a:r>
              <a:rPr lang="fi-FI" dirty="0"/>
              <a:t> </a:t>
            </a:r>
          </a:p>
        </p:txBody>
      </p:sp>
      <p:sp>
        <p:nvSpPr>
          <p:cNvPr id="7" name="Otsikko 1"/>
          <p:cNvSpPr txBox="1">
            <a:spLocks/>
          </p:cNvSpPr>
          <p:nvPr/>
        </p:nvSpPr>
        <p:spPr>
          <a:xfrm>
            <a:off x="540327" y="0"/>
            <a:ext cx="10307782" cy="9173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i-FI" sz="3600" b="1" smtClean="0">
                <a:solidFill>
                  <a:schemeClr val="tx1">
                    <a:lumMod val="65000"/>
                    <a:lumOff val="35000"/>
                  </a:schemeClr>
                </a:solidFill>
                <a:latin typeface="Arial" panose="020B0604020202020204" pitchFamily="34" charset="0"/>
                <a:cs typeface="Arial" panose="020B0604020202020204" pitchFamily="34" charset="0"/>
              </a:rPr>
              <a:t>KESTÄVÄ ENERGIAJÄRJESTELMÄ</a:t>
            </a:r>
            <a:endParaRPr lang="fi-FI" sz="36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220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uvitus muutosalueesta. Kuvassa laatikkoja, joiden avulla havainnoidaan kuvin muutosaluetta. Ylhäällä oikealla muutosalueeseen liittyvät kestävän kehityksen tavoitteet 7, 9, 12 ja 13." title="kestävä energiajärjestelmä."/>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1567542" y="159851"/>
            <a:ext cx="6550090" cy="1325563"/>
          </a:xfrm>
        </p:spPr>
        <p:txBody>
          <a:bodyPr>
            <a:normAutofit/>
          </a:bodyPr>
          <a:lstStyle/>
          <a:p>
            <a:r>
              <a:rPr lang="fi-FI" sz="3600" b="1" dirty="0" smtClean="0">
                <a:solidFill>
                  <a:schemeClr val="tx1">
                    <a:lumMod val="65000"/>
                    <a:lumOff val="35000"/>
                  </a:schemeClr>
                </a:solidFill>
                <a:latin typeface="Arial" panose="020B0604020202020204" pitchFamily="34" charset="0"/>
                <a:cs typeface="Arial" panose="020B0604020202020204" pitchFamily="34" charset="0"/>
              </a:rPr>
              <a:t>KESTÄVÄ ENERGIAJÄRJESTELMÄ</a:t>
            </a:r>
            <a:endParaRPr lang="fi-FI" sz="36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955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Seitsemän ihmistä kuvattuna alakulmasta pitämässä toisiaan käsistä kiinni ringissä puistossa." title="Kädestä kiinn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598" y="915939"/>
            <a:ext cx="12724598" cy="8492285"/>
          </a:xfrm>
          <a:prstGeom prst="rect">
            <a:avLst/>
          </a:prstGeom>
        </p:spPr>
      </p:pic>
      <p:pic>
        <p:nvPicPr>
          <p:cNvPr id="5" name="Kuva 4" descr="Vihreä pallura, jossa sydän, stetoskoopppi ja käsi." title="Muutosa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63" y="4380889"/>
            <a:ext cx="3449782" cy="3449782"/>
          </a:xfrm>
          <a:prstGeom prst="rect">
            <a:avLst/>
          </a:prstGeom>
        </p:spPr>
      </p:pic>
      <p:sp>
        <p:nvSpPr>
          <p:cNvPr id="6" name="Otsikko 5"/>
          <p:cNvSpPr>
            <a:spLocks noGrp="1"/>
          </p:cNvSpPr>
          <p:nvPr>
            <p:ph type="ctrTitle"/>
          </p:nvPr>
        </p:nvSpPr>
        <p:spPr/>
        <p:txBody>
          <a:bodyPr/>
          <a:lstStyle/>
          <a:p>
            <a:r>
              <a:rPr lang="fi-FI" dirty="0"/>
              <a:t> </a:t>
            </a:r>
          </a:p>
        </p:txBody>
      </p:sp>
      <p:sp>
        <p:nvSpPr>
          <p:cNvPr id="7" name="Otsikko 1"/>
          <p:cNvSpPr txBox="1">
            <a:spLocks/>
          </p:cNvSpPr>
          <p:nvPr/>
        </p:nvSpPr>
        <p:spPr>
          <a:xfrm>
            <a:off x="0" y="253158"/>
            <a:ext cx="12192000" cy="3841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i-FI" sz="2800" b="1" dirty="0" smtClean="0">
                <a:solidFill>
                  <a:schemeClr val="accent6">
                    <a:lumMod val="75000"/>
                  </a:schemeClr>
                </a:solidFill>
                <a:latin typeface="Arial" panose="020B0604020202020204" pitchFamily="34" charset="0"/>
                <a:cs typeface="Arial" panose="020B0604020202020204" pitchFamily="34" charset="0"/>
              </a:rPr>
              <a:t>HYVINVOINTI, TERVEYS JA YHTEISKUNNALLINEN OSALLISUUS</a:t>
            </a:r>
            <a:endParaRPr lang="fi-FI" sz="28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80214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uvitus muutosalueesta. Kuvassa laatikkoja, joiden avulla havainnoidaan kuvin muutosaluetta. Ylhäällä oikealla muutosalueeseen liittyvät kestävän kehityksen tavoitteet 1, 3, 5, 10 ja 16." title="Hyvinvointi, terveys ja yhteiskunnallinen osallisu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1567543" y="253158"/>
            <a:ext cx="8192278" cy="1325563"/>
          </a:xfrm>
        </p:spPr>
        <p:txBody>
          <a:bodyPr>
            <a:noAutofit/>
          </a:bodyPr>
          <a:lstStyle/>
          <a:p>
            <a:r>
              <a:rPr lang="fi-FI" sz="3200" b="1" dirty="0" smtClean="0">
                <a:solidFill>
                  <a:schemeClr val="accent6">
                    <a:lumMod val="75000"/>
                  </a:schemeClr>
                </a:solidFill>
                <a:latin typeface="Arial" panose="020B0604020202020204" pitchFamily="34" charset="0"/>
                <a:cs typeface="Arial" panose="020B0604020202020204" pitchFamily="34" charset="0"/>
              </a:rPr>
              <a:t>HYVINVOINTI, TERVEYS JA YHTEISKUNNALLINEN OSALLISUUS</a:t>
            </a:r>
            <a:endParaRPr lang="fi-FI" sz="32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395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ssa poika puistossa. Kädessä hänellä on iso kyltti, jossa on kaikki 17 kestävän kehityksen tavoitetta. Poika on iloinen ja osoittaa sormella ylöspäin." title="SDG go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2363"/>
            <a:ext cx="12192000" cy="8125967"/>
          </a:xfrm>
          <a:prstGeom prst="rect">
            <a:avLst/>
          </a:prstGeom>
        </p:spPr>
      </p:pic>
      <p:pic>
        <p:nvPicPr>
          <p:cNvPr id="5" name="Kuva 4" descr="Tummansininen pallura, jossa on kättelevät kädet ja teksti &quot;tuki Agenda 2030:n toteutumiselle globaalisti.&quot;" title="Agenda20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28" y="2206662"/>
            <a:ext cx="4645794" cy="3329660"/>
          </a:xfrm>
          <a:prstGeom prst="rect">
            <a:avLst/>
          </a:prstGeom>
        </p:spPr>
      </p:pic>
      <p:sp>
        <p:nvSpPr>
          <p:cNvPr id="6" name="Otsikko 5"/>
          <p:cNvSpPr>
            <a:spLocks noGrp="1"/>
          </p:cNvSpPr>
          <p:nvPr>
            <p:ph type="ctrTitle"/>
          </p:nvPr>
        </p:nvSpPr>
        <p:spPr/>
        <p:txBody>
          <a:bodyPr/>
          <a:lstStyle/>
          <a:p>
            <a:r>
              <a:rPr lang="fi-FI" dirty="0"/>
              <a:t> </a:t>
            </a:r>
          </a:p>
        </p:txBody>
      </p:sp>
      <p:sp>
        <p:nvSpPr>
          <p:cNvPr id="7" name="Otsikko 1"/>
          <p:cNvSpPr txBox="1">
            <a:spLocks/>
          </p:cNvSpPr>
          <p:nvPr/>
        </p:nvSpPr>
        <p:spPr>
          <a:xfrm>
            <a:off x="0" y="-662782"/>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i-FI" sz="3200" b="1" smtClean="0">
                <a:solidFill>
                  <a:schemeClr val="accent5">
                    <a:lumMod val="50000"/>
                  </a:schemeClr>
                </a:solidFill>
                <a:latin typeface="Arial" panose="020B0604020202020204" pitchFamily="34" charset="0"/>
                <a:cs typeface="Arial" panose="020B0604020202020204" pitchFamily="34" charset="0"/>
              </a:rPr>
              <a:t>TUKI AGENDAN 2030:N TOTEUTUMISELLE GLOBAALISTI</a:t>
            </a:r>
            <a:endParaRPr lang="fi-FI" sz="32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521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uvitus muutosalueesta. Kuvassa laatikkoja, joiden avulla havainnoidaan kuvin muutosaluetta. Ylhäällä oikealla muutosalueeseen liittyvät kestävän kehityksen tavoitteet 16 ja 17." title="Tuki Agenda 2030:n toteutumiselle globaalist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1990530" y="159852"/>
            <a:ext cx="8210939" cy="1325563"/>
          </a:xfrm>
        </p:spPr>
        <p:txBody>
          <a:bodyPr>
            <a:normAutofit/>
          </a:bodyPr>
          <a:lstStyle/>
          <a:p>
            <a:r>
              <a:rPr lang="fi-FI" sz="3200" b="1" dirty="0" smtClean="0">
                <a:solidFill>
                  <a:schemeClr val="accent5">
                    <a:lumMod val="50000"/>
                  </a:schemeClr>
                </a:solidFill>
                <a:latin typeface="Arial" panose="020B0604020202020204" pitchFamily="34" charset="0"/>
                <a:cs typeface="Arial" panose="020B0604020202020204" pitchFamily="34" charset="0"/>
              </a:rPr>
              <a:t>TUKI AGENDAN 2030:N TOTEUTUMISELLE GLOBAALISTI</a:t>
            </a:r>
            <a:endParaRPr lang="fi-FI" sz="32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487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788342" y="2293989"/>
            <a:ext cx="10319487" cy="2623292"/>
          </a:xfrm>
        </p:spPr>
        <p:txBody>
          <a:bodyPr>
            <a:noAutofit/>
          </a:bodyPr>
          <a:lstStyle/>
          <a:p>
            <a:pPr marL="342900" indent="-342900"/>
            <a:r>
              <a:rPr lang="fi-FI" sz="2300" dirty="0">
                <a:solidFill>
                  <a:prstClr val="black"/>
                </a:solidFill>
              </a:rPr>
              <a:t>Linkki </a:t>
            </a:r>
            <a:r>
              <a:rPr lang="fi-FI" sz="2300" dirty="0" smtClean="0">
                <a:solidFill>
                  <a:prstClr val="black"/>
                </a:solidFill>
              </a:rPr>
              <a:t>kestävän kehityksen strategiaan</a:t>
            </a:r>
            <a:r>
              <a:rPr lang="fi-FI" sz="2300" dirty="0">
                <a:solidFill>
                  <a:prstClr val="black"/>
                </a:solidFill>
              </a:rPr>
              <a:t>:</a:t>
            </a:r>
            <a:r>
              <a:rPr lang="fi-FI" sz="2300" dirty="0">
                <a:solidFill>
                  <a:schemeClr val="accent1">
                    <a:lumMod val="50000"/>
                  </a:schemeClr>
                </a:solidFill>
              </a:rPr>
              <a:t> </a:t>
            </a:r>
            <a:r>
              <a:rPr lang="fi-FI" sz="2300" dirty="0">
                <a:solidFill>
                  <a:schemeClr val="accent1">
                    <a:lumMod val="50000"/>
                  </a:schemeClr>
                </a:solidFill>
                <a:hlinkClick r:id="rId2"/>
              </a:rPr>
              <a:t>https://julkaisut.valtioneuvosto.fi/handle/10024/163958</a:t>
            </a:r>
            <a:r>
              <a:rPr lang="fi-FI" sz="2300" dirty="0">
                <a:solidFill>
                  <a:schemeClr val="accent1">
                    <a:lumMod val="50000"/>
                  </a:schemeClr>
                </a:solidFill>
              </a:rPr>
              <a:t> </a:t>
            </a:r>
          </a:p>
          <a:p>
            <a:pPr marL="342900" indent="-342900"/>
            <a:r>
              <a:rPr lang="fi-FI" sz="2300" dirty="0">
                <a:solidFill>
                  <a:prstClr val="black"/>
                </a:solidFill>
              </a:rPr>
              <a:t>Strategia on toimikunnan näkemys siitä, millaisia toimia tarvitaan. </a:t>
            </a:r>
          </a:p>
          <a:p>
            <a:pPr marL="342900" indent="-342900"/>
            <a:r>
              <a:rPr lang="fi-FI" sz="2300" dirty="0">
                <a:solidFill>
                  <a:prstClr val="black"/>
                </a:solidFill>
              </a:rPr>
              <a:t>Toimeenpano ei ole valtiojohtoinen ja keskushallinnosta erillisresursoitu prosessi. Kyseessä on koko yhteiskunnan talkoot, jossa jokaisen tulee löytää oma tapansa osallistua muutosten toteutukseen.  </a:t>
            </a:r>
          </a:p>
          <a:p>
            <a:pPr marL="342900" indent="-342900"/>
            <a:r>
              <a:rPr lang="fi-FI" sz="2300" dirty="0">
                <a:solidFill>
                  <a:prstClr val="black"/>
                </a:solidFill>
              </a:rPr>
              <a:t>Toimikunta tunnistaa ja vauhdittaa tiettyjä toimia kullakin muutosalueella, näiden toimien määrittely tapahtuu kevään ja alkusyksyn aikana.</a:t>
            </a:r>
            <a:endParaRPr lang="fi-FI" sz="2300" dirty="0"/>
          </a:p>
        </p:txBody>
      </p:sp>
      <p:sp>
        <p:nvSpPr>
          <p:cNvPr id="3" name="Otsikko 2"/>
          <p:cNvSpPr>
            <a:spLocks noGrp="1"/>
          </p:cNvSpPr>
          <p:nvPr>
            <p:ph type="title"/>
          </p:nvPr>
        </p:nvSpPr>
        <p:spPr>
          <a:xfrm>
            <a:off x="2523175" y="914032"/>
            <a:ext cx="8517738" cy="1299027"/>
          </a:xfrm>
        </p:spPr>
        <p:txBody>
          <a:bodyPr>
            <a:normAutofit fontScale="90000"/>
          </a:bodyPr>
          <a:lstStyle/>
          <a:p>
            <a:r>
              <a:rPr lang="fi-FI" b="1" dirty="0">
                <a:solidFill>
                  <a:srgbClr val="0070C0"/>
                </a:solidFill>
              </a:rPr>
              <a:t>Strategian toimeenpano – </a:t>
            </a:r>
            <a:br>
              <a:rPr lang="fi-FI" b="1" dirty="0">
                <a:solidFill>
                  <a:srgbClr val="0070C0"/>
                </a:solidFill>
              </a:rPr>
            </a:br>
            <a:r>
              <a:rPr lang="fi-FI" dirty="0">
                <a:solidFill>
                  <a:srgbClr val="0070C0"/>
                </a:solidFill>
              </a:rPr>
              <a:t>meidän kaikkien yhteiset talkoot</a:t>
            </a:r>
            <a:r>
              <a:rPr lang="fi-FI" b="1" dirty="0">
                <a:solidFill>
                  <a:srgbClr val="0070C0"/>
                </a:solidFill>
              </a:rPr>
              <a:t/>
            </a:r>
            <a:br>
              <a:rPr lang="fi-FI" b="1" dirty="0">
                <a:solidFill>
                  <a:srgbClr val="0070C0"/>
                </a:solidFill>
              </a:rPr>
            </a:br>
            <a:endParaRPr lang="fi-FI" dirty="0"/>
          </a:p>
        </p:txBody>
      </p:sp>
      <p:pic>
        <p:nvPicPr>
          <p:cNvPr id="4" name="Kuva 3" descr="Käsiä, jotka kantavat pieniä kasviruukkuja käsissään.&#10;Kuvan päällä otsikko &quot;Kestävän kehityksen viikko&quot; ja alhaalla pienemmällä tekstillä &quot;25.9.-1.10.2023&quot;." title="kestävän kehityksen viikko"/>
          <p:cNvPicPr>
            <a:picLocks noChangeAspect="1"/>
          </p:cNvPicPr>
          <p:nvPr/>
        </p:nvPicPr>
        <p:blipFill>
          <a:blip r:embed="rId3"/>
          <a:stretch>
            <a:fillRect/>
          </a:stretch>
        </p:blipFill>
        <p:spPr>
          <a:xfrm>
            <a:off x="7903630" y="5429337"/>
            <a:ext cx="2111133" cy="1327742"/>
          </a:xfrm>
          <a:prstGeom prst="rect">
            <a:avLst/>
          </a:prstGeom>
        </p:spPr>
      </p:pic>
      <p:pic>
        <p:nvPicPr>
          <p:cNvPr id="5" name="Kuva 4" descr="Käsiä, jotka kantavat pieniä kasviruukkuja käsissään.&#10;Kuvan päällä otsikko &quot;Håll-barhets-veckan&quot; ja alhaalla pienemmällä tekstillä &quot;25.9.-1.10.2023&quot;." title="Kestävän kehityksen viikko"/>
          <p:cNvPicPr>
            <a:picLocks noChangeAspect="1"/>
          </p:cNvPicPr>
          <p:nvPr/>
        </p:nvPicPr>
        <p:blipFill>
          <a:blip r:embed="rId4"/>
          <a:stretch>
            <a:fillRect/>
          </a:stretch>
        </p:blipFill>
        <p:spPr>
          <a:xfrm>
            <a:off x="10139161" y="5429337"/>
            <a:ext cx="1937337" cy="1279842"/>
          </a:xfrm>
          <a:prstGeom prst="rect">
            <a:avLst/>
          </a:prstGeom>
        </p:spPr>
      </p:pic>
      <p:pic>
        <p:nvPicPr>
          <p:cNvPr id="6" name="Kuva 5" descr="Kestävän kehityksen toimikunnan logo. Sininen ympyrä, joissa on kädenjälki, jalanjäli sekä suomen kartta ahvenanmaa mukaan lukien valkoisella." title="Kestävän kehityksen toimikunnan logo"/>
          <p:cNvPicPr>
            <a:picLocks noChangeAspect="1"/>
          </p:cNvPicPr>
          <p:nvPr/>
        </p:nvPicPr>
        <p:blipFill>
          <a:blip r:embed="rId5"/>
          <a:stretch>
            <a:fillRect/>
          </a:stretch>
        </p:blipFill>
        <p:spPr>
          <a:xfrm>
            <a:off x="232181" y="203562"/>
            <a:ext cx="1992611" cy="2009497"/>
          </a:xfrm>
          <a:prstGeom prst="rect">
            <a:avLst/>
          </a:prstGeom>
        </p:spPr>
      </p:pic>
    </p:spTree>
    <p:extLst>
      <p:ext uri="{BB962C8B-B14F-4D97-AF65-F5344CB8AC3E}">
        <p14:creationId xmlns:p14="http://schemas.microsoft.com/office/powerpoint/2010/main" val="2772088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67377" y="2012614"/>
            <a:ext cx="11425187" cy="3755915"/>
          </a:xfrm>
        </p:spPr>
        <p:txBody>
          <a:bodyPr>
            <a:normAutofit fontScale="92500" lnSpcReduction="20000"/>
          </a:bodyPr>
          <a:lstStyle/>
          <a:p>
            <a:pPr lvl="2"/>
            <a:r>
              <a:rPr lang="fi-FI" sz="2600" dirty="0"/>
              <a:t>Järjestelmätason lähestyminen ja siihen liittyvät konkreettiset toimet</a:t>
            </a:r>
          </a:p>
          <a:p>
            <a:pPr lvl="2"/>
            <a:endParaRPr lang="fi-FI" sz="2600" dirty="0"/>
          </a:p>
          <a:p>
            <a:pPr lvl="2"/>
            <a:r>
              <a:rPr lang="fi-FI" sz="2600" dirty="0"/>
              <a:t>Muutosalueiden keskeiset toimet (kevään tilaisuuksien jälkeen tulisi nyt valita keskeiset) ja niiden edistäminen </a:t>
            </a:r>
          </a:p>
          <a:p>
            <a:pPr lvl="2"/>
            <a:endParaRPr lang="fi-FI" sz="2600" dirty="0"/>
          </a:p>
          <a:p>
            <a:pPr lvl="2"/>
            <a:r>
              <a:rPr lang="fi-FI" sz="2600" dirty="0"/>
              <a:t>Oleellista </a:t>
            </a:r>
          </a:p>
          <a:p>
            <a:pPr lvl="3"/>
            <a:r>
              <a:rPr lang="fi-FI" sz="2600" dirty="0" err="1"/>
              <a:t>voimaannuttaa</a:t>
            </a:r>
            <a:r>
              <a:rPr lang="fi-FI" sz="2600" dirty="0"/>
              <a:t> ja aktivoida jäsentahot toimimaan verkostoissaan</a:t>
            </a:r>
          </a:p>
          <a:p>
            <a:pPr lvl="3"/>
            <a:r>
              <a:rPr lang="fi-FI" sz="2600" dirty="0"/>
              <a:t>kytkeä eri muutosalueita toisiinsa </a:t>
            </a:r>
          </a:p>
          <a:p>
            <a:pPr lvl="3"/>
            <a:r>
              <a:rPr lang="fi-FI" sz="2600" dirty="0"/>
              <a:t>rakentaa luottamusta toimikunnan jäsenten ja heidän edustamien tahojen välille</a:t>
            </a:r>
          </a:p>
          <a:p>
            <a:pPr lvl="2"/>
            <a:endParaRPr lang="fi-FI" sz="2600" dirty="0"/>
          </a:p>
          <a:p>
            <a:pPr lvl="2"/>
            <a:r>
              <a:rPr lang="fi-FI" sz="2600" dirty="0"/>
              <a:t>Toimikunnan työvaliokunta tukee pääsihteeristön työtä</a:t>
            </a:r>
          </a:p>
          <a:p>
            <a:pPr lvl="2"/>
            <a:endParaRPr lang="fi-FI" dirty="0"/>
          </a:p>
        </p:txBody>
      </p:sp>
      <p:sp>
        <p:nvSpPr>
          <p:cNvPr id="3" name="Otsikko 2"/>
          <p:cNvSpPr>
            <a:spLocks noGrp="1"/>
          </p:cNvSpPr>
          <p:nvPr>
            <p:ph type="title"/>
          </p:nvPr>
        </p:nvSpPr>
        <p:spPr>
          <a:xfrm>
            <a:off x="2367815" y="713587"/>
            <a:ext cx="7691321" cy="1299027"/>
          </a:xfrm>
        </p:spPr>
        <p:txBody>
          <a:bodyPr/>
          <a:lstStyle/>
          <a:p>
            <a:r>
              <a:rPr lang="fi-FI" b="1" dirty="0">
                <a:solidFill>
                  <a:srgbClr val="0070C0"/>
                </a:solidFill>
              </a:rPr>
              <a:t>Strategian jalkauttaminen</a:t>
            </a:r>
            <a:r>
              <a:rPr lang="fi-FI" b="1" dirty="0"/>
              <a:t/>
            </a:r>
            <a:br>
              <a:rPr lang="fi-FI" b="1" dirty="0"/>
            </a:br>
            <a:endParaRPr lang="fi-FI" b="1" dirty="0"/>
          </a:p>
        </p:txBody>
      </p:sp>
      <p:sp>
        <p:nvSpPr>
          <p:cNvPr id="4" name="Päivämäärän paikkamerkki 3"/>
          <p:cNvSpPr>
            <a:spLocks noGrp="1"/>
          </p:cNvSpPr>
          <p:nvPr>
            <p:ph type="dt" sz="half" idx="2"/>
          </p:nvPr>
        </p:nvSpPr>
        <p:spPr/>
        <p:txBody>
          <a:bodyPr/>
          <a:lstStyle/>
          <a:p>
            <a:fld id="{9504BABE-377C-4042-9CE4-D8BB0ACFBA08}" type="datetime1">
              <a:rPr lang="fi-FI" smtClean="0"/>
              <a:pPr/>
              <a:t>28.11.2022</a:t>
            </a:fld>
            <a:endParaRPr lang="fi-FI" dirty="0"/>
          </a:p>
        </p:txBody>
      </p:sp>
      <p:sp>
        <p:nvSpPr>
          <p:cNvPr id="5" name="Dian numeron paikkamerkki 4"/>
          <p:cNvSpPr>
            <a:spLocks noGrp="1"/>
          </p:cNvSpPr>
          <p:nvPr>
            <p:ph type="sldNum" sz="quarter" idx="12"/>
          </p:nvPr>
        </p:nvSpPr>
        <p:spPr/>
        <p:txBody>
          <a:bodyPr/>
          <a:lstStyle/>
          <a:p>
            <a:fld id="{1EA1DD0D-7089-48C5-B116-A19F892CF1D9}" type="slidenum">
              <a:rPr lang="fi-FI" smtClean="0"/>
              <a:pPr/>
              <a:t>37</a:t>
            </a:fld>
            <a:r>
              <a:rPr lang="fi-FI"/>
              <a:t>  </a:t>
            </a:r>
            <a:r>
              <a:rPr lang="fi-FI" b="0">
                <a:solidFill>
                  <a:schemeClr val="bg1">
                    <a:lumMod val="65000"/>
                  </a:schemeClr>
                </a:solidFill>
              </a:rPr>
              <a:t>|</a:t>
            </a:r>
            <a:endParaRPr lang="fi-FI" sz="800" b="0" dirty="0">
              <a:solidFill>
                <a:schemeClr val="bg1">
                  <a:lumMod val="65000"/>
                </a:schemeClr>
              </a:solidFill>
            </a:endParaRPr>
          </a:p>
        </p:txBody>
      </p:sp>
      <p:pic>
        <p:nvPicPr>
          <p:cNvPr id="6" name="Kuva 5" descr="Kestävän kehityksen toimikunnan logo. Sininen ympyrä, joissa on kädenjälki, jalanjäli sekä suomen kartta ahvenanmaa mukaan lukien valkoisella." title="Kestävän kehityksen toimikunnan logo."/>
          <p:cNvPicPr>
            <a:picLocks noChangeAspect="1"/>
          </p:cNvPicPr>
          <p:nvPr/>
        </p:nvPicPr>
        <p:blipFill>
          <a:blip r:embed="rId2"/>
          <a:stretch>
            <a:fillRect/>
          </a:stretch>
        </p:blipFill>
        <p:spPr>
          <a:xfrm>
            <a:off x="346509" y="66482"/>
            <a:ext cx="1771049" cy="1786058"/>
          </a:xfrm>
          <a:prstGeom prst="rect">
            <a:avLst/>
          </a:prstGeom>
        </p:spPr>
      </p:pic>
    </p:spTree>
    <p:extLst>
      <p:ext uri="{BB962C8B-B14F-4D97-AF65-F5344CB8AC3E}">
        <p14:creationId xmlns:p14="http://schemas.microsoft.com/office/powerpoint/2010/main" val="488746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ssa kaksi poikaa rantakallioilla. Toisella käsi lammikossa ja toinen tuijottaa toisen pojan kättä." title="Kaksi poikaa rannalla"/>
          <p:cNvPicPr>
            <a:picLocks noChangeAspect="1"/>
          </p:cNvPicPr>
          <p:nvPr/>
        </p:nvPicPr>
        <p:blipFill rotWithShape="1">
          <a:blip r:embed="rId2" cstate="print">
            <a:extLst>
              <a:ext uri="{28A0092B-C50C-407E-A947-70E740481C1C}">
                <a14:useLocalDpi xmlns:a14="http://schemas.microsoft.com/office/drawing/2010/main" val="0"/>
              </a:ext>
            </a:extLst>
          </a:blip>
          <a:srcRect t="8902" b="-8902"/>
          <a:stretch/>
        </p:blipFill>
        <p:spPr>
          <a:xfrm>
            <a:off x="3176338" y="899479"/>
            <a:ext cx="7392202" cy="5544153"/>
          </a:xfrm>
          <a:prstGeom prst="rect">
            <a:avLst/>
          </a:prstGeom>
        </p:spPr>
      </p:pic>
      <p:sp>
        <p:nvSpPr>
          <p:cNvPr id="4" name="Tekstiruutu 3"/>
          <p:cNvSpPr txBox="1"/>
          <p:nvPr/>
        </p:nvSpPr>
        <p:spPr>
          <a:xfrm>
            <a:off x="8730114" y="6074300"/>
            <a:ext cx="1961114" cy="369332"/>
          </a:xfrm>
          <a:prstGeom prst="rect">
            <a:avLst/>
          </a:prstGeom>
          <a:noFill/>
        </p:spPr>
        <p:txBody>
          <a:bodyPr wrap="none" rtlCol="0">
            <a:spAutoFit/>
          </a:bodyPr>
          <a:lstStyle/>
          <a:p>
            <a:r>
              <a:rPr lang="fi-FI" dirty="0"/>
              <a:t>Kuva: Eeva Furman</a:t>
            </a:r>
          </a:p>
        </p:txBody>
      </p:sp>
      <p:sp>
        <p:nvSpPr>
          <p:cNvPr id="5" name="Otsikko 4"/>
          <p:cNvSpPr>
            <a:spLocks noGrp="1"/>
          </p:cNvSpPr>
          <p:nvPr>
            <p:ph type="title"/>
          </p:nvPr>
        </p:nvSpPr>
        <p:spPr>
          <a:xfrm>
            <a:off x="742666" y="0"/>
            <a:ext cx="10515600" cy="1325563"/>
          </a:xfrm>
        </p:spPr>
        <p:txBody>
          <a:bodyPr/>
          <a:lstStyle/>
          <a:p>
            <a:r>
              <a:rPr lang="fi-FI" b="1" dirty="0" smtClean="0">
                <a:solidFill>
                  <a:srgbClr val="0070C0"/>
                </a:solidFill>
                <a:latin typeface="Arial" panose="020B0604020202020204" pitchFamily="34" charset="0"/>
                <a:cs typeface="Arial" panose="020B0604020202020204" pitchFamily="34" charset="0"/>
              </a:rPr>
              <a:t>Kiitos!</a:t>
            </a:r>
            <a:endParaRPr lang="fi-FI"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369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YK:n kestävän kehityksen tavoitteista. 17 neliötä, joissa lueteltuna tavoitteet ja kaikista havainnollista kuva. Tavoitteet ovat: &#10;Ei köyhyyttä, Ei nälkää, Terveyttä ja hyvinvointia,Hyvä koulutus,&#10;Sukupuolten tasa-arvo, Puhdas vesi ja sanitaatio, Edullista ja puhdasta energiaa, Ihmisarvoista työtä ja talouskasvua, Kestävää teollisuutta, innovaatioita ja infrastruktuureja, Eriarvoisuuden vähentäminen, Kestävät kaupungit ja yhteisöt, Vastuullista kuluttamista, Ilmastotekoja, Vedenalainen elämä, Maanpäällinen elämä ja Rauhaa ja oikeudenmukaisuutta&#10;" title="Kestävän kehityksen tavoiteet"/>
          <p:cNvPicPr/>
          <p:nvPr/>
        </p:nvPicPr>
        <p:blipFill>
          <a:blip r:embed="rId2" cstate="print">
            <a:extLst>
              <a:ext uri="{28A0092B-C50C-407E-A947-70E740481C1C}">
                <a14:useLocalDpi xmlns:a14="http://schemas.microsoft.com/office/drawing/2010/main" val="0"/>
              </a:ext>
            </a:extLst>
          </a:blip>
          <a:stretch>
            <a:fillRect/>
          </a:stretch>
        </p:blipFill>
        <p:spPr>
          <a:xfrm>
            <a:off x="1355500" y="1361367"/>
            <a:ext cx="9204132" cy="5152062"/>
          </a:xfrm>
          <a:prstGeom prst="rect">
            <a:avLst/>
          </a:prstGeom>
        </p:spPr>
      </p:pic>
      <p:sp>
        <p:nvSpPr>
          <p:cNvPr id="3" name="Otsikko 2"/>
          <p:cNvSpPr>
            <a:spLocks noGrp="1"/>
          </p:cNvSpPr>
          <p:nvPr>
            <p:ph type="title"/>
          </p:nvPr>
        </p:nvSpPr>
        <p:spPr>
          <a:xfrm>
            <a:off x="699766" y="160409"/>
            <a:ext cx="10515600" cy="996242"/>
          </a:xfrm>
        </p:spPr>
        <p:txBody>
          <a:bodyPr/>
          <a:lstStyle/>
          <a:p>
            <a:pPr algn="ctr"/>
            <a:r>
              <a:rPr lang="fi-FI" dirty="0" smtClean="0"/>
              <a:t>Kestävän kehityksen tavoitteet</a:t>
            </a:r>
            <a:endParaRPr lang="fi-FI" dirty="0"/>
          </a:p>
        </p:txBody>
      </p:sp>
    </p:spTree>
    <p:extLst>
      <p:ext uri="{BB962C8B-B14F-4D97-AF65-F5344CB8AC3E}">
        <p14:creationId xmlns:p14="http://schemas.microsoft.com/office/powerpoint/2010/main" val="4148444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23"/>
          <p:cNvSpPr txBox="1"/>
          <p:nvPr/>
        </p:nvSpPr>
        <p:spPr>
          <a:xfrm>
            <a:off x="1536700" y="6363361"/>
            <a:ext cx="3208500" cy="400079"/>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GB" sz="1400" b="1">
                <a:solidFill>
                  <a:srgbClr val="000000"/>
                </a:solidFill>
                <a:latin typeface="Arial"/>
                <a:ea typeface="Arial"/>
                <a:cs typeface="Arial"/>
                <a:sym typeface="Arial"/>
              </a:rPr>
              <a:t>Kuva: Jari Lyytimäki, SYKE/ORSI</a:t>
            </a:r>
            <a:endParaRPr sz="1400" b="1">
              <a:solidFill>
                <a:srgbClr val="000000"/>
              </a:solidFill>
              <a:latin typeface="Arial"/>
              <a:ea typeface="Arial"/>
              <a:cs typeface="Arial"/>
              <a:sym typeface="Arial"/>
            </a:endParaRPr>
          </a:p>
        </p:txBody>
      </p:sp>
      <p:pic>
        <p:nvPicPr>
          <p:cNvPr id="134" name="Google Shape;134;p23" descr="Onnellisuus indeksi taulukko. Otsikkona &quot;Osuimmeko jo kestävän onnellisuuden ylämummoon?&quot;&#10;Pystysarakkeella onnellisuus, vaakasarakkeella SDG Index.&#10;Taulukossa pisteitä merkkaamaan eri maita. Oikeassa ylänurkassa pisteet Suomelle, Tanskalle ja Ruotsille" title="SDG Index ja Onnellisuus"/>
          <p:cNvPicPr preferRelativeResize="0"/>
          <p:nvPr/>
        </p:nvPicPr>
        <p:blipFill rotWithShape="1">
          <a:blip r:embed="rId3">
            <a:alphaModFix/>
          </a:blip>
          <a:srcRect/>
          <a:stretch/>
        </p:blipFill>
        <p:spPr>
          <a:xfrm>
            <a:off x="1536700" y="961405"/>
            <a:ext cx="9013962" cy="5214179"/>
          </a:xfrm>
          <a:prstGeom prst="rect">
            <a:avLst/>
          </a:prstGeom>
          <a:noFill/>
          <a:ln>
            <a:noFill/>
          </a:ln>
        </p:spPr>
      </p:pic>
      <p:sp>
        <p:nvSpPr>
          <p:cNvPr id="2" name="Otsikko 1"/>
          <p:cNvSpPr>
            <a:spLocks noGrp="1"/>
          </p:cNvSpPr>
          <p:nvPr>
            <p:ph type="ctrTitle"/>
          </p:nvPr>
        </p:nvSpPr>
        <p:spPr>
          <a:xfrm>
            <a:off x="1809655" y="154706"/>
            <a:ext cx="9856000" cy="475207"/>
          </a:xfrm>
        </p:spPr>
        <p:txBody>
          <a:bodyPr/>
          <a:lstStyle/>
          <a:p>
            <a:r>
              <a:rPr lang="fi-FI" sz="3600" b="0" dirty="0" err="1" smtClean="0">
                <a:latin typeface="+mn-lt"/>
              </a:rPr>
              <a:t>Happines</a:t>
            </a:r>
            <a:r>
              <a:rPr lang="fi-FI" sz="3600" b="0" dirty="0" smtClean="0">
                <a:latin typeface="+mn-lt"/>
              </a:rPr>
              <a:t> Index &amp; SDG Index</a:t>
            </a:r>
            <a:endParaRPr lang="fi-FI" sz="3600" b="0" dirty="0">
              <a:latin typeface="+mn-lt"/>
            </a:endParaRPr>
          </a:p>
        </p:txBody>
      </p:sp>
    </p:spTree>
    <p:extLst>
      <p:ext uri="{BB962C8B-B14F-4D97-AF65-F5344CB8AC3E}">
        <p14:creationId xmlns:p14="http://schemas.microsoft.com/office/powerpoint/2010/main" val="190001229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23"/>
          <p:cNvSpPr txBox="1"/>
          <p:nvPr/>
        </p:nvSpPr>
        <p:spPr>
          <a:xfrm>
            <a:off x="1536700" y="6363361"/>
            <a:ext cx="3208500" cy="400079"/>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GB" sz="1400" b="1">
                <a:solidFill>
                  <a:srgbClr val="000000"/>
                </a:solidFill>
                <a:latin typeface="Arial"/>
                <a:ea typeface="Arial"/>
                <a:cs typeface="Arial"/>
                <a:sym typeface="Arial"/>
              </a:rPr>
              <a:t>Kuva: Jari Lyytimäki, SYKE/ORSI</a:t>
            </a:r>
            <a:endParaRPr sz="1400" b="1">
              <a:solidFill>
                <a:srgbClr val="000000"/>
              </a:solidFill>
              <a:latin typeface="Arial"/>
              <a:ea typeface="Arial"/>
              <a:cs typeface="Arial"/>
              <a:sym typeface="Arial"/>
            </a:endParaRPr>
          </a:p>
        </p:txBody>
      </p:sp>
      <p:sp>
        <p:nvSpPr>
          <p:cNvPr id="2" name="Otsikko 1"/>
          <p:cNvSpPr>
            <a:spLocks noGrp="1"/>
          </p:cNvSpPr>
          <p:nvPr>
            <p:ph type="ctrTitle"/>
          </p:nvPr>
        </p:nvSpPr>
        <p:spPr>
          <a:xfrm>
            <a:off x="1536700" y="209297"/>
            <a:ext cx="9856000" cy="475207"/>
          </a:xfrm>
        </p:spPr>
        <p:txBody>
          <a:bodyPr/>
          <a:lstStyle/>
          <a:p>
            <a:r>
              <a:rPr lang="fi-FI" sz="3600" b="0" dirty="0" err="1" smtClean="0">
                <a:latin typeface="+mn-lt"/>
              </a:rPr>
              <a:t>Happines</a:t>
            </a:r>
            <a:r>
              <a:rPr lang="fi-FI" sz="3600" b="0" dirty="0" smtClean="0">
                <a:latin typeface="+mn-lt"/>
              </a:rPr>
              <a:t> Index &amp; Ekologinen jalanjälki</a:t>
            </a:r>
            <a:endParaRPr lang="fi-FI" sz="3600" b="0" dirty="0">
              <a:latin typeface="+mn-lt"/>
            </a:endParaRPr>
          </a:p>
        </p:txBody>
      </p:sp>
      <p:pic>
        <p:nvPicPr>
          <p:cNvPr id="5" name="Google Shape;141;p24" descr="Ekologinen jalanjälki  indeksi taulukko. Otsikkona &quot;Vai puuttuuko meiltä vieläkin uskallusta ekologiseen ilmaveiviin?&quot;&#10;Pystysarakkeella onnellisuus, vaakasarakkeella SDG Index.&#10;Taulukossa pisteitä merkkaamaan eri maita. Keskellä ylhäällä piste Suomelle. Tavoite olisi kuitenkin olla vasemmassa ylänurkasssa, jossa ei tällä hetkellä ole yhtäkään pistettä."/>
          <p:cNvPicPr preferRelativeResize="0"/>
          <p:nvPr/>
        </p:nvPicPr>
        <p:blipFill rotWithShape="1">
          <a:blip r:embed="rId3">
            <a:alphaModFix/>
          </a:blip>
          <a:srcRect/>
          <a:stretch/>
        </p:blipFill>
        <p:spPr>
          <a:xfrm>
            <a:off x="1296538" y="1241946"/>
            <a:ext cx="9335354" cy="4758625"/>
          </a:xfrm>
          <a:prstGeom prst="rect">
            <a:avLst/>
          </a:prstGeom>
          <a:noFill/>
          <a:ln>
            <a:noFill/>
          </a:ln>
        </p:spPr>
      </p:pic>
    </p:spTree>
    <p:extLst>
      <p:ext uri="{BB962C8B-B14F-4D97-AF65-F5344CB8AC3E}">
        <p14:creationId xmlns:p14="http://schemas.microsoft.com/office/powerpoint/2010/main" val="161980110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23"/>
          <p:cNvSpPr txBox="1"/>
          <p:nvPr/>
        </p:nvSpPr>
        <p:spPr>
          <a:xfrm>
            <a:off x="1536700" y="6363361"/>
            <a:ext cx="3208500" cy="400079"/>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GB" sz="1400" b="1">
                <a:solidFill>
                  <a:srgbClr val="000000"/>
                </a:solidFill>
                <a:latin typeface="Arial"/>
                <a:ea typeface="Arial"/>
                <a:cs typeface="Arial"/>
                <a:sym typeface="Arial"/>
              </a:rPr>
              <a:t>Kuva: Jari Lyytimäki, SYKE/ORSI</a:t>
            </a:r>
            <a:endParaRPr sz="1400" b="1">
              <a:solidFill>
                <a:srgbClr val="000000"/>
              </a:solidFill>
              <a:latin typeface="Arial"/>
              <a:ea typeface="Arial"/>
              <a:cs typeface="Arial"/>
              <a:sym typeface="Arial"/>
            </a:endParaRPr>
          </a:p>
        </p:txBody>
      </p:sp>
      <p:sp>
        <p:nvSpPr>
          <p:cNvPr id="2" name="Otsikko 1"/>
          <p:cNvSpPr>
            <a:spLocks noGrp="1"/>
          </p:cNvSpPr>
          <p:nvPr>
            <p:ph type="ctrTitle"/>
          </p:nvPr>
        </p:nvSpPr>
        <p:spPr>
          <a:xfrm>
            <a:off x="1296538" y="347741"/>
            <a:ext cx="9856000" cy="475207"/>
          </a:xfrm>
        </p:spPr>
        <p:txBody>
          <a:bodyPr/>
          <a:lstStyle/>
          <a:p>
            <a:pPr algn="ctr"/>
            <a:r>
              <a:rPr lang="fi-FI" sz="2800" b="0" dirty="0"/>
              <a:t>Yksikään maa ei ole onnistunut saavuttamaan korkeaa hyvinvointia kestävällä tavalla</a:t>
            </a:r>
          </a:p>
        </p:txBody>
      </p:sp>
      <p:pic>
        <p:nvPicPr>
          <p:cNvPr id="6" name="Picture 2" descr="Taulukko. Pystyrivillä &quot;Planetary boundaries overstepped&quot; ja vaakarivillä &quot;Social tragets achieved&quot;. Eco-welfare saavuttaminen vaatisi oikeassa alanurkassa olemista.&#10;Intia vasemmassa alareunassa, USA, Suomi, Ruotsi, Tanska, Alankomaat, Saksa, Norja, Japani oikeassa ylänurkassa.">
            <a:extLst>
              <a:ext uri="{FF2B5EF4-FFF2-40B4-BE49-F238E27FC236}">
                <a16:creationId xmlns:a16="http://schemas.microsoft.com/office/drawing/2014/main" id="{4BB7572C-BAB5-464B-94AC-A4D049872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126" y="1131086"/>
            <a:ext cx="8712888" cy="508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19798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harmaa talo, joka jakautuu lattiaan, kattoon ja neljään eri osaan keskellä. Lattialla on luonnonjärjestelmät, ylhäällä hyvinvointi ja mahdollisuudet. Keskellä talousjärjestelmä, ruokajärjestelmä, energia-järjestelmä ja kaupunkijärjestelmä. Näiden neljän välillä on nuoli," title="Kestävyysmurroksen talo">
            <a:extLst>
              <a:ext uri="{FF2B5EF4-FFF2-40B4-BE49-F238E27FC236}">
                <a16:creationId xmlns:a16="http://schemas.microsoft.com/office/drawing/2014/main" id="{0D28307B-F961-4536-B2C1-3CDCB0C0A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8189" y="2034990"/>
            <a:ext cx="6447748" cy="4335928"/>
          </a:xfrm>
          <a:prstGeom prst="rect">
            <a:avLst/>
          </a:prstGeom>
        </p:spPr>
      </p:pic>
      <p:sp>
        <p:nvSpPr>
          <p:cNvPr id="2" name="Otsikko 1"/>
          <p:cNvSpPr>
            <a:spLocks noGrp="1"/>
          </p:cNvSpPr>
          <p:nvPr>
            <p:ph type="title"/>
          </p:nvPr>
        </p:nvSpPr>
        <p:spPr>
          <a:xfrm>
            <a:off x="838200" y="451753"/>
            <a:ext cx="10515600" cy="1325563"/>
          </a:xfrm>
        </p:spPr>
        <p:txBody>
          <a:bodyPr>
            <a:normAutofit fontScale="90000"/>
          </a:bodyPr>
          <a:lstStyle/>
          <a:p>
            <a:pPr algn="ctr"/>
            <a:r>
              <a:rPr lang="fi-FI" dirty="0">
                <a:solidFill>
                  <a:prstClr val="black"/>
                </a:solidFill>
              </a:rPr>
              <a:t>Tarvitaan laajaa yhteiskunnallista järjestelmätason radikaalia muutosta eli kestävyysmurrosta </a:t>
            </a:r>
            <a:r>
              <a:rPr lang="fi-FI" dirty="0"/>
              <a:t/>
            </a:r>
            <a:br>
              <a:rPr lang="fi-FI" dirty="0"/>
            </a:br>
            <a:endParaRPr lang="fi-FI" b="1" dirty="0"/>
          </a:p>
        </p:txBody>
      </p:sp>
      <p:sp>
        <p:nvSpPr>
          <p:cNvPr id="3" name="Tekstiruutu 2"/>
          <p:cNvSpPr txBox="1"/>
          <p:nvPr/>
        </p:nvSpPr>
        <p:spPr>
          <a:xfrm>
            <a:off x="8805937" y="6370918"/>
            <a:ext cx="3054234" cy="369332"/>
          </a:xfrm>
          <a:prstGeom prst="rect">
            <a:avLst/>
          </a:prstGeom>
          <a:noFill/>
        </p:spPr>
        <p:txBody>
          <a:bodyPr wrap="none" rtlCol="0">
            <a:spAutoFit/>
          </a:bodyPr>
          <a:lstStyle/>
          <a:p>
            <a:r>
              <a:rPr lang="fi-FI" dirty="0"/>
              <a:t>Kuva: SYKE &amp; Kestävyyspaneeli</a:t>
            </a:r>
          </a:p>
        </p:txBody>
      </p:sp>
    </p:spTree>
    <p:extLst>
      <p:ext uri="{BB962C8B-B14F-4D97-AF65-F5344CB8AC3E}">
        <p14:creationId xmlns:p14="http://schemas.microsoft.com/office/powerpoint/2010/main" val="992646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ctr"/>
            <a:r>
              <a:rPr lang="fi-FI" b="1" dirty="0">
                <a:solidFill>
                  <a:srgbClr val="0070C0"/>
                </a:solidFill>
                <a:latin typeface="+mn-lt"/>
              </a:rPr>
              <a:t>Kaikessa on kyse murroksesta!</a:t>
            </a:r>
            <a:r>
              <a:rPr lang="fi-FI" dirty="0">
                <a:solidFill>
                  <a:srgbClr val="0070C0"/>
                </a:solidFill>
                <a:latin typeface="+mn-lt"/>
              </a:rPr>
              <a:t/>
            </a:r>
            <a:br>
              <a:rPr lang="fi-FI" dirty="0">
                <a:solidFill>
                  <a:srgbClr val="0070C0"/>
                </a:solidFill>
                <a:latin typeface="+mn-lt"/>
              </a:rPr>
            </a:br>
            <a:r>
              <a:rPr lang="fi-FI" sz="4000" dirty="0">
                <a:solidFill>
                  <a:srgbClr val="0070C0"/>
                </a:solidFill>
                <a:latin typeface="+mn-lt"/>
              </a:rPr>
              <a:t>Kulttuurinen murros on osa kestävyysmurrosta – ja vastuullisuuskin edellyttää sitä </a:t>
            </a:r>
            <a:endParaRPr lang="fi-FI" dirty="0">
              <a:solidFill>
                <a:srgbClr val="0070C0"/>
              </a:solidFill>
              <a:latin typeface="+mn-lt"/>
            </a:endParaRPr>
          </a:p>
        </p:txBody>
      </p:sp>
      <p:sp>
        <p:nvSpPr>
          <p:cNvPr id="3" name="Sisällön paikkamerkki 2"/>
          <p:cNvSpPr>
            <a:spLocks noGrp="1"/>
          </p:cNvSpPr>
          <p:nvPr>
            <p:ph idx="1"/>
          </p:nvPr>
        </p:nvSpPr>
        <p:spPr>
          <a:xfrm>
            <a:off x="838200" y="2550695"/>
            <a:ext cx="10515600" cy="3626268"/>
          </a:xfrm>
        </p:spPr>
        <p:txBody>
          <a:bodyPr>
            <a:normAutofit lnSpcReduction="10000"/>
          </a:bodyPr>
          <a:lstStyle/>
          <a:p>
            <a:r>
              <a:rPr lang="en-GB" dirty="0" err="1"/>
              <a:t>Kulttuurinen</a:t>
            </a:r>
            <a:r>
              <a:rPr lang="en-GB" dirty="0"/>
              <a:t> </a:t>
            </a:r>
            <a:r>
              <a:rPr lang="en-GB" dirty="0" err="1"/>
              <a:t>rohkeus</a:t>
            </a:r>
            <a:r>
              <a:rPr lang="en-GB" dirty="0"/>
              <a:t> </a:t>
            </a:r>
            <a:r>
              <a:rPr lang="en-GB" dirty="0" err="1"/>
              <a:t>perustuu</a:t>
            </a:r>
            <a:r>
              <a:rPr lang="en-GB" dirty="0"/>
              <a:t> </a:t>
            </a:r>
            <a:r>
              <a:rPr lang="en-GB" dirty="0" err="1"/>
              <a:t>järjestelmätason</a:t>
            </a:r>
            <a:r>
              <a:rPr lang="en-GB" dirty="0"/>
              <a:t> </a:t>
            </a:r>
            <a:r>
              <a:rPr lang="en-GB" dirty="0" err="1"/>
              <a:t>muutokseen</a:t>
            </a:r>
            <a:r>
              <a:rPr lang="en-GB" dirty="0"/>
              <a:t>  - </a:t>
            </a:r>
            <a:r>
              <a:rPr lang="en-GB" dirty="0" err="1"/>
              <a:t>miten</a:t>
            </a:r>
            <a:r>
              <a:rPr lang="en-GB" dirty="0"/>
              <a:t> </a:t>
            </a:r>
            <a:r>
              <a:rPr lang="en-GB" dirty="0" err="1"/>
              <a:t>toimimme</a:t>
            </a:r>
            <a:r>
              <a:rPr lang="en-GB" dirty="0"/>
              <a:t> </a:t>
            </a:r>
            <a:r>
              <a:rPr lang="en-GB" dirty="0" err="1"/>
              <a:t>yhdessä</a:t>
            </a:r>
            <a:r>
              <a:rPr lang="en-GB" dirty="0"/>
              <a:t>, </a:t>
            </a:r>
            <a:r>
              <a:rPr lang="en-GB" dirty="0" err="1"/>
              <a:t>miten</a:t>
            </a:r>
            <a:r>
              <a:rPr lang="en-GB" dirty="0"/>
              <a:t> </a:t>
            </a:r>
            <a:r>
              <a:rPr lang="en-GB" dirty="0" err="1"/>
              <a:t>syömme</a:t>
            </a:r>
            <a:r>
              <a:rPr lang="en-GB" dirty="0"/>
              <a:t>, </a:t>
            </a:r>
            <a:r>
              <a:rPr lang="en-GB" dirty="0" err="1"/>
              <a:t>liikumme</a:t>
            </a:r>
            <a:r>
              <a:rPr lang="en-GB" dirty="0"/>
              <a:t>, </a:t>
            </a:r>
            <a:r>
              <a:rPr lang="en-GB" dirty="0" err="1"/>
              <a:t>asumme</a:t>
            </a:r>
            <a:r>
              <a:rPr lang="en-GB" dirty="0"/>
              <a:t>, </a:t>
            </a:r>
            <a:r>
              <a:rPr lang="en-GB" dirty="0" err="1"/>
              <a:t>opimme</a:t>
            </a:r>
            <a:r>
              <a:rPr lang="en-GB" dirty="0"/>
              <a:t>, </a:t>
            </a:r>
            <a:r>
              <a:rPr lang="en-GB" dirty="0" err="1"/>
              <a:t>tuemme</a:t>
            </a:r>
            <a:r>
              <a:rPr lang="en-GB" dirty="0"/>
              <a:t>, </a:t>
            </a:r>
            <a:r>
              <a:rPr lang="en-GB" dirty="0" err="1"/>
              <a:t>keskustelemme</a:t>
            </a:r>
            <a:r>
              <a:rPr lang="en-GB" dirty="0"/>
              <a:t>, </a:t>
            </a:r>
            <a:r>
              <a:rPr lang="en-GB" dirty="0" err="1"/>
              <a:t>kunnioitamme</a:t>
            </a:r>
            <a:r>
              <a:rPr lang="en-GB" dirty="0"/>
              <a:t> </a:t>
            </a:r>
            <a:r>
              <a:rPr lang="en-GB" dirty="0" err="1"/>
              <a:t>jne</a:t>
            </a:r>
            <a:r>
              <a:rPr lang="en-GB" dirty="0"/>
              <a:t>.</a:t>
            </a:r>
          </a:p>
          <a:p>
            <a:endParaRPr lang="en-GB" dirty="0"/>
          </a:p>
          <a:p>
            <a:r>
              <a:rPr lang="en-GB" dirty="0" err="1"/>
              <a:t>Ihmisen</a:t>
            </a:r>
            <a:r>
              <a:rPr lang="en-GB" dirty="0"/>
              <a:t> </a:t>
            </a:r>
            <a:r>
              <a:rPr lang="en-GB" dirty="0" err="1"/>
              <a:t>luontosuhteen</a:t>
            </a:r>
            <a:r>
              <a:rPr lang="en-GB" dirty="0"/>
              <a:t> </a:t>
            </a:r>
            <a:r>
              <a:rPr lang="en-GB" dirty="0" err="1"/>
              <a:t>uudelleenmäärittäminen</a:t>
            </a:r>
            <a:endParaRPr lang="en-GB" dirty="0"/>
          </a:p>
          <a:p>
            <a:endParaRPr lang="en-GB" dirty="0"/>
          </a:p>
          <a:p>
            <a:r>
              <a:rPr lang="en-GB" i="1" dirty="0" err="1"/>
              <a:t>Mitä</a:t>
            </a:r>
            <a:r>
              <a:rPr lang="en-GB" i="1" dirty="0"/>
              <a:t> </a:t>
            </a:r>
            <a:r>
              <a:rPr lang="en-GB" i="1" dirty="0" err="1"/>
              <a:t>kulttuuriset</a:t>
            </a:r>
            <a:r>
              <a:rPr lang="en-GB" i="1" dirty="0"/>
              <a:t> </a:t>
            </a:r>
            <a:r>
              <a:rPr lang="en-GB" i="1" dirty="0" err="1"/>
              <a:t>muutokset</a:t>
            </a:r>
            <a:r>
              <a:rPr lang="en-GB" i="1" dirty="0"/>
              <a:t> </a:t>
            </a:r>
            <a:r>
              <a:rPr lang="en-GB" i="1" dirty="0" err="1"/>
              <a:t>ovat</a:t>
            </a:r>
            <a:r>
              <a:rPr lang="en-GB" i="1" dirty="0"/>
              <a:t>? </a:t>
            </a:r>
            <a:r>
              <a:rPr lang="en-GB" i="1" dirty="0" err="1"/>
              <a:t>Kuinka</a:t>
            </a:r>
            <a:r>
              <a:rPr lang="en-GB" i="1" dirty="0"/>
              <a:t> </a:t>
            </a:r>
            <a:r>
              <a:rPr lang="en-GB" i="1" dirty="0" err="1"/>
              <a:t>tukea</a:t>
            </a:r>
            <a:r>
              <a:rPr lang="en-GB" i="1" dirty="0"/>
              <a:t> </a:t>
            </a:r>
            <a:r>
              <a:rPr lang="en-GB" i="1" dirty="0" err="1"/>
              <a:t>kulttuurista</a:t>
            </a:r>
            <a:r>
              <a:rPr lang="en-GB" i="1" dirty="0"/>
              <a:t> </a:t>
            </a:r>
            <a:r>
              <a:rPr lang="en-GB" i="1" dirty="0" err="1"/>
              <a:t>muutosta</a:t>
            </a:r>
            <a:r>
              <a:rPr lang="en-GB" i="1" dirty="0"/>
              <a:t> </a:t>
            </a:r>
            <a:r>
              <a:rPr lang="en-GB" i="1" dirty="0" err="1"/>
              <a:t>niin</a:t>
            </a:r>
            <a:r>
              <a:rPr lang="en-GB" i="1" dirty="0"/>
              <a:t>, </a:t>
            </a:r>
            <a:r>
              <a:rPr lang="en-GB" i="1" dirty="0" err="1"/>
              <a:t>että</a:t>
            </a:r>
            <a:r>
              <a:rPr lang="en-GB" i="1" dirty="0"/>
              <a:t> se </a:t>
            </a:r>
            <a:r>
              <a:rPr lang="en-GB" i="1" dirty="0" err="1"/>
              <a:t>muovautuu</a:t>
            </a:r>
            <a:r>
              <a:rPr lang="en-GB" i="1" dirty="0"/>
              <a:t> </a:t>
            </a:r>
            <a:r>
              <a:rPr lang="en-GB" i="1" dirty="0" err="1"/>
              <a:t>kestävää</a:t>
            </a:r>
            <a:r>
              <a:rPr lang="en-GB" i="1" dirty="0"/>
              <a:t> </a:t>
            </a:r>
            <a:r>
              <a:rPr lang="en-GB" i="1" dirty="0" err="1"/>
              <a:t>kehitystä</a:t>
            </a:r>
            <a:r>
              <a:rPr lang="en-GB" i="1" dirty="0"/>
              <a:t> </a:t>
            </a:r>
            <a:r>
              <a:rPr lang="en-GB" i="1" dirty="0" err="1"/>
              <a:t>tukevaksi</a:t>
            </a:r>
            <a:r>
              <a:rPr lang="en-GB" i="1" dirty="0"/>
              <a:t>?</a:t>
            </a:r>
          </a:p>
        </p:txBody>
      </p:sp>
      <p:sp>
        <p:nvSpPr>
          <p:cNvPr id="4" name="Tekstiruutu 3"/>
          <p:cNvSpPr txBox="1"/>
          <p:nvPr/>
        </p:nvSpPr>
        <p:spPr>
          <a:xfrm>
            <a:off x="1044877" y="6176963"/>
            <a:ext cx="9549024" cy="523220"/>
          </a:xfrm>
          <a:prstGeom prst="rect">
            <a:avLst/>
          </a:prstGeom>
          <a:noFill/>
        </p:spPr>
        <p:txBody>
          <a:bodyPr wrap="none" rtlCol="0">
            <a:spAutoFit/>
          </a:bodyPr>
          <a:lstStyle/>
          <a:p>
            <a:r>
              <a:rPr lang="fi-FI" sz="1400" dirty="0" err="1"/>
              <a:t>EU’s</a:t>
            </a:r>
            <a:r>
              <a:rPr lang="fi-FI" sz="1400" dirty="0"/>
              <a:t> </a:t>
            </a:r>
            <a:r>
              <a:rPr lang="fi-FI" sz="1400" dirty="0" err="1"/>
              <a:t>cultural</a:t>
            </a:r>
            <a:r>
              <a:rPr lang="fi-FI" sz="1400" dirty="0"/>
              <a:t> division, </a:t>
            </a:r>
            <a:r>
              <a:rPr lang="fi-FI" sz="1400" dirty="0" err="1"/>
              <a:t>task</a:t>
            </a:r>
            <a:r>
              <a:rPr lang="fi-FI" sz="1400" dirty="0"/>
              <a:t> </a:t>
            </a:r>
            <a:r>
              <a:rPr lang="fi-FI" sz="1400" dirty="0" err="1"/>
              <a:t>force</a:t>
            </a:r>
            <a:r>
              <a:rPr lang="fi-FI" sz="1400" dirty="0"/>
              <a:t> on </a:t>
            </a:r>
            <a:r>
              <a:rPr lang="fi-FI" sz="1400" dirty="0" err="1"/>
              <a:t>sustainable</a:t>
            </a:r>
            <a:r>
              <a:rPr lang="fi-FI" sz="1400" dirty="0"/>
              <a:t> </a:t>
            </a:r>
            <a:r>
              <a:rPr lang="fi-FI" sz="1400" dirty="0" err="1" smtClean="0"/>
              <a:t>development</a:t>
            </a:r>
            <a:r>
              <a:rPr lang="fi-FI" sz="1400" dirty="0" smtClean="0"/>
              <a:t>:</a:t>
            </a:r>
            <a:endParaRPr lang="fi-FI" sz="1400" u="sng" dirty="0" smtClean="0">
              <a:hlinkClick r:id="rId2"/>
            </a:endParaRPr>
          </a:p>
          <a:p>
            <a:r>
              <a:rPr lang="fi-FI" sz="1400" u="sng" dirty="0" smtClean="0">
                <a:hlinkClick r:id="rId2"/>
              </a:rPr>
              <a:t>https</a:t>
            </a:r>
            <a:r>
              <a:rPr lang="fi-FI" sz="1400" u="sng" dirty="0">
                <a:hlinkClick r:id="rId2"/>
              </a:rPr>
              <a:t>://culture.ec.europa.eu/news/eu-experts-publish-proposals-to-harness-the-power-of-culture-for-sustainable-development</a:t>
            </a:r>
            <a:r>
              <a:rPr lang="fi-FI" sz="1400" dirty="0"/>
              <a:t> </a:t>
            </a:r>
          </a:p>
        </p:txBody>
      </p:sp>
    </p:spTree>
    <p:extLst>
      <p:ext uri="{BB962C8B-B14F-4D97-AF65-F5344CB8AC3E}">
        <p14:creationId xmlns:p14="http://schemas.microsoft.com/office/powerpoint/2010/main" val="1048383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3cf92efc90fd97c5548b5b3f6d259d45">
  <xsd:schema xmlns:xsd="http://www.w3.org/2001/XMLSchema" xmlns:xs="http://www.w3.org/2001/XMLSchema" xmlns:p="http://schemas.microsoft.com/office/2006/metadata/properties" xmlns:ns2="ebb82943-49da-4504-a2f3-a33fb2eb95f1" targetNamespace="http://schemas.microsoft.com/office/2006/metadata/properties" ma:root="true" ma:fieldsID="73a7f945de27690f0e5612b79736f6f4"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1571C8-533A-44B3-8B43-B31FA269362C}">
  <ds:schemaRefs>
    <ds:schemaRef ds:uri="http://schemas.microsoft.com/sharepoint/v3/contenttype/forms"/>
  </ds:schemaRefs>
</ds:datastoreItem>
</file>

<file path=customXml/itemProps2.xml><?xml version="1.0" encoding="utf-8"?>
<ds:datastoreItem xmlns:ds="http://schemas.openxmlformats.org/officeDocument/2006/customXml" ds:itemID="{E84C36D1-BA52-4222-B97D-39A25E1DF5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82943-49da-4504-a2f3-a33fb2eb9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7B1252-3655-4663-803B-304660573E2C}">
  <ds:schemaRefs>
    <ds:schemaRef ds:uri="ebb82943-49da-4504-a2f3-a33fb2eb95f1"/>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9784</TotalTime>
  <Words>1166</Words>
  <Application>Microsoft Office PowerPoint</Application>
  <PresentationFormat>Laajakuva</PresentationFormat>
  <Paragraphs>196</Paragraphs>
  <Slides>38</Slides>
  <Notes>5</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38</vt:i4>
      </vt:variant>
    </vt:vector>
  </HeadingPairs>
  <TitlesOfParts>
    <vt:vector size="44" baseType="lpstr">
      <vt:lpstr>Arial</vt:lpstr>
      <vt:lpstr>Calibri</vt:lpstr>
      <vt:lpstr>Calibri Light</vt:lpstr>
      <vt:lpstr>Tahoma</vt:lpstr>
      <vt:lpstr>Wingdings</vt:lpstr>
      <vt:lpstr>Office-teema</vt:lpstr>
      <vt:lpstr>Suomen kestävän kehityksen strategia 2022-2030</vt:lpstr>
      <vt:lpstr>Elämme antroposeenissa, siksi teemme kestävyystyötä</vt:lpstr>
      <vt:lpstr>Kestävä kehitys on ihmisten hyvinvoinnin turvaamista  maapallon kantokyvyn rajoissa </vt:lpstr>
      <vt:lpstr>Kestävän kehityksen tavoitteet</vt:lpstr>
      <vt:lpstr>Happines Index &amp; SDG Index</vt:lpstr>
      <vt:lpstr>Happines Index &amp; Ekologinen jalanjälki</vt:lpstr>
      <vt:lpstr>Yksikään maa ei ole onnistunut saavuttamaan korkeaa hyvinvointia kestävällä tavalla</vt:lpstr>
      <vt:lpstr>Tarvitaan laajaa yhteiskunnallista järjestelmätason radikaalia muutosta eli kestävyysmurrosta  </vt:lpstr>
      <vt:lpstr>Kaikessa on kyse murroksesta! Kulttuurinen murros on osa kestävyysmurrosta – ja vastuullisuuskin edellyttää sitä </vt:lpstr>
      <vt:lpstr>Suomen kestävän kehityksen politiikkakehyksessä on kaksi ulottuvuutta</vt:lpstr>
      <vt:lpstr>Suomen kestävän kehityksen toimikunta Kestavakehitys.fi </vt:lpstr>
      <vt:lpstr>Kestävän kehityksen toimikunnan kokoonpano 27.2.2020–31.12.2023  </vt:lpstr>
      <vt:lpstr>Toimikunnan strategia 2022-2030   ”Luonnon kantokyvyn turvaava, hyvinvoiva ja globaalisti vastuullinen Suomi” </vt:lpstr>
      <vt:lpstr>Strategia keskittyy järjestelmätason muutosten vauhdittamiseen suomalaisessa yhteiskunnassa </vt:lpstr>
      <vt:lpstr>Strategian rakennelogiikka</vt:lpstr>
      <vt:lpstr>KESTÄVÄN KEHITYKSEN TOIMIKUNNAN STRATEGIA 2022-2030: LUONNON KANTOKYVYN TURVAAVA, HYVINVOIVA JA GLOBAALISTI VASTUULLINEN SUOMI</vt:lpstr>
      <vt:lpstr>Kestävän kehityksen toimikunnan strategia 2022-2030 </vt:lpstr>
      <vt:lpstr>Kestävän kehityksen toimikunnan strategia 2022-2030 ”Luonnon kantokyvyn turvaava, hyvinvoiva ja globaalisti vastuullinen Suomi” </vt:lpstr>
      <vt:lpstr>Kestävän kehityksen toimikunnan strategia 2022-2030</vt:lpstr>
      <vt:lpstr>Muutosvisioihin yhdistetään läpileikkaavat periaatteet: esimerkkejä</vt:lpstr>
      <vt:lpstr>Miten etenemme 2030 kohti?</vt:lpstr>
      <vt:lpstr> </vt:lpstr>
      <vt:lpstr>HYVINVOINTIA EDISTÄVÄ RUOKAJÄRJESTELMÄ</vt:lpstr>
      <vt:lpstr> </vt:lpstr>
      <vt:lpstr>HYVINVOINTIA EDISTÄVÄ TALOUS JA TYÖ SEKÄ KESTÄVÄ KULUTUS</vt:lpstr>
      <vt:lpstr> </vt:lpstr>
      <vt:lpstr>MONIMUOTOISUUTTA JA HIILI-NEUTRAALIUTTA VAHVISTAVA METSIEN, VESIEN JA MAANKÄYTTÖ</vt:lpstr>
      <vt:lpstr> </vt:lpstr>
      <vt:lpstr>SIVISTYS, OSAAMINEN JA KESTÄVÄT ELÄMÄNTAVAT</vt:lpstr>
      <vt:lpstr> </vt:lpstr>
      <vt:lpstr>KESTÄVÄ ENERGIAJÄRJESTELMÄ</vt:lpstr>
      <vt:lpstr> </vt:lpstr>
      <vt:lpstr>HYVINVOINTI, TERVEYS JA YHTEISKUNNALLINEN OSALLISUUS</vt:lpstr>
      <vt:lpstr> </vt:lpstr>
      <vt:lpstr>TUKI AGENDAN 2030:N TOTEUTUMISELLE GLOBAALISTI</vt:lpstr>
      <vt:lpstr>Strategian toimeenpano –  meidän kaikkien yhteiset talkoot </vt:lpstr>
      <vt:lpstr>Strategian jalkauttaminen </vt:lpstr>
      <vt:lpstr>Kiitos!</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Pirkkala Sami (VNK)</dc:creator>
  <cp:lastModifiedBy>Katajisto Emmi (VNK)</cp:lastModifiedBy>
  <cp:revision>137</cp:revision>
  <dcterms:created xsi:type="dcterms:W3CDTF">2022-04-05T14:24:48Z</dcterms:created>
  <dcterms:modified xsi:type="dcterms:W3CDTF">2022-11-28T09:54:12Z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ies>
</file>